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42" r:id="rId1"/>
  </p:sldMasterIdLst>
  <p:handoutMasterIdLst>
    <p:handoutMasterId r:id="rId10"/>
  </p:handoutMasterIdLst>
  <p:sldIdLst>
    <p:sldId id="256" r:id="rId2"/>
    <p:sldId id="389" r:id="rId3"/>
    <p:sldId id="436" r:id="rId4"/>
    <p:sldId id="437" r:id="rId5"/>
    <p:sldId id="435" r:id="rId6"/>
    <p:sldId id="442" r:id="rId7"/>
    <p:sldId id="438" r:id="rId8"/>
    <p:sldId id="441" r:id="rId9"/>
  </p:sldIdLst>
  <p:sldSz cx="12192000" cy="6858000"/>
  <p:notesSz cx="6808788" cy="994092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96" userDrawn="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7B2D"/>
    <a:srgbClr val="C89AEA"/>
    <a:srgbClr val="E57A1C"/>
    <a:srgbClr val="FF9300"/>
    <a:srgbClr val="CBECC6"/>
    <a:srgbClr val="AACEB6"/>
    <a:srgbClr val="599D75"/>
    <a:srgbClr val="2A7A2A"/>
    <a:srgbClr val="3A6A5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14" autoAdjust="0"/>
    <p:restoredTop sz="94660"/>
  </p:normalViewPr>
  <p:slideViewPr>
    <p:cSldViewPr snapToGrid="0">
      <p:cViewPr varScale="1">
        <p:scale>
          <a:sx n="83" d="100"/>
          <a:sy n="83" d="100"/>
        </p:scale>
        <p:origin x="475" y="67"/>
      </p:cViewPr>
      <p:guideLst>
        <p:guide orient="horz" pos="2296"/>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 y="0"/>
            <a:ext cx="2951163" cy="498475"/>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56038" y="0"/>
            <a:ext cx="2951162" cy="498475"/>
          </a:xfrm>
          <a:prstGeom prst="rect">
            <a:avLst/>
          </a:prstGeom>
        </p:spPr>
        <p:txBody>
          <a:bodyPr vert="horz" lIns="91440" tIns="45720" rIns="91440" bIns="45720" rtlCol="0"/>
          <a:lstStyle>
            <a:lvl1pPr algn="r">
              <a:defRPr sz="1200"/>
            </a:lvl1pPr>
          </a:lstStyle>
          <a:p>
            <a:fld id="{CA2AFB0F-9D32-41E4-80BA-A108AAED8D93}" type="datetimeFigureOut">
              <a:rPr lang="ru-RU" smtClean="0"/>
              <a:pPr/>
              <a:t>12.07.2023</a:t>
            </a:fld>
            <a:endParaRPr lang="ru-RU"/>
          </a:p>
        </p:txBody>
      </p:sp>
      <p:sp>
        <p:nvSpPr>
          <p:cNvPr id="4" name="Нижний колонтитул 3"/>
          <p:cNvSpPr>
            <a:spLocks noGrp="1"/>
          </p:cNvSpPr>
          <p:nvPr>
            <p:ph type="ftr" sz="quarter" idx="2"/>
          </p:nvPr>
        </p:nvSpPr>
        <p:spPr>
          <a:xfrm>
            <a:off x="1" y="9442450"/>
            <a:ext cx="2951163" cy="498475"/>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56038" y="9442450"/>
            <a:ext cx="2951162" cy="498475"/>
          </a:xfrm>
          <a:prstGeom prst="rect">
            <a:avLst/>
          </a:prstGeom>
        </p:spPr>
        <p:txBody>
          <a:bodyPr vert="horz" lIns="91440" tIns="45720" rIns="91440" bIns="45720" rtlCol="0" anchor="b"/>
          <a:lstStyle>
            <a:lvl1pPr algn="r">
              <a:defRPr sz="1200"/>
            </a:lvl1pPr>
          </a:lstStyle>
          <a:p>
            <a:fld id="{DE1E16A7-D02A-4BB9-A2F4-3136D232FF3B}" type="slidenum">
              <a:rPr lang="ru-RU" smtClean="0"/>
              <a:pPr/>
              <a:t>‹#›</a:t>
            </a:fld>
            <a:endParaRPr lang="ru-RU"/>
          </a:p>
        </p:txBody>
      </p:sp>
    </p:spTree>
    <p:extLst>
      <p:ext uri="{BB962C8B-B14F-4D97-AF65-F5344CB8AC3E}">
        <p14:creationId xmlns:p14="http://schemas.microsoft.com/office/powerpoint/2010/main" val="99192396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1160EA64-D806-43AC-9DF2-F8C432F32B4C}" type="datetimeFigureOut">
              <a:rPr lang="en-US" smtClean="0"/>
              <a:pPr/>
              <a:t>7/12/2023</a:t>
            </a:fld>
            <a:endParaRPr lang="en-US" dirty="0"/>
          </a:p>
        </p:txBody>
      </p:sp>
      <p:sp>
        <p:nvSpPr>
          <p:cNvPr id="5" name="Нижний колонтитул 4"/>
          <p:cNvSpPr>
            <a:spLocks noGrp="1"/>
          </p:cNvSpPr>
          <p:nvPr>
            <p:ph type="ftr" sz="quarter" idx="11"/>
          </p:nvPr>
        </p:nvSpPr>
        <p:spPr/>
        <p:txBody>
          <a:bodyPr/>
          <a:lstStyle/>
          <a:p>
            <a:endParaRPr lang="en-US" dirty="0"/>
          </a:p>
        </p:txBody>
      </p:sp>
      <p:sp>
        <p:nvSpPr>
          <p:cNvPr id="6" name="Номер слайда 5"/>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25117156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E9F9C37B-1D36-470B-8223-D6C91242EC14}" type="datetimeFigureOut">
              <a:rPr lang="en-US" smtClean="0"/>
              <a:pPr/>
              <a:t>7/12/2023</a:t>
            </a:fld>
            <a:endParaRPr lang="en-US" dirty="0"/>
          </a:p>
        </p:txBody>
      </p:sp>
      <p:sp>
        <p:nvSpPr>
          <p:cNvPr id="5" name="Нижний колонтитул 4"/>
          <p:cNvSpPr>
            <a:spLocks noGrp="1"/>
          </p:cNvSpPr>
          <p:nvPr>
            <p:ph type="ftr" sz="quarter" idx="11"/>
          </p:nvPr>
        </p:nvSpPr>
        <p:spPr/>
        <p:txBody>
          <a:bodyPr/>
          <a:lstStyle/>
          <a:p>
            <a:endParaRPr lang="en-US" dirty="0"/>
          </a:p>
        </p:txBody>
      </p:sp>
      <p:sp>
        <p:nvSpPr>
          <p:cNvPr id="6" name="Номер слайда 5"/>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1660548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67C6F52A-A82B-47A2-A83A-8C4C91F2D59F}" type="datetimeFigureOut">
              <a:rPr lang="en-US" smtClean="0"/>
              <a:pPr/>
              <a:t>7/12/2023</a:t>
            </a:fld>
            <a:endParaRPr lang="en-US" dirty="0"/>
          </a:p>
        </p:txBody>
      </p:sp>
      <p:sp>
        <p:nvSpPr>
          <p:cNvPr id="5" name="Нижний колонтитул 4"/>
          <p:cNvSpPr>
            <a:spLocks noGrp="1"/>
          </p:cNvSpPr>
          <p:nvPr>
            <p:ph type="ftr" sz="quarter" idx="11"/>
          </p:nvPr>
        </p:nvSpPr>
        <p:spPr/>
        <p:txBody>
          <a:bodyPr/>
          <a:lstStyle/>
          <a:p>
            <a:endParaRPr lang="en-US" dirty="0"/>
          </a:p>
        </p:txBody>
      </p:sp>
      <p:sp>
        <p:nvSpPr>
          <p:cNvPr id="6" name="Номер слайда 5"/>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1313918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F070A7B3-6521-4DCA-87E5-044747A908C1}" type="datetimeFigureOut">
              <a:rPr lang="en-US" smtClean="0"/>
              <a:pPr/>
              <a:t>7/12/2023</a:t>
            </a:fld>
            <a:endParaRPr lang="en-US" dirty="0"/>
          </a:p>
        </p:txBody>
      </p:sp>
      <p:sp>
        <p:nvSpPr>
          <p:cNvPr id="5" name="Нижний колонтитул 4"/>
          <p:cNvSpPr>
            <a:spLocks noGrp="1"/>
          </p:cNvSpPr>
          <p:nvPr>
            <p:ph type="ftr" sz="quarter" idx="11"/>
          </p:nvPr>
        </p:nvSpPr>
        <p:spPr/>
        <p:txBody>
          <a:bodyPr/>
          <a:lstStyle/>
          <a:p>
            <a:endParaRPr lang="en-US" dirty="0"/>
          </a:p>
        </p:txBody>
      </p:sp>
      <p:sp>
        <p:nvSpPr>
          <p:cNvPr id="6" name="Номер слайда 5"/>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750073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1160EA64-D806-43AC-9DF2-F8C432F32B4C}" type="datetimeFigureOut">
              <a:rPr lang="en-US" smtClean="0"/>
              <a:pPr/>
              <a:t>7/12/2023</a:t>
            </a:fld>
            <a:endParaRPr lang="en-US" dirty="0"/>
          </a:p>
        </p:txBody>
      </p:sp>
      <p:sp>
        <p:nvSpPr>
          <p:cNvPr id="5" name="Нижний колонтитул 4"/>
          <p:cNvSpPr>
            <a:spLocks noGrp="1"/>
          </p:cNvSpPr>
          <p:nvPr>
            <p:ph type="ftr" sz="quarter" idx="11"/>
          </p:nvPr>
        </p:nvSpPr>
        <p:spPr/>
        <p:txBody>
          <a:bodyPr/>
          <a:lstStyle/>
          <a:p>
            <a:endParaRPr lang="en-US" dirty="0"/>
          </a:p>
        </p:txBody>
      </p:sp>
      <p:sp>
        <p:nvSpPr>
          <p:cNvPr id="6" name="Номер слайда 5"/>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9130846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AB134690-1557-4C89-A502-4959FE7FAD70}" type="datetimeFigureOut">
              <a:rPr lang="en-US" smtClean="0"/>
              <a:pPr/>
              <a:t>7/12/2023</a:t>
            </a:fld>
            <a:endParaRPr lang="en-US" dirty="0"/>
          </a:p>
        </p:txBody>
      </p:sp>
      <p:sp>
        <p:nvSpPr>
          <p:cNvPr id="6" name="Нижний колонтитул 5"/>
          <p:cNvSpPr>
            <a:spLocks noGrp="1"/>
          </p:cNvSpPr>
          <p:nvPr>
            <p:ph type="ftr" sz="quarter" idx="11"/>
          </p:nvPr>
        </p:nvSpPr>
        <p:spPr/>
        <p:txBody>
          <a:bodyPr/>
          <a:lstStyle/>
          <a:p>
            <a:endParaRPr lang="en-US" dirty="0"/>
          </a:p>
        </p:txBody>
      </p:sp>
      <p:sp>
        <p:nvSpPr>
          <p:cNvPr id="7" name="Номер слайда 6"/>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904635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1160EA64-D806-43AC-9DF2-F8C432F32B4C}" type="datetimeFigureOut">
              <a:rPr lang="en-US" smtClean="0"/>
              <a:pPr/>
              <a:t>7/12/2023</a:t>
            </a:fld>
            <a:endParaRPr lang="en-US" dirty="0"/>
          </a:p>
        </p:txBody>
      </p:sp>
      <p:sp>
        <p:nvSpPr>
          <p:cNvPr id="8" name="Нижний колонтитул 7"/>
          <p:cNvSpPr>
            <a:spLocks noGrp="1"/>
          </p:cNvSpPr>
          <p:nvPr>
            <p:ph type="ftr" sz="quarter" idx="11"/>
          </p:nvPr>
        </p:nvSpPr>
        <p:spPr/>
        <p:txBody>
          <a:bodyPr/>
          <a:lstStyle/>
          <a:p>
            <a:endParaRPr lang="en-US" dirty="0"/>
          </a:p>
        </p:txBody>
      </p:sp>
      <p:sp>
        <p:nvSpPr>
          <p:cNvPr id="9" name="Номер слайда 8"/>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2292306706"/>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E1037C31-9E7A-4F99-8774-A0E530DE1A42}" type="datetimeFigureOut">
              <a:rPr lang="en-US" smtClean="0"/>
              <a:pPr/>
              <a:t>7/12/2023</a:t>
            </a:fld>
            <a:endParaRPr lang="en-US" dirty="0"/>
          </a:p>
        </p:txBody>
      </p:sp>
      <p:sp>
        <p:nvSpPr>
          <p:cNvPr id="4" name="Нижний колонтитул 3"/>
          <p:cNvSpPr>
            <a:spLocks noGrp="1"/>
          </p:cNvSpPr>
          <p:nvPr>
            <p:ph type="ftr" sz="quarter" idx="11"/>
          </p:nvPr>
        </p:nvSpPr>
        <p:spPr/>
        <p:txBody>
          <a:bodyPr/>
          <a:lstStyle/>
          <a:p>
            <a:endParaRPr lang="en-US" dirty="0"/>
          </a:p>
        </p:txBody>
      </p:sp>
      <p:sp>
        <p:nvSpPr>
          <p:cNvPr id="5" name="Номер слайда 4"/>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669483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278504F-A551-4DE0-9316-4DCD1D8CC752}" type="datetimeFigureOut">
              <a:rPr lang="en-US" smtClean="0"/>
              <a:pPr/>
              <a:t>7/12/2023</a:t>
            </a:fld>
            <a:endParaRPr lang="en-US" dirty="0"/>
          </a:p>
        </p:txBody>
      </p:sp>
      <p:sp>
        <p:nvSpPr>
          <p:cNvPr id="3" name="Нижний колонтитул 2"/>
          <p:cNvSpPr>
            <a:spLocks noGrp="1"/>
          </p:cNvSpPr>
          <p:nvPr>
            <p:ph type="ftr" sz="quarter" idx="11"/>
          </p:nvPr>
        </p:nvSpPr>
        <p:spPr/>
        <p:txBody>
          <a:bodyPr/>
          <a:lstStyle/>
          <a:p>
            <a:endParaRPr lang="en-US" dirty="0"/>
          </a:p>
        </p:txBody>
      </p:sp>
      <p:sp>
        <p:nvSpPr>
          <p:cNvPr id="4" name="Номер слайда 3"/>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5165453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D1BE4249-C0D0-4B06-8692-E8BB871AF643}" type="datetimeFigureOut">
              <a:rPr lang="en-US" smtClean="0"/>
              <a:pPr/>
              <a:t>7/12/2023</a:t>
            </a:fld>
            <a:endParaRPr lang="en-US" dirty="0"/>
          </a:p>
        </p:txBody>
      </p:sp>
      <p:sp>
        <p:nvSpPr>
          <p:cNvPr id="6" name="Нижний колонтитул 5"/>
          <p:cNvSpPr>
            <a:spLocks noGrp="1"/>
          </p:cNvSpPr>
          <p:nvPr>
            <p:ph type="ftr" sz="quarter" idx="11"/>
          </p:nvPr>
        </p:nvSpPr>
        <p:spPr/>
        <p:txBody>
          <a:bodyPr/>
          <a:lstStyle/>
          <a:p>
            <a:endParaRPr lang="en-US" dirty="0"/>
          </a:p>
        </p:txBody>
      </p:sp>
      <p:sp>
        <p:nvSpPr>
          <p:cNvPr id="7" name="Номер слайда 6"/>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14312962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042B0DB6-F5C7-45FB-8CF3-31B45F9C2DAC}" type="datetimeFigureOut">
              <a:rPr lang="en-US" smtClean="0"/>
              <a:pPr/>
              <a:t>7/12/2023</a:t>
            </a:fld>
            <a:endParaRPr lang="en-US" dirty="0"/>
          </a:p>
        </p:txBody>
      </p:sp>
      <p:sp>
        <p:nvSpPr>
          <p:cNvPr id="6" name="Нижний колонтитул 5"/>
          <p:cNvSpPr>
            <a:spLocks noGrp="1"/>
          </p:cNvSpPr>
          <p:nvPr>
            <p:ph type="ftr" sz="quarter" idx="11"/>
          </p:nvPr>
        </p:nvSpPr>
        <p:spPr/>
        <p:txBody>
          <a:bodyPr/>
          <a:lstStyle/>
          <a:p>
            <a:endParaRPr lang="en-US" dirty="0"/>
          </a:p>
        </p:txBody>
      </p:sp>
      <p:sp>
        <p:nvSpPr>
          <p:cNvPr id="7" name="Номер слайда 6"/>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014980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60EA64-D806-43AC-9DF2-F8C432F32B4C}" type="datetimeFigureOut">
              <a:rPr lang="en-US" smtClean="0"/>
              <a:pPr/>
              <a:t>7/12/2023</a:t>
            </a:fld>
            <a:endParaRPr lang="en-US" dirty="0"/>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2078885046"/>
      </p:ext>
    </p:extLst>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 id="2147483950" r:id="rId8"/>
    <p:sldLayoutId id="2147483951" r:id="rId9"/>
    <p:sldLayoutId id="2147483952" r:id="rId10"/>
    <p:sldLayoutId id="2147483953"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hyperlink" Target="https://www.sberbank-ast.ru/Default.aspx"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png"/><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hyperlink" Target="https://www.sberbank-ast.ru/Default.aspx"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png"/><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hyperlink" Target="https://www.sberbank-ast.ru/Default.aspx"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jpg"/><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hyperlink" Target="https://www.sberbank-ast.ru/Default.aspx"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hyperlink" Target="https://www.sberbank-ast.ru/Default.aspx" TargetMode="External"/><Relationship Id="rId2" Type="http://schemas.openxmlformats.org/officeDocument/2006/relationships/image" Target="../media/image2.jpeg"/><Relationship Id="rId1" Type="http://schemas.openxmlformats.org/officeDocument/2006/relationships/slideLayout" Target="../slideLayouts/slideLayout6.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7A6997F-A17D-4847-B41D-5242B31BC0B6}"/>
              </a:ext>
            </a:extLst>
          </p:cNvPr>
          <p:cNvSpPr>
            <a:spLocks noGrp="1"/>
          </p:cNvSpPr>
          <p:nvPr>
            <p:ph type="ctrTitle"/>
          </p:nvPr>
        </p:nvSpPr>
        <p:spPr>
          <a:xfrm>
            <a:off x="138023" y="89677"/>
            <a:ext cx="11697419" cy="1081815"/>
          </a:xfrm>
          <a:noFill/>
        </p:spPr>
        <p:txBody>
          <a:bodyPr>
            <a:noAutofit/>
          </a:bodyPr>
          <a:lstStyle/>
          <a:p>
            <a:r>
              <a:rPr lang="ru-RU" sz="3000" b="1" dirty="0">
                <a:latin typeface="Arial" panose="020B0604020202020204" pitchFamily="34" charset="0"/>
                <a:cs typeface="Arial" panose="020B0604020202020204" pitchFamily="34" charset="0"/>
              </a:rPr>
              <a:t>Участие иностранных компаний в </a:t>
            </a:r>
            <a:r>
              <a:rPr lang="ru-RU" sz="3000" b="1" dirty="0" err="1">
                <a:latin typeface="Arial" panose="020B0604020202020204" pitchFamily="34" charset="0"/>
                <a:cs typeface="Arial" panose="020B0604020202020204" pitchFamily="34" charset="0"/>
              </a:rPr>
              <a:t>госзакупках</a:t>
            </a:r>
            <a:r>
              <a:rPr lang="ru-RU" sz="3000" b="1" dirty="0">
                <a:latin typeface="Arial" panose="020B0604020202020204" pitchFamily="34" charset="0"/>
                <a:cs typeface="Arial" panose="020B0604020202020204" pitchFamily="34" charset="0"/>
              </a:rPr>
              <a:t>, в том числе в соответствии с Федеральным законом № 46-ФЗ</a:t>
            </a:r>
          </a:p>
        </p:txBody>
      </p:sp>
      <p:sp>
        <p:nvSpPr>
          <p:cNvPr id="3" name="Заголовок 2"/>
          <p:cNvSpPr txBox="1">
            <a:spLocks/>
          </p:cNvSpPr>
          <p:nvPr/>
        </p:nvSpPr>
        <p:spPr>
          <a:xfrm>
            <a:off x="1686574" y="3465513"/>
            <a:ext cx="9692640" cy="243037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ru-RU" dirty="0">
              <a:solidFill>
                <a:schemeClr val="bg1"/>
              </a:solidFill>
            </a:endParaRPr>
          </a:p>
        </p:txBody>
      </p:sp>
      <p:sp>
        <p:nvSpPr>
          <p:cNvPr id="4" name="TextBox 3"/>
          <p:cNvSpPr txBox="1"/>
          <p:nvPr/>
        </p:nvSpPr>
        <p:spPr>
          <a:xfrm>
            <a:off x="9190008" y="6327100"/>
            <a:ext cx="3085382" cy="384721"/>
          </a:xfrm>
          <a:prstGeom prst="rect">
            <a:avLst/>
          </a:prstGeom>
          <a:noFill/>
        </p:spPr>
        <p:txBody>
          <a:bodyPr wrap="square" rtlCol="0">
            <a:spAutoFit/>
          </a:bodyPr>
          <a:lstStyle/>
          <a:p>
            <a:r>
              <a:rPr lang="ru-RU" sz="1900" dirty="0">
                <a:latin typeface="Arial" panose="020B0604020202020204" pitchFamily="34" charset="0"/>
                <a:cs typeface="Arial" panose="020B0604020202020204" pitchFamily="34" charset="0"/>
              </a:rPr>
              <a:t>Кокарев Егор Вадимович </a:t>
            </a:r>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0008" y="1143000"/>
            <a:ext cx="7620000" cy="5715000"/>
          </a:xfrm>
          <a:prstGeom prst="rect">
            <a:avLst/>
          </a:prstGeom>
        </p:spPr>
      </p:pic>
    </p:spTree>
    <p:extLst>
      <p:ext uri="{BB962C8B-B14F-4D97-AF65-F5344CB8AC3E}">
        <p14:creationId xmlns:p14="http://schemas.microsoft.com/office/powerpoint/2010/main" val="9248084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146;p11"/>
          <p:cNvPicPr preferRelativeResize="0"/>
          <p:nvPr/>
        </p:nvPicPr>
        <p:blipFill rotWithShape="1">
          <a:blip r:embed="rId2">
            <a:alphaModFix/>
            <a:grayscl/>
          </a:blip>
          <a:srcRect/>
          <a:stretch/>
        </p:blipFill>
        <p:spPr>
          <a:xfrm flipV="1">
            <a:off x="311988" y="989450"/>
            <a:ext cx="11488947" cy="45719"/>
          </a:xfrm>
          <a:prstGeom prst="rect">
            <a:avLst/>
          </a:prstGeom>
          <a:noFill/>
          <a:ln>
            <a:noFill/>
          </a:ln>
        </p:spPr>
      </p:pic>
      <p:sp>
        <p:nvSpPr>
          <p:cNvPr id="5" name="TextBox 4"/>
          <p:cNvSpPr txBox="1"/>
          <p:nvPr/>
        </p:nvSpPr>
        <p:spPr>
          <a:xfrm>
            <a:off x="311989" y="1181746"/>
            <a:ext cx="6744420" cy="3970318"/>
          </a:xfrm>
          <a:prstGeom prst="rect">
            <a:avLst/>
          </a:prstGeom>
          <a:noFill/>
          <a:ln>
            <a:noFill/>
          </a:ln>
        </p:spPr>
        <p:txBody>
          <a:bodyPr wrap="square" rtlCol="0">
            <a:spAutoFit/>
          </a:bodyPr>
          <a:lstStyle/>
          <a:p>
            <a:pPr algn="just"/>
            <a:r>
              <a:rPr lang="ru-RU" dirty="0">
                <a:latin typeface="Arial" panose="020B0604020202020204" pitchFamily="34" charset="0"/>
                <a:cs typeface="Arial" panose="020B0604020202020204" pitchFamily="34" charset="0"/>
              </a:rPr>
              <a:t>Участник закупки - любое юридическое лицо независимо от его организационно-правовой формы, формы собственности, места нахождения и места происхождения капитала, за исключением юридического лица, местом регистрации которого является государство или территория, включенные в утверждаемый в соответствии с пунктом 15 статьи 241 Бюджетного кодекса РФ перечень государств и территорий, используемых для промежуточного (офшорного) владения активами в РФ, либо юридического лица, являющегося иностранным агентом в соответствии с Законом № 255-ФЗ, или любое физическое лицо, в том числе зарегистрированное в качестве ИП, за исключением физического лица, являющегося иностранным агентом в соответствии с Законом № 255-ФЗ.</a:t>
            </a:r>
          </a:p>
        </p:txBody>
      </p:sp>
      <p:sp>
        <p:nvSpPr>
          <p:cNvPr id="6" name="Заголовок 5"/>
          <p:cNvSpPr>
            <a:spLocks noGrp="1"/>
          </p:cNvSpPr>
          <p:nvPr>
            <p:ph type="title"/>
          </p:nvPr>
        </p:nvSpPr>
        <p:spPr>
          <a:xfrm>
            <a:off x="311987" y="87058"/>
            <a:ext cx="10515600" cy="755816"/>
          </a:xfrm>
        </p:spPr>
        <p:txBody>
          <a:bodyPr>
            <a:normAutofit/>
          </a:bodyPr>
          <a:lstStyle/>
          <a:p>
            <a:r>
              <a:rPr lang="ru-RU" sz="2800" b="1" dirty="0">
                <a:latin typeface="Arial" panose="020B0604020202020204" pitchFamily="34" charset="0"/>
                <a:cs typeface="Arial" panose="020B0604020202020204" pitchFamily="34" charset="0"/>
              </a:rPr>
              <a:t>Статья 3 Закона № 44-ФЗ</a:t>
            </a:r>
          </a:p>
        </p:txBody>
      </p:sp>
      <p:pic>
        <p:nvPicPr>
          <p:cNvPr id="12" name="Рисунок 11"/>
          <p:cNvPicPr>
            <a:picLocks noChangeAspect="1"/>
          </p:cNvPicPr>
          <p:nvPr/>
        </p:nvPicPr>
        <p:blipFill>
          <a:blip r:embed="rId3"/>
          <a:stretch>
            <a:fillRect/>
          </a:stretch>
        </p:blipFill>
        <p:spPr>
          <a:xfrm>
            <a:off x="7275063" y="1112808"/>
            <a:ext cx="4916938" cy="5745192"/>
          </a:xfrm>
          <a:prstGeom prst="rect">
            <a:avLst/>
          </a:prstGeom>
        </p:spPr>
      </p:pic>
      <p:pic>
        <p:nvPicPr>
          <p:cNvPr id="7" name="Рисунок 6" descr="Сбербанк-АСТ">
            <a:hlinkClick r:id="rId4"/>
          </p:cNvPr>
          <p:cNvPicPr/>
          <p:nvPr/>
        </p:nvPicPr>
        <p:blipFill>
          <a:blip r:embed="rId5">
            <a:extLst>
              <a:ext uri="{28A0092B-C50C-407E-A947-70E740481C1C}">
                <a14:useLocalDpi xmlns:a14="http://schemas.microsoft.com/office/drawing/2010/main" val="0"/>
              </a:ext>
            </a:extLst>
          </a:blip>
          <a:srcRect l="4630" t="-5737"/>
          <a:stretch>
            <a:fillRect/>
          </a:stretch>
        </p:blipFill>
        <p:spPr bwMode="auto">
          <a:xfrm>
            <a:off x="9427464" y="173218"/>
            <a:ext cx="2675736" cy="554733"/>
          </a:xfrm>
          <a:prstGeom prst="rect">
            <a:avLst/>
          </a:prstGeom>
          <a:noFill/>
          <a:ln>
            <a:noFill/>
          </a:ln>
        </p:spPr>
      </p:pic>
    </p:spTree>
    <p:extLst>
      <p:ext uri="{BB962C8B-B14F-4D97-AF65-F5344CB8AC3E}">
        <p14:creationId xmlns:p14="http://schemas.microsoft.com/office/powerpoint/2010/main" val="19779615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7979434" y="3707058"/>
            <a:ext cx="4212566" cy="3150941"/>
          </a:xfrm>
          <a:prstGeom prst="rect">
            <a:avLst/>
          </a:prstGeom>
        </p:spPr>
      </p:pic>
      <p:pic>
        <p:nvPicPr>
          <p:cNvPr id="4" name="Google Shape;146;p11"/>
          <p:cNvPicPr preferRelativeResize="0"/>
          <p:nvPr/>
        </p:nvPicPr>
        <p:blipFill rotWithShape="1">
          <a:blip r:embed="rId3">
            <a:alphaModFix/>
            <a:grayscl/>
          </a:blip>
          <a:srcRect/>
          <a:stretch/>
        </p:blipFill>
        <p:spPr>
          <a:xfrm flipV="1">
            <a:off x="311988" y="989450"/>
            <a:ext cx="11488947" cy="45719"/>
          </a:xfrm>
          <a:prstGeom prst="rect">
            <a:avLst/>
          </a:prstGeom>
          <a:noFill/>
          <a:ln>
            <a:noFill/>
          </a:ln>
        </p:spPr>
      </p:pic>
      <p:sp>
        <p:nvSpPr>
          <p:cNvPr id="5" name="TextBox 4"/>
          <p:cNvSpPr txBox="1"/>
          <p:nvPr/>
        </p:nvSpPr>
        <p:spPr>
          <a:xfrm>
            <a:off x="311989" y="1181746"/>
            <a:ext cx="11488946" cy="3416320"/>
          </a:xfrm>
          <a:prstGeom prst="rect">
            <a:avLst/>
          </a:prstGeom>
          <a:noFill/>
          <a:ln>
            <a:noFill/>
          </a:ln>
        </p:spPr>
        <p:txBody>
          <a:bodyPr wrap="square" rtlCol="0">
            <a:spAutoFit/>
          </a:bodyPr>
          <a:lstStyle/>
          <a:p>
            <a:pPr algn="just"/>
            <a:r>
              <a:rPr lang="ru-RU" dirty="0">
                <a:latin typeface="Arial" panose="020B0604020202020204" pitchFamily="34" charset="0"/>
                <a:cs typeface="Arial" panose="020B0604020202020204" pitchFamily="34" charset="0"/>
              </a:rPr>
              <a:t>При применении конкурентных способов, при осуществлении закупки у ед. поставщика (подрядчика, исполнителя) в случаях, предусмотренных пунктами 4, 5, 18, 30, 42, 49, 54 и 59 части 1 статьи 93 Закона № 44-ФЗ, заказчик устанавливает следующие единые требования к участникам закупки:</a:t>
            </a:r>
          </a:p>
          <a:p>
            <a:pPr algn="just"/>
            <a:endParaRPr lang="ru-RU" dirty="0">
              <a:latin typeface="Arial" panose="020B0604020202020204" pitchFamily="34" charset="0"/>
              <a:cs typeface="Arial" panose="020B0604020202020204" pitchFamily="34" charset="0"/>
            </a:endParaRPr>
          </a:p>
          <a:p>
            <a:pPr algn="just"/>
            <a:r>
              <a:rPr lang="ru-RU" dirty="0">
                <a:latin typeface="Arial" panose="020B0604020202020204" pitchFamily="34" charset="0"/>
                <a:cs typeface="Arial" panose="020B0604020202020204" pitchFamily="34" charset="0"/>
              </a:rPr>
              <a:t>10) участник закупки не является офшорной компанией, не имеет в составе участников (членов) корпоративного юридического лица или в составе учредителей унитарного юридического лица офшорной компании, а также не имеет офшорных компаний в числе лиц, владеющих напрямую или косвенно (через юридическое лицо или через несколько юридических лиц) более чем десятью процентами голосующих акций хозяйственного общества либо долей, превышающей десять процентов в уставном (складочном) капитале хозяйственного товарищества или общества;</a:t>
            </a:r>
          </a:p>
          <a:p>
            <a:pPr algn="just"/>
            <a:endParaRPr lang="ru-RU" dirty="0">
              <a:latin typeface="Arial" panose="020B0604020202020204" pitchFamily="34" charset="0"/>
              <a:cs typeface="Arial" panose="020B0604020202020204" pitchFamily="34" charset="0"/>
            </a:endParaRPr>
          </a:p>
          <a:p>
            <a:pPr algn="just"/>
            <a:r>
              <a:rPr lang="ru-RU" dirty="0">
                <a:latin typeface="Arial" panose="020B0604020202020204" pitchFamily="34" charset="0"/>
                <a:cs typeface="Arial" panose="020B0604020202020204" pitchFamily="34" charset="0"/>
              </a:rPr>
              <a:t>10.1) участник закупки не является иностранным агентом.</a:t>
            </a:r>
          </a:p>
        </p:txBody>
      </p:sp>
      <p:sp>
        <p:nvSpPr>
          <p:cNvPr id="6" name="Заголовок 5"/>
          <p:cNvSpPr>
            <a:spLocks noGrp="1"/>
          </p:cNvSpPr>
          <p:nvPr>
            <p:ph type="title"/>
          </p:nvPr>
        </p:nvSpPr>
        <p:spPr>
          <a:xfrm>
            <a:off x="311987" y="87058"/>
            <a:ext cx="10515600" cy="755816"/>
          </a:xfrm>
        </p:spPr>
        <p:txBody>
          <a:bodyPr>
            <a:normAutofit/>
          </a:bodyPr>
          <a:lstStyle/>
          <a:p>
            <a:r>
              <a:rPr lang="ru-RU" sz="2800" b="1" dirty="0">
                <a:latin typeface="Arial" panose="020B0604020202020204" pitchFamily="34" charset="0"/>
                <a:cs typeface="Arial" panose="020B0604020202020204" pitchFamily="34" charset="0"/>
              </a:rPr>
              <a:t>Статья 31 Закона № 44-ФЗ</a:t>
            </a:r>
          </a:p>
        </p:txBody>
      </p:sp>
      <p:pic>
        <p:nvPicPr>
          <p:cNvPr id="7" name="Рисунок 6" descr="Сбербанк-АСТ">
            <a:hlinkClick r:id="rId4"/>
          </p:cNvPr>
          <p:cNvPicPr/>
          <p:nvPr/>
        </p:nvPicPr>
        <p:blipFill>
          <a:blip r:embed="rId5">
            <a:extLst>
              <a:ext uri="{28A0092B-C50C-407E-A947-70E740481C1C}">
                <a14:useLocalDpi xmlns:a14="http://schemas.microsoft.com/office/drawing/2010/main" val="0"/>
              </a:ext>
            </a:extLst>
          </a:blip>
          <a:srcRect l="4630" t="-5737"/>
          <a:stretch>
            <a:fillRect/>
          </a:stretch>
        </p:blipFill>
        <p:spPr bwMode="auto">
          <a:xfrm>
            <a:off x="9427464" y="173218"/>
            <a:ext cx="2675736" cy="554733"/>
          </a:xfrm>
          <a:prstGeom prst="rect">
            <a:avLst/>
          </a:prstGeom>
          <a:noFill/>
          <a:ln>
            <a:noFill/>
          </a:ln>
        </p:spPr>
      </p:pic>
    </p:spTree>
    <p:extLst>
      <p:ext uri="{BB962C8B-B14F-4D97-AF65-F5344CB8AC3E}">
        <p14:creationId xmlns:p14="http://schemas.microsoft.com/office/powerpoint/2010/main" val="27892991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p:cNvPicPr>
            <a:picLocks noChangeAspect="1"/>
          </p:cNvPicPr>
          <p:nvPr/>
        </p:nvPicPr>
        <p:blipFill>
          <a:blip r:embed="rId2"/>
          <a:stretch>
            <a:fillRect/>
          </a:stretch>
        </p:blipFill>
        <p:spPr>
          <a:xfrm>
            <a:off x="8986275" y="5011656"/>
            <a:ext cx="2184429" cy="1777331"/>
          </a:xfrm>
          <a:prstGeom prst="rect">
            <a:avLst/>
          </a:prstGeom>
        </p:spPr>
      </p:pic>
      <p:sp>
        <p:nvSpPr>
          <p:cNvPr id="2" name="Заголовок 1"/>
          <p:cNvSpPr>
            <a:spLocks noGrp="1"/>
          </p:cNvSpPr>
          <p:nvPr>
            <p:ph type="title"/>
          </p:nvPr>
        </p:nvSpPr>
        <p:spPr>
          <a:xfrm>
            <a:off x="311989" y="71827"/>
            <a:ext cx="10515600" cy="963343"/>
          </a:xfrm>
        </p:spPr>
        <p:txBody>
          <a:bodyPr>
            <a:normAutofit/>
          </a:bodyPr>
          <a:lstStyle/>
          <a:p>
            <a:r>
              <a:rPr lang="ru-RU" sz="2800" b="1" dirty="0">
                <a:latin typeface="Arial" panose="020B0604020202020204" pitchFamily="34" charset="0"/>
                <a:cs typeface="Arial" panose="020B0604020202020204" pitchFamily="34" charset="0"/>
              </a:rPr>
              <a:t>Статья 5 Закона № 44-ФЗ</a:t>
            </a:r>
            <a:endParaRPr lang="ru-RU" sz="2800" b="1" dirty="0">
              <a:latin typeface="Times New Roman" panose="02020603050405020304" pitchFamily="18" charset="0"/>
              <a:cs typeface="Times New Roman" panose="02020603050405020304" pitchFamily="18" charset="0"/>
            </a:endParaRPr>
          </a:p>
        </p:txBody>
      </p:sp>
      <p:pic>
        <p:nvPicPr>
          <p:cNvPr id="4" name="Google Shape;146;p11"/>
          <p:cNvPicPr preferRelativeResize="0"/>
          <p:nvPr/>
        </p:nvPicPr>
        <p:blipFill rotWithShape="1">
          <a:blip r:embed="rId3">
            <a:alphaModFix/>
            <a:grayscl/>
          </a:blip>
          <a:srcRect/>
          <a:stretch/>
        </p:blipFill>
        <p:spPr>
          <a:xfrm flipV="1">
            <a:off x="311988" y="989450"/>
            <a:ext cx="11488947" cy="45719"/>
          </a:xfrm>
          <a:prstGeom prst="rect">
            <a:avLst/>
          </a:prstGeom>
          <a:noFill/>
          <a:ln>
            <a:noFill/>
          </a:ln>
        </p:spPr>
      </p:pic>
      <p:sp>
        <p:nvSpPr>
          <p:cNvPr id="3" name="Прямоугольник 2"/>
          <p:cNvSpPr/>
          <p:nvPr/>
        </p:nvSpPr>
        <p:spPr>
          <a:xfrm>
            <a:off x="311987" y="1226005"/>
            <a:ext cx="11488947" cy="3785652"/>
          </a:xfrm>
          <a:prstGeom prst="rect">
            <a:avLst/>
          </a:prstGeom>
        </p:spPr>
        <p:txBody>
          <a:bodyPr wrap="square">
            <a:spAutoFit/>
          </a:bodyPr>
          <a:lstStyle/>
          <a:p>
            <a:pPr algn="just"/>
            <a:r>
              <a:rPr lang="ru-RU" sz="2000" dirty="0">
                <a:latin typeface="Arial" panose="020B0604020202020204" pitchFamily="34" charset="0"/>
                <a:cs typeface="Arial" panose="020B0604020202020204" pitchFamily="34" charset="0"/>
              </a:rPr>
              <a:t>Квалифицированные сертификаты ключей проверки электронных подписей, предназначенные для использования участниками контрактной системы в сфере закупок в целях Законом № 44-ФЗ, создаются и выдаются удостоверяющими центрами, получившими аккредитацию на соответствие требованиям Закона № 63-ФЗ «Об электронной подписи».</a:t>
            </a:r>
          </a:p>
          <a:p>
            <a:pPr algn="just"/>
            <a:r>
              <a:rPr lang="ru-RU" sz="2000" dirty="0">
                <a:latin typeface="Arial" panose="020B0604020202020204" pitchFamily="34" charset="0"/>
                <a:cs typeface="Arial" panose="020B0604020202020204" pitchFamily="34" charset="0"/>
              </a:rPr>
              <a:t> </a:t>
            </a:r>
            <a:br>
              <a:rPr lang="ru-RU" sz="2000" dirty="0">
                <a:latin typeface="Arial" panose="020B0604020202020204" pitchFamily="34" charset="0"/>
                <a:cs typeface="Arial" panose="020B0604020202020204" pitchFamily="34" charset="0"/>
              </a:rPr>
            </a:br>
            <a:r>
              <a:rPr lang="ru-RU" sz="2000" u="sng" dirty="0">
                <a:latin typeface="Arial" panose="020B0604020202020204" pitchFamily="34" charset="0"/>
                <a:cs typeface="Arial" panose="020B0604020202020204" pitchFamily="34" charset="0"/>
              </a:rPr>
              <a:t>Участники закупок, являющиеся иностранными лицами, вправе использовать для подписания информации и электронных документов, предусмотренных Законом № 44-ФЗ, электронные подписи, созданные в соответствии с нормами права иностранного государства, международными стандартами и признанные в РФ. Фамилия и инициалы владельца квалифицированного сертификата ключа проверки электронной подписи, подписавшего предусмотренные Законом № 44-ФЗ информацию и документы, подлежащие размещению в ЕИС, размещаются в ЕИС.</a:t>
            </a:r>
          </a:p>
        </p:txBody>
      </p:sp>
      <p:pic>
        <p:nvPicPr>
          <p:cNvPr id="6" name="Рисунок 5" descr="Сбербанк-АСТ">
            <a:hlinkClick r:id="rId4"/>
          </p:cNvPr>
          <p:cNvPicPr/>
          <p:nvPr/>
        </p:nvPicPr>
        <p:blipFill>
          <a:blip r:embed="rId5">
            <a:extLst>
              <a:ext uri="{28A0092B-C50C-407E-A947-70E740481C1C}">
                <a14:useLocalDpi xmlns:a14="http://schemas.microsoft.com/office/drawing/2010/main" val="0"/>
              </a:ext>
            </a:extLst>
          </a:blip>
          <a:srcRect l="4630" t="-5737"/>
          <a:stretch>
            <a:fillRect/>
          </a:stretch>
        </p:blipFill>
        <p:spPr bwMode="auto">
          <a:xfrm>
            <a:off x="9427464" y="173218"/>
            <a:ext cx="2675736" cy="554733"/>
          </a:xfrm>
          <a:prstGeom prst="rect">
            <a:avLst/>
          </a:prstGeom>
          <a:noFill/>
          <a:ln>
            <a:noFill/>
          </a:ln>
        </p:spPr>
      </p:pic>
    </p:spTree>
    <p:extLst>
      <p:ext uri="{BB962C8B-B14F-4D97-AF65-F5344CB8AC3E}">
        <p14:creationId xmlns:p14="http://schemas.microsoft.com/office/powerpoint/2010/main" val="7035339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47183" y="4088327"/>
            <a:ext cx="4844817" cy="3231455"/>
          </a:xfrm>
          <a:prstGeom prst="rect">
            <a:avLst/>
          </a:prstGeom>
        </p:spPr>
      </p:pic>
      <p:sp>
        <p:nvSpPr>
          <p:cNvPr id="2" name="Заголовок 1"/>
          <p:cNvSpPr>
            <a:spLocks noGrp="1"/>
          </p:cNvSpPr>
          <p:nvPr>
            <p:ph type="title"/>
          </p:nvPr>
        </p:nvSpPr>
        <p:spPr>
          <a:xfrm>
            <a:off x="311989" y="71827"/>
            <a:ext cx="10515600" cy="963343"/>
          </a:xfrm>
        </p:spPr>
        <p:txBody>
          <a:bodyPr>
            <a:normAutofit/>
          </a:bodyPr>
          <a:lstStyle/>
          <a:p>
            <a:r>
              <a:rPr lang="ru-RU" sz="2800" b="1" dirty="0">
                <a:latin typeface="Arial" panose="020B0604020202020204" pitchFamily="34" charset="0"/>
                <a:cs typeface="Arial" panose="020B0604020202020204" pitchFamily="34" charset="0"/>
              </a:rPr>
              <a:t>Статья 7 Закона № 63-ФЗ</a:t>
            </a:r>
            <a:endParaRPr lang="ru-RU" sz="2800" b="1" dirty="0">
              <a:latin typeface="Times New Roman" panose="02020603050405020304" pitchFamily="18" charset="0"/>
              <a:cs typeface="Times New Roman" panose="02020603050405020304" pitchFamily="18" charset="0"/>
            </a:endParaRPr>
          </a:p>
        </p:txBody>
      </p:sp>
      <p:pic>
        <p:nvPicPr>
          <p:cNvPr id="4" name="Google Shape;146;p11"/>
          <p:cNvPicPr preferRelativeResize="0"/>
          <p:nvPr/>
        </p:nvPicPr>
        <p:blipFill rotWithShape="1">
          <a:blip r:embed="rId3">
            <a:alphaModFix/>
            <a:grayscl/>
          </a:blip>
          <a:srcRect/>
          <a:stretch/>
        </p:blipFill>
        <p:spPr>
          <a:xfrm flipV="1">
            <a:off x="311988" y="989450"/>
            <a:ext cx="11488947" cy="45719"/>
          </a:xfrm>
          <a:prstGeom prst="rect">
            <a:avLst/>
          </a:prstGeom>
          <a:noFill/>
          <a:ln>
            <a:noFill/>
          </a:ln>
        </p:spPr>
      </p:pic>
      <p:sp>
        <p:nvSpPr>
          <p:cNvPr id="3" name="Прямоугольник 2"/>
          <p:cNvSpPr/>
          <p:nvPr/>
        </p:nvSpPr>
        <p:spPr>
          <a:xfrm>
            <a:off x="311987" y="1226005"/>
            <a:ext cx="11488947" cy="2862322"/>
          </a:xfrm>
          <a:prstGeom prst="rect">
            <a:avLst/>
          </a:prstGeom>
        </p:spPr>
        <p:txBody>
          <a:bodyPr wrap="square">
            <a:spAutoFit/>
          </a:bodyPr>
          <a:lstStyle/>
          <a:p>
            <a:pPr algn="just"/>
            <a:r>
              <a:rPr lang="ru-RU" sz="2000" dirty="0">
                <a:latin typeface="Arial" panose="020B0604020202020204" pitchFamily="34" charset="0"/>
                <a:cs typeface="Arial" panose="020B0604020202020204" pitchFamily="34" charset="0"/>
              </a:rPr>
              <a:t>Признание электронных подписей, созданных в соответствии с нормами права иностранного государства и международными стандартами, соответствующими признакам усиленной электронной подписи, и их применение в правоотношениях в соответствии с законодательством Российской Федерации осуществляются в случаях, установленных международными договорами Российской Федерации. Такие электронные подписи признаются действительными в случае подтверждения соответствия их требованиям указанных международных договоров аккредитованной доверенной третьей стороной, аккредитованным удостоверяющим центром, иным лицом, уполномоченными на это международным договором Российской Федерации, с учетом настоящего Федерального закона. </a:t>
            </a:r>
          </a:p>
        </p:txBody>
      </p:sp>
      <p:pic>
        <p:nvPicPr>
          <p:cNvPr id="7" name="Рисунок 6" descr="Сбербанк-АСТ">
            <a:hlinkClick r:id="rId4"/>
          </p:cNvPr>
          <p:cNvPicPr/>
          <p:nvPr/>
        </p:nvPicPr>
        <p:blipFill>
          <a:blip r:embed="rId5">
            <a:extLst>
              <a:ext uri="{28A0092B-C50C-407E-A947-70E740481C1C}">
                <a14:useLocalDpi xmlns:a14="http://schemas.microsoft.com/office/drawing/2010/main" val="0"/>
              </a:ext>
            </a:extLst>
          </a:blip>
          <a:srcRect l="4630" t="-5737"/>
          <a:stretch>
            <a:fillRect/>
          </a:stretch>
        </p:blipFill>
        <p:spPr bwMode="auto">
          <a:xfrm>
            <a:off x="9427464" y="173218"/>
            <a:ext cx="2675736" cy="554733"/>
          </a:xfrm>
          <a:prstGeom prst="rect">
            <a:avLst/>
          </a:prstGeom>
          <a:noFill/>
          <a:ln>
            <a:noFill/>
          </a:ln>
        </p:spPr>
      </p:pic>
    </p:spTree>
    <p:extLst>
      <p:ext uri="{BB962C8B-B14F-4D97-AF65-F5344CB8AC3E}">
        <p14:creationId xmlns:p14="http://schemas.microsoft.com/office/powerpoint/2010/main" val="352226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1988" y="71827"/>
            <a:ext cx="11583837" cy="963343"/>
          </a:xfrm>
        </p:spPr>
        <p:txBody>
          <a:bodyPr>
            <a:normAutofit/>
          </a:bodyPr>
          <a:lstStyle/>
          <a:p>
            <a:r>
              <a:rPr lang="ru-RU" sz="2800" b="1" dirty="0">
                <a:latin typeface="Arial" panose="020B0604020202020204" pitchFamily="34" charset="0"/>
                <a:cs typeface="Arial" panose="020B0604020202020204" pitchFamily="34" charset="0"/>
              </a:rPr>
              <a:t>Договор о Евразийском экономическом союзе от 29 мая 2014</a:t>
            </a:r>
            <a:endParaRPr lang="ru-RU" sz="2800" b="1" dirty="0">
              <a:latin typeface="Times New Roman" panose="02020603050405020304" pitchFamily="18" charset="0"/>
              <a:cs typeface="Times New Roman" panose="02020603050405020304" pitchFamily="18" charset="0"/>
            </a:endParaRPr>
          </a:p>
        </p:txBody>
      </p:sp>
      <p:pic>
        <p:nvPicPr>
          <p:cNvPr id="4" name="Google Shape;146;p11"/>
          <p:cNvPicPr preferRelativeResize="0"/>
          <p:nvPr/>
        </p:nvPicPr>
        <p:blipFill rotWithShape="1">
          <a:blip r:embed="rId2">
            <a:alphaModFix/>
            <a:grayscl/>
          </a:blip>
          <a:srcRect/>
          <a:stretch/>
        </p:blipFill>
        <p:spPr>
          <a:xfrm flipV="1">
            <a:off x="311988" y="989450"/>
            <a:ext cx="11488947" cy="45719"/>
          </a:xfrm>
          <a:prstGeom prst="rect">
            <a:avLst/>
          </a:prstGeom>
          <a:noFill/>
          <a:ln>
            <a:noFill/>
          </a:ln>
        </p:spPr>
      </p:pic>
      <p:sp>
        <p:nvSpPr>
          <p:cNvPr id="3" name="Прямоугольник 2"/>
          <p:cNvSpPr/>
          <p:nvPr/>
        </p:nvSpPr>
        <p:spPr>
          <a:xfrm>
            <a:off x="311987" y="1226005"/>
            <a:ext cx="11488947" cy="3477875"/>
          </a:xfrm>
          <a:prstGeom prst="rect">
            <a:avLst/>
          </a:prstGeom>
        </p:spPr>
        <p:txBody>
          <a:bodyPr wrap="square">
            <a:spAutoFit/>
          </a:bodyPr>
          <a:lstStyle/>
          <a:p>
            <a:pPr algn="just"/>
            <a:r>
              <a:rPr lang="ru-RU" sz="2000" dirty="0">
                <a:latin typeface="Arial" panose="020B0604020202020204" pitchFamily="34" charset="0"/>
                <a:cs typeface="Arial" panose="020B0604020202020204" pitchFamily="34" charset="0"/>
              </a:rPr>
              <a:t>Обеспечение беспрепятственного доступа потенциальных поставщиков и поставщиков государств-членов к участию в закупках, проводимых в электронном формате, путем взаимного признания электронной цифровой подписи, изготовленной в соответствии с законодательством одного государства-члена, другим государством-членом.</a:t>
            </a:r>
          </a:p>
          <a:p>
            <a:pPr algn="just"/>
            <a:endParaRPr lang="ru-RU" sz="2000" dirty="0">
              <a:latin typeface="Arial" panose="020B0604020202020204" pitchFamily="34" charset="0"/>
              <a:cs typeface="Arial" panose="020B0604020202020204" pitchFamily="34" charset="0"/>
            </a:endParaRPr>
          </a:p>
          <a:p>
            <a:pPr algn="just"/>
            <a:r>
              <a:rPr lang="ru-RU" sz="2000" dirty="0">
                <a:latin typeface="Arial" panose="020B0604020202020204" pitchFamily="34" charset="0"/>
                <a:cs typeface="Arial" panose="020B0604020202020204" pitchFamily="34" charset="0"/>
              </a:rPr>
              <a:t>Приложение № 25 к Договору о Евразийском экономическом союзе «Протокол о порядке регулирования закупок».</a:t>
            </a:r>
          </a:p>
          <a:p>
            <a:pPr algn="just"/>
            <a:endParaRPr lang="ru-RU" sz="2000" dirty="0">
              <a:latin typeface="Arial" panose="020B0604020202020204" pitchFamily="34" charset="0"/>
              <a:cs typeface="Arial" panose="020B0604020202020204" pitchFamily="34" charset="0"/>
            </a:endParaRPr>
          </a:p>
          <a:p>
            <a:pPr algn="just"/>
            <a:r>
              <a:rPr lang="ru-RU" sz="2000" dirty="0">
                <a:latin typeface="Arial" panose="020B0604020202020204" pitchFamily="34" charset="0"/>
                <a:cs typeface="Arial" panose="020B0604020202020204" pitchFamily="34" charset="0"/>
              </a:rPr>
              <a:t> </a:t>
            </a:r>
          </a:p>
          <a:p>
            <a:pPr algn="just"/>
            <a:endParaRPr lang="ru-RU" sz="2000" dirty="0">
              <a:latin typeface="Arial" panose="020B0604020202020204" pitchFamily="34" charset="0"/>
              <a:cs typeface="Arial" panose="020B0604020202020204" pitchFamily="34" charset="0"/>
            </a:endParaRPr>
          </a:p>
          <a:p>
            <a:pPr algn="just"/>
            <a:endParaRPr lang="ru-RU" sz="2000" u="sng" dirty="0">
              <a:latin typeface="Arial" panose="020B0604020202020204" pitchFamily="34" charset="0"/>
              <a:cs typeface="Arial" panose="020B0604020202020204" pitchFamily="34" charset="0"/>
            </a:endParaRPr>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32453" y="3775496"/>
            <a:ext cx="4468481" cy="2978987"/>
          </a:xfrm>
          <a:prstGeom prst="rect">
            <a:avLst/>
          </a:prstGeom>
        </p:spPr>
      </p:pic>
    </p:spTree>
    <p:extLst>
      <p:ext uri="{BB962C8B-B14F-4D97-AF65-F5344CB8AC3E}">
        <p14:creationId xmlns:p14="http://schemas.microsoft.com/office/powerpoint/2010/main" val="7086580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1989" y="71827"/>
            <a:ext cx="11342298" cy="963343"/>
          </a:xfrm>
        </p:spPr>
        <p:txBody>
          <a:bodyPr>
            <a:normAutofit/>
          </a:bodyPr>
          <a:lstStyle/>
          <a:p>
            <a:r>
              <a:rPr lang="ru-RU" sz="2800" b="1" dirty="0">
                <a:latin typeface="Arial" panose="020B0604020202020204" pitchFamily="34" charset="0"/>
                <a:cs typeface="Arial" panose="020B0604020202020204" pitchFamily="34" charset="0"/>
              </a:rPr>
              <a:t>Алгоритм участия иностранных компаний в </a:t>
            </a:r>
            <a:r>
              <a:rPr lang="ru-RU" sz="2800" b="1" dirty="0" err="1">
                <a:latin typeface="Arial" panose="020B0604020202020204" pitchFamily="34" charset="0"/>
                <a:cs typeface="Arial" panose="020B0604020202020204" pitchFamily="34" charset="0"/>
              </a:rPr>
              <a:t>госзакупках</a:t>
            </a:r>
            <a:endParaRPr lang="ru-RU" sz="2800" b="1" dirty="0">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2"/>
          <a:stretch>
            <a:fillRect/>
          </a:stretch>
        </p:blipFill>
        <p:spPr>
          <a:xfrm>
            <a:off x="1" y="989449"/>
            <a:ext cx="6096000" cy="5868551"/>
          </a:xfrm>
          <a:prstGeom prst="rect">
            <a:avLst/>
          </a:prstGeom>
        </p:spPr>
      </p:pic>
      <p:sp>
        <p:nvSpPr>
          <p:cNvPr id="3" name="Прямоугольник 2"/>
          <p:cNvSpPr/>
          <p:nvPr/>
        </p:nvSpPr>
        <p:spPr>
          <a:xfrm>
            <a:off x="6392167" y="2494088"/>
            <a:ext cx="5562602" cy="1938992"/>
          </a:xfrm>
          <a:prstGeom prst="rect">
            <a:avLst/>
          </a:prstGeom>
        </p:spPr>
        <p:txBody>
          <a:bodyPr wrap="square">
            <a:spAutoFit/>
          </a:bodyPr>
          <a:lstStyle/>
          <a:p>
            <a:pPr marL="457200" indent="-457200" algn="just">
              <a:buFont typeface="+mj-lt"/>
              <a:buAutoNum type="arabicPeriod"/>
            </a:pPr>
            <a:r>
              <a:rPr lang="ru-RU" sz="2000" dirty="0">
                <a:latin typeface="Arial" panose="020B0604020202020204" pitchFamily="34" charset="0"/>
                <a:cs typeface="Arial" panose="020B0604020202020204" pitchFamily="34" charset="0"/>
              </a:rPr>
              <a:t>Выпустить усиленную ЭЦП</a:t>
            </a:r>
          </a:p>
          <a:p>
            <a:pPr marL="457200" indent="-457200" algn="just">
              <a:buFont typeface="+mj-lt"/>
              <a:buAutoNum type="arabicPeriod"/>
            </a:pPr>
            <a:endParaRPr lang="ru-RU" sz="2000" dirty="0">
              <a:latin typeface="Arial" panose="020B0604020202020204" pitchFamily="34" charset="0"/>
              <a:cs typeface="Arial" panose="020B0604020202020204" pitchFamily="34" charset="0"/>
            </a:endParaRPr>
          </a:p>
          <a:p>
            <a:pPr marL="457200" indent="-457200" algn="just">
              <a:buFont typeface="+mj-lt"/>
              <a:buAutoNum type="arabicPeriod"/>
            </a:pPr>
            <a:r>
              <a:rPr lang="ru-RU" sz="2000" dirty="0">
                <a:latin typeface="Arial" panose="020B0604020202020204" pitchFamily="34" charset="0"/>
                <a:cs typeface="Arial" panose="020B0604020202020204" pitchFamily="34" charset="0"/>
              </a:rPr>
              <a:t>Зарегистрироваться в ЕИС (ЕРУЗ)</a:t>
            </a:r>
          </a:p>
          <a:p>
            <a:pPr marL="457200" indent="-457200" algn="just">
              <a:buFont typeface="+mj-lt"/>
              <a:buAutoNum type="arabicPeriod"/>
            </a:pPr>
            <a:endParaRPr lang="ru-RU" sz="2000" dirty="0">
              <a:latin typeface="Arial" panose="020B0604020202020204" pitchFamily="34" charset="0"/>
              <a:cs typeface="Arial" panose="020B0604020202020204" pitchFamily="34" charset="0"/>
            </a:endParaRPr>
          </a:p>
          <a:p>
            <a:pPr marL="457200" indent="-457200" algn="just">
              <a:buFont typeface="+mj-lt"/>
              <a:buAutoNum type="arabicPeriod"/>
            </a:pPr>
            <a:r>
              <a:rPr lang="ru-RU" sz="2000" dirty="0">
                <a:latin typeface="Arial" panose="020B0604020202020204" pitchFamily="34" charset="0"/>
                <a:cs typeface="Arial" panose="020B0604020202020204" pitchFamily="34" charset="0"/>
              </a:rPr>
              <a:t>Открыть </a:t>
            </a:r>
            <a:r>
              <a:rPr lang="ru-RU" sz="2000" dirty="0" err="1">
                <a:latin typeface="Arial" panose="020B0604020202020204" pitchFamily="34" charset="0"/>
                <a:cs typeface="Arial" panose="020B0604020202020204" pitchFamily="34" charset="0"/>
              </a:rPr>
              <a:t>спецсчет</a:t>
            </a:r>
            <a:r>
              <a:rPr lang="ru-RU" sz="2000" dirty="0">
                <a:latin typeface="Arial" panose="020B0604020202020204" pitchFamily="34" charset="0"/>
                <a:cs typeface="Arial" panose="020B0604020202020204" pitchFamily="34" charset="0"/>
              </a:rPr>
              <a:t> </a:t>
            </a:r>
          </a:p>
          <a:p>
            <a:pPr marL="457200" indent="-457200" algn="just">
              <a:buFont typeface="+mj-lt"/>
              <a:buAutoNum type="arabicPeriod"/>
            </a:pPr>
            <a:endParaRPr lang="ru-RU" sz="2000" dirty="0">
              <a:latin typeface="Arial" panose="020B0604020202020204" pitchFamily="34" charset="0"/>
              <a:cs typeface="Arial" panose="020B0604020202020204" pitchFamily="34" charset="0"/>
            </a:endParaRPr>
          </a:p>
        </p:txBody>
      </p:sp>
      <p:pic>
        <p:nvPicPr>
          <p:cNvPr id="4" name="Google Shape;146;p11"/>
          <p:cNvPicPr preferRelativeResize="0"/>
          <p:nvPr/>
        </p:nvPicPr>
        <p:blipFill rotWithShape="1">
          <a:blip r:embed="rId3">
            <a:alphaModFix/>
            <a:grayscl/>
          </a:blip>
          <a:srcRect/>
          <a:stretch/>
        </p:blipFill>
        <p:spPr>
          <a:xfrm flipV="1">
            <a:off x="311988" y="989450"/>
            <a:ext cx="11488947" cy="45719"/>
          </a:xfrm>
          <a:prstGeom prst="rect">
            <a:avLst/>
          </a:prstGeom>
          <a:noFill/>
          <a:ln>
            <a:noFill/>
          </a:ln>
        </p:spPr>
      </p:pic>
    </p:spTree>
    <p:extLst>
      <p:ext uri="{BB962C8B-B14F-4D97-AF65-F5344CB8AC3E}">
        <p14:creationId xmlns:p14="http://schemas.microsoft.com/office/powerpoint/2010/main" val="37808682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1989" y="71827"/>
            <a:ext cx="10515600" cy="963343"/>
          </a:xfrm>
        </p:spPr>
        <p:txBody>
          <a:bodyPr>
            <a:normAutofit/>
          </a:bodyPr>
          <a:lstStyle/>
          <a:p>
            <a:r>
              <a:rPr lang="ru-RU" sz="2800" b="1" dirty="0">
                <a:latin typeface="Arial" panose="020B0604020202020204" pitchFamily="34" charset="0"/>
                <a:cs typeface="Arial" panose="020B0604020202020204" pitchFamily="34" charset="0"/>
              </a:rPr>
              <a:t>Регистрация в ЕИС (ЕРУЗ) </a:t>
            </a:r>
            <a:endParaRPr lang="ru-RU" sz="2800" b="1" dirty="0">
              <a:latin typeface="Times New Roman" panose="02020603050405020304" pitchFamily="18" charset="0"/>
              <a:cs typeface="Times New Roman" panose="02020603050405020304" pitchFamily="18" charset="0"/>
            </a:endParaRPr>
          </a:p>
        </p:txBody>
      </p:sp>
      <p:pic>
        <p:nvPicPr>
          <p:cNvPr id="4" name="Google Shape;146;p11"/>
          <p:cNvPicPr preferRelativeResize="0"/>
          <p:nvPr/>
        </p:nvPicPr>
        <p:blipFill rotWithShape="1">
          <a:blip r:embed="rId2">
            <a:alphaModFix/>
            <a:grayscl/>
          </a:blip>
          <a:srcRect/>
          <a:stretch/>
        </p:blipFill>
        <p:spPr>
          <a:xfrm flipV="1">
            <a:off x="311988" y="989450"/>
            <a:ext cx="11488947" cy="45719"/>
          </a:xfrm>
          <a:prstGeom prst="rect">
            <a:avLst/>
          </a:prstGeom>
          <a:noFill/>
          <a:ln>
            <a:noFill/>
          </a:ln>
        </p:spPr>
      </p:pic>
      <p:sp>
        <p:nvSpPr>
          <p:cNvPr id="3" name="Прямоугольник 2"/>
          <p:cNvSpPr/>
          <p:nvPr/>
        </p:nvSpPr>
        <p:spPr>
          <a:xfrm>
            <a:off x="311987" y="1226005"/>
            <a:ext cx="11488947" cy="3785652"/>
          </a:xfrm>
          <a:prstGeom prst="rect">
            <a:avLst/>
          </a:prstGeom>
        </p:spPr>
        <p:txBody>
          <a:bodyPr wrap="square">
            <a:spAutoFit/>
          </a:bodyPr>
          <a:lstStyle/>
          <a:p>
            <a:r>
              <a:rPr lang="ru-RU" sz="2000" dirty="0">
                <a:latin typeface="Arial" panose="020B0604020202020204" pitchFamily="34" charset="0"/>
                <a:cs typeface="Arial" panose="020B0604020202020204" pitchFamily="34" charset="0"/>
              </a:rPr>
              <a:t>Подпункт «б» пункта 15 ПП РФ № 60:</a:t>
            </a:r>
          </a:p>
          <a:p>
            <a:endParaRPr lang="ru-RU" sz="2000" u="sng" dirty="0">
              <a:latin typeface="Arial" panose="020B0604020202020204" pitchFamily="34" charset="0"/>
              <a:cs typeface="Arial" panose="020B0604020202020204" pitchFamily="34" charset="0"/>
            </a:endParaRPr>
          </a:p>
          <a:p>
            <a:pPr algn="just"/>
            <a:r>
              <a:rPr lang="ru-RU" sz="2000" dirty="0">
                <a:latin typeface="Arial" panose="020B0604020202020204" pitchFamily="34" charset="0"/>
                <a:cs typeface="Arial" panose="020B0604020202020204" pitchFamily="34" charset="0"/>
              </a:rPr>
              <a:t>«Регистрация иностранного юридического лица, иностранного гражданина или лица без гражданства в единой информационной системе осуществляется в соответствии с настоящими Правилами с учетом следующих особенностей:</a:t>
            </a:r>
          </a:p>
          <a:p>
            <a:pPr algn="just"/>
            <a:r>
              <a:rPr lang="ru-RU" sz="2000" dirty="0">
                <a:latin typeface="Arial" panose="020B0604020202020204" pitchFamily="34" charset="0"/>
                <a:cs typeface="Arial" panose="020B0604020202020204" pitchFamily="34" charset="0"/>
              </a:rPr>
              <a:t>б) информация и документы, указанные в подпункте «а» настоящего пункта, могут формироваться уполномоченным лицом оператора электронной площадки, оператора специализированной электронной площадки (с применением усиленной квалифицированной электронной подписи такого уполномоченного лица оператора электронной площадки, оператора специализированной электронной площадки) посредством информационного взаимодействия электронной площадки, специализированной электронной площадки с единой информационной системой». </a:t>
            </a:r>
          </a:p>
        </p:txBody>
      </p:sp>
      <p:pic>
        <p:nvPicPr>
          <p:cNvPr id="6" name="Рисунок 5" descr="Сбербанк-АСТ">
            <a:hlinkClick r:id="rId3"/>
          </p:cNvPr>
          <p:cNvPicPr/>
          <p:nvPr/>
        </p:nvPicPr>
        <p:blipFill>
          <a:blip r:embed="rId4">
            <a:extLst>
              <a:ext uri="{28A0092B-C50C-407E-A947-70E740481C1C}">
                <a14:useLocalDpi xmlns:a14="http://schemas.microsoft.com/office/drawing/2010/main" val="0"/>
              </a:ext>
            </a:extLst>
          </a:blip>
          <a:srcRect l="4630" t="-5737"/>
          <a:stretch>
            <a:fillRect/>
          </a:stretch>
        </p:blipFill>
        <p:spPr bwMode="auto">
          <a:xfrm>
            <a:off x="9427464" y="173218"/>
            <a:ext cx="2675736" cy="554733"/>
          </a:xfrm>
          <a:prstGeom prst="rect">
            <a:avLst/>
          </a:prstGeom>
          <a:noFill/>
          <a:ln>
            <a:noFill/>
          </a:ln>
        </p:spPr>
      </p:pic>
    </p:spTree>
    <p:extLst>
      <p:ext uri="{BB962C8B-B14F-4D97-AF65-F5344CB8AC3E}">
        <p14:creationId xmlns:p14="http://schemas.microsoft.com/office/powerpoint/2010/main" val="3261913312"/>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29038</TotalTime>
  <Words>665</Words>
  <Application>Microsoft Office PowerPoint</Application>
  <PresentationFormat>Широкоэкранный</PresentationFormat>
  <Paragraphs>32</Paragraphs>
  <Slides>8</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8</vt:i4>
      </vt:variant>
    </vt:vector>
  </HeadingPairs>
  <TitlesOfParts>
    <vt:vector size="13" baseType="lpstr">
      <vt:lpstr>Arial</vt:lpstr>
      <vt:lpstr>Calibri</vt:lpstr>
      <vt:lpstr>Calibri Light</vt:lpstr>
      <vt:lpstr>Times New Roman</vt:lpstr>
      <vt:lpstr>Тема Office</vt:lpstr>
      <vt:lpstr>Участие иностранных компаний в госзакупках, в том числе в соответствии с Федеральным законом № 46-ФЗ</vt:lpstr>
      <vt:lpstr>Статья 3 Закона № 44-ФЗ</vt:lpstr>
      <vt:lpstr>Статья 31 Закона № 44-ФЗ</vt:lpstr>
      <vt:lpstr>Статья 5 Закона № 44-ФЗ</vt:lpstr>
      <vt:lpstr>Статья 7 Закона № 63-ФЗ</vt:lpstr>
      <vt:lpstr>Договор о Евразийском экономическом союзе от 29 мая 2014</vt:lpstr>
      <vt:lpstr>Алгоритм участия иностранных компаний в госзакупках</vt:lpstr>
      <vt:lpstr>Регистрация в ЕИС (ЕРУЗ)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Ассоциация          РОСТ</dc:title>
  <dc:creator>Ольга Ключенкова</dc:creator>
  <cp:lastModifiedBy>Каролина Кокарева</cp:lastModifiedBy>
  <cp:revision>484</cp:revision>
  <cp:lastPrinted>2021-10-12T05:44:00Z</cp:lastPrinted>
  <dcterms:created xsi:type="dcterms:W3CDTF">2020-09-03T12:13:23Z</dcterms:created>
  <dcterms:modified xsi:type="dcterms:W3CDTF">2023-07-12T06:06:58Z</dcterms:modified>
</cp:coreProperties>
</file>