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1" r:id="rId2"/>
    <p:sldId id="3254" r:id="rId3"/>
    <p:sldId id="3255" r:id="rId4"/>
    <p:sldId id="3256" r:id="rId5"/>
    <p:sldId id="3257" r:id="rId6"/>
    <p:sldId id="3258" r:id="rId7"/>
    <p:sldId id="3259" r:id="rId8"/>
    <p:sldId id="3260" r:id="rId9"/>
    <p:sldId id="3261" r:id="rId10"/>
    <p:sldId id="3262" r:id="rId11"/>
    <p:sldId id="3263" r:id="rId12"/>
    <p:sldId id="3264" r:id="rId13"/>
    <p:sldId id="3265" r:id="rId14"/>
    <p:sldId id="3266" r:id="rId15"/>
    <p:sldId id="3267" r:id="rId16"/>
    <p:sldId id="3268" r:id="rId17"/>
    <p:sldId id="324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79C30-265E-48A7-AEAD-02529952DF95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EB750-0F23-43DC-B47B-AA90C92AE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9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2AB40-CBCD-481B-8866-71B5FF76875C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8ABCD-9526-4CC0-A8D1-AA6E92B3BC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2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youtube.com/channel/UC_KB3AJmCbrXdFh82_iqc9A" TargetMode="External"/><Relationship Id="rId7" Type="http://schemas.openxmlformats.org/officeDocument/2006/relationships/hyperlink" Target="https://zen.yandex.ru/id/6043f09ea834da30d2f3ac36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vk.com/public73130300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0F028-5DBF-46BD-A60D-EF7FFFAA67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80528"/>
            <a:ext cx="9144000" cy="2387600"/>
          </a:xfrm>
        </p:spPr>
        <p:txBody>
          <a:bodyPr anchor="b"/>
          <a:lstStyle>
            <a:lvl1pPr algn="ctr">
              <a:defRPr sz="440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CAFEC56-A171-4546-A3E4-A8C25F7C3145}"/>
              </a:ext>
            </a:extLst>
          </p:cNvPr>
          <p:cNvSpPr/>
          <p:nvPr userDrawn="1"/>
        </p:nvSpPr>
        <p:spPr>
          <a:xfrm>
            <a:off x="0" y="-5614"/>
            <a:ext cx="12192000" cy="1062297"/>
          </a:xfrm>
          <a:custGeom>
            <a:avLst/>
            <a:gdLst/>
            <a:ahLst/>
            <a:cxnLst/>
            <a:rect l="l" t="t" r="r" b="b"/>
            <a:pathLst>
              <a:path w="10692130" h="1314450">
                <a:moveTo>
                  <a:pt x="0" y="1313992"/>
                </a:moveTo>
                <a:lnTo>
                  <a:pt x="10692003" y="1313992"/>
                </a:lnTo>
                <a:lnTo>
                  <a:pt x="10692003" y="0"/>
                </a:lnTo>
                <a:lnTo>
                  <a:pt x="0" y="0"/>
                </a:lnTo>
                <a:lnTo>
                  <a:pt x="0" y="1313992"/>
                </a:lnTo>
                <a:close/>
              </a:path>
            </a:pathLst>
          </a:custGeom>
          <a:solidFill>
            <a:srgbClr val="00638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2EDAE50-515D-4FB5-977C-9CD306C271E3}"/>
              </a:ext>
            </a:extLst>
          </p:cNvPr>
          <p:cNvSpPr/>
          <p:nvPr userDrawn="1"/>
        </p:nvSpPr>
        <p:spPr>
          <a:xfrm>
            <a:off x="0" y="1056684"/>
            <a:ext cx="12192000" cy="103866"/>
          </a:xfrm>
          <a:custGeom>
            <a:avLst/>
            <a:gdLst/>
            <a:ahLst/>
            <a:cxnLst/>
            <a:rect l="l" t="t" r="r" b="b"/>
            <a:pathLst>
              <a:path w="10692130" h="90169">
                <a:moveTo>
                  <a:pt x="0" y="90004"/>
                </a:moveTo>
                <a:lnTo>
                  <a:pt x="10692003" y="90004"/>
                </a:lnTo>
                <a:lnTo>
                  <a:pt x="10692003" y="0"/>
                </a:lnTo>
                <a:lnTo>
                  <a:pt x="0" y="0"/>
                </a:lnTo>
                <a:lnTo>
                  <a:pt x="0" y="90004"/>
                </a:lnTo>
                <a:close/>
              </a:path>
            </a:pathLst>
          </a:custGeom>
          <a:solidFill>
            <a:srgbClr val="7C9CB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BB226BC-6A7C-49A2-9465-7C1A8290B6AC}"/>
              </a:ext>
            </a:extLst>
          </p:cNvPr>
          <p:cNvSpPr/>
          <p:nvPr userDrawn="1"/>
        </p:nvSpPr>
        <p:spPr>
          <a:xfrm>
            <a:off x="5181600" y="136525"/>
            <a:ext cx="1864678" cy="935716"/>
          </a:xfrm>
          <a:custGeom>
            <a:avLst/>
            <a:gdLst/>
            <a:ahLst/>
            <a:cxnLst/>
            <a:rect l="l" t="t" r="r" b="b"/>
            <a:pathLst>
              <a:path w="1980564" h="1047115">
                <a:moveTo>
                  <a:pt x="990003" y="0"/>
                </a:moveTo>
                <a:lnTo>
                  <a:pt x="942036" y="1141"/>
                </a:lnTo>
                <a:lnTo>
                  <a:pt x="894659" y="4531"/>
                </a:lnTo>
                <a:lnTo>
                  <a:pt x="847923" y="10119"/>
                </a:lnTo>
                <a:lnTo>
                  <a:pt x="801880" y="17851"/>
                </a:lnTo>
                <a:lnTo>
                  <a:pt x="756581" y="27676"/>
                </a:lnTo>
                <a:lnTo>
                  <a:pt x="712079" y="39543"/>
                </a:lnTo>
                <a:lnTo>
                  <a:pt x="668426" y="53399"/>
                </a:lnTo>
                <a:lnTo>
                  <a:pt x="625673" y="69192"/>
                </a:lnTo>
                <a:lnTo>
                  <a:pt x="583872" y="86871"/>
                </a:lnTo>
                <a:lnTo>
                  <a:pt x="543075" y="106384"/>
                </a:lnTo>
                <a:lnTo>
                  <a:pt x="503334" y="127679"/>
                </a:lnTo>
                <a:lnTo>
                  <a:pt x="464701" y="150704"/>
                </a:lnTo>
                <a:lnTo>
                  <a:pt x="427227" y="175408"/>
                </a:lnTo>
                <a:lnTo>
                  <a:pt x="390965" y="201737"/>
                </a:lnTo>
                <a:lnTo>
                  <a:pt x="355966" y="229641"/>
                </a:lnTo>
                <a:lnTo>
                  <a:pt x="322282" y="259068"/>
                </a:lnTo>
                <a:lnTo>
                  <a:pt x="289966" y="289966"/>
                </a:lnTo>
                <a:lnTo>
                  <a:pt x="259068" y="322282"/>
                </a:lnTo>
                <a:lnTo>
                  <a:pt x="229641" y="355966"/>
                </a:lnTo>
                <a:lnTo>
                  <a:pt x="201737" y="390965"/>
                </a:lnTo>
                <a:lnTo>
                  <a:pt x="175408" y="427227"/>
                </a:lnTo>
                <a:lnTo>
                  <a:pt x="150704" y="464701"/>
                </a:lnTo>
                <a:lnTo>
                  <a:pt x="127679" y="503334"/>
                </a:lnTo>
                <a:lnTo>
                  <a:pt x="106384" y="543075"/>
                </a:lnTo>
                <a:lnTo>
                  <a:pt x="86871" y="583872"/>
                </a:lnTo>
                <a:lnTo>
                  <a:pt x="69192" y="625673"/>
                </a:lnTo>
                <a:lnTo>
                  <a:pt x="53399" y="668426"/>
                </a:lnTo>
                <a:lnTo>
                  <a:pt x="39543" y="712079"/>
                </a:lnTo>
                <a:lnTo>
                  <a:pt x="27676" y="756581"/>
                </a:lnTo>
                <a:lnTo>
                  <a:pt x="17851" y="801880"/>
                </a:lnTo>
                <a:lnTo>
                  <a:pt x="10119" y="847923"/>
                </a:lnTo>
                <a:lnTo>
                  <a:pt x="4531" y="894659"/>
                </a:lnTo>
                <a:lnTo>
                  <a:pt x="1141" y="942036"/>
                </a:lnTo>
                <a:lnTo>
                  <a:pt x="0" y="990003"/>
                </a:lnTo>
                <a:lnTo>
                  <a:pt x="123" y="1004329"/>
                </a:lnTo>
                <a:lnTo>
                  <a:pt x="476" y="1018601"/>
                </a:lnTo>
                <a:lnTo>
                  <a:pt x="1028" y="1032824"/>
                </a:lnTo>
                <a:lnTo>
                  <a:pt x="1752" y="1047000"/>
                </a:lnTo>
                <a:lnTo>
                  <a:pt x="1978253" y="1047000"/>
                </a:lnTo>
                <a:lnTo>
                  <a:pt x="1978977" y="1032824"/>
                </a:lnTo>
                <a:lnTo>
                  <a:pt x="1979529" y="1018601"/>
                </a:lnTo>
                <a:lnTo>
                  <a:pt x="1979882" y="1004329"/>
                </a:lnTo>
                <a:lnTo>
                  <a:pt x="1980006" y="990003"/>
                </a:lnTo>
                <a:lnTo>
                  <a:pt x="1978864" y="942036"/>
                </a:lnTo>
                <a:lnTo>
                  <a:pt x="1975474" y="894659"/>
                </a:lnTo>
                <a:lnTo>
                  <a:pt x="1969887" y="847923"/>
                </a:lnTo>
                <a:lnTo>
                  <a:pt x="1962154" y="801880"/>
                </a:lnTo>
                <a:lnTo>
                  <a:pt x="1952329" y="756581"/>
                </a:lnTo>
                <a:lnTo>
                  <a:pt x="1940462" y="712079"/>
                </a:lnTo>
                <a:lnTo>
                  <a:pt x="1926607" y="668426"/>
                </a:lnTo>
                <a:lnTo>
                  <a:pt x="1910813" y="625673"/>
                </a:lnTo>
                <a:lnTo>
                  <a:pt x="1893134" y="583872"/>
                </a:lnTo>
                <a:lnTo>
                  <a:pt x="1873621" y="543075"/>
                </a:lnTo>
                <a:lnTo>
                  <a:pt x="1852326" y="503334"/>
                </a:lnTo>
                <a:lnTo>
                  <a:pt x="1829301" y="464701"/>
                </a:lnTo>
                <a:lnTo>
                  <a:pt x="1804598" y="427227"/>
                </a:lnTo>
                <a:lnTo>
                  <a:pt x="1778268" y="390965"/>
                </a:lnTo>
                <a:lnTo>
                  <a:pt x="1750364" y="355966"/>
                </a:lnTo>
                <a:lnTo>
                  <a:pt x="1720937" y="322282"/>
                </a:lnTo>
                <a:lnTo>
                  <a:pt x="1690039" y="289966"/>
                </a:lnTo>
                <a:lnTo>
                  <a:pt x="1657723" y="259068"/>
                </a:lnTo>
                <a:lnTo>
                  <a:pt x="1624039" y="229641"/>
                </a:lnTo>
                <a:lnTo>
                  <a:pt x="1589040" y="201737"/>
                </a:lnTo>
                <a:lnTo>
                  <a:pt x="1552778" y="175408"/>
                </a:lnTo>
                <a:lnTo>
                  <a:pt x="1515305" y="150704"/>
                </a:lnTo>
                <a:lnTo>
                  <a:pt x="1476671" y="127679"/>
                </a:lnTo>
                <a:lnTo>
                  <a:pt x="1436930" y="106384"/>
                </a:lnTo>
                <a:lnTo>
                  <a:pt x="1396133" y="86871"/>
                </a:lnTo>
                <a:lnTo>
                  <a:pt x="1354332" y="69192"/>
                </a:lnTo>
                <a:lnTo>
                  <a:pt x="1311579" y="53399"/>
                </a:lnTo>
                <a:lnTo>
                  <a:pt x="1267926" y="39543"/>
                </a:lnTo>
                <a:lnTo>
                  <a:pt x="1223424" y="27676"/>
                </a:lnTo>
                <a:lnTo>
                  <a:pt x="1178125" y="17851"/>
                </a:lnTo>
                <a:lnTo>
                  <a:pt x="1132082" y="10119"/>
                </a:lnTo>
                <a:lnTo>
                  <a:pt x="1085346" y="4531"/>
                </a:lnTo>
                <a:lnTo>
                  <a:pt x="1037969" y="1141"/>
                </a:lnTo>
                <a:lnTo>
                  <a:pt x="990003" y="0"/>
                </a:lnTo>
                <a:close/>
              </a:path>
            </a:pathLst>
          </a:custGeom>
          <a:solidFill>
            <a:srgbClr val="7C9CB4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B05D11B-2B39-432A-843F-22F4C0E4C7A4}"/>
              </a:ext>
            </a:extLst>
          </p:cNvPr>
          <p:cNvSpPr/>
          <p:nvPr userDrawn="1"/>
        </p:nvSpPr>
        <p:spPr>
          <a:xfrm>
            <a:off x="5292090" y="240391"/>
            <a:ext cx="1664335" cy="1663699"/>
          </a:xfrm>
          <a:custGeom>
            <a:avLst/>
            <a:gdLst/>
            <a:ahLst/>
            <a:cxnLst/>
            <a:rect l="l" t="t" r="r" b="b"/>
            <a:pathLst>
              <a:path w="1800225" h="1800225">
                <a:moveTo>
                  <a:pt x="899998" y="0"/>
                </a:moveTo>
                <a:lnTo>
                  <a:pt x="852200" y="1247"/>
                </a:lnTo>
                <a:lnTo>
                  <a:pt x="805052" y="4948"/>
                </a:lnTo>
                <a:lnTo>
                  <a:pt x="758616" y="11041"/>
                </a:lnTo>
                <a:lnTo>
                  <a:pt x="712954" y="19462"/>
                </a:lnTo>
                <a:lnTo>
                  <a:pt x="668129" y="30151"/>
                </a:lnTo>
                <a:lnTo>
                  <a:pt x="624202" y="43044"/>
                </a:lnTo>
                <a:lnTo>
                  <a:pt x="581236" y="58081"/>
                </a:lnTo>
                <a:lnTo>
                  <a:pt x="539292" y="75197"/>
                </a:lnTo>
                <a:lnTo>
                  <a:pt x="498434" y="94332"/>
                </a:lnTo>
                <a:lnTo>
                  <a:pt x="458724" y="115422"/>
                </a:lnTo>
                <a:lnTo>
                  <a:pt x="420223" y="138406"/>
                </a:lnTo>
                <a:lnTo>
                  <a:pt x="382993" y="163222"/>
                </a:lnTo>
                <a:lnTo>
                  <a:pt x="347098" y="189808"/>
                </a:lnTo>
                <a:lnTo>
                  <a:pt x="312599" y="218100"/>
                </a:lnTo>
                <a:lnTo>
                  <a:pt x="279558" y="248038"/>
                </a:lnTo>
                <a:lnTo>
                  <a:pt x="248038" y="279558"/>
                </a:lnTo>
                <a:lnTo>
                  <a:pt x="218100" y="312599"/>
                </a:lnTo>
                <a:lnTo>
                  <a:pt x="189808" y="347098"/>
                </a:lnTo>
                <a:lnTo>
                  <a:pt x="163222" y="382993"/>
                </a:lnTo>
                <a:lnTo>
                  <a:pt x="138406" y="420223"/>
                </a:lnTo>
                <a:lnTo>
                  <a:pt x="115422" y="458724"/>
                </a:lnTo>
                <a:lnTo>
                  <a:pt x="94332" y="498434"/>
                </a:lnTo>
                <a:lnTo>
                  <a:pt x="75197" y="539292"/>
                </a:lnTo>
                <a:lnTo>
                  <a:pt x="58081" y="581236"/>
                </a:lnTo>
                <a:lnTo>
                  <a:pt x="43044" y="624202"/>
                </a:lnTo>
                <a:lnTo>
                  <a:pt x="30151" y="668129"/>
                </a:lnTo>
                <a:lnTo>
                  <a:pt x="19462" y="712954"/>
                </a:lnTo>
                <a:lnTo>
                  <a:pt x="11041" y="758616"/>
                </a:lnTo>
                <a:lnTo>
                  <a:pt x="4948" y="805052"/>
                </a:lnTo>
                <a:lnTo>
                  <a:pt x="1247" y="852200"/>
                </a:lnTo>
                <a:lnTo>
                  <a:pt x="0" y="899998"/>
                </a:lnTo>
                <a:lnTo>
                  <a:pt x="1247" y="947795"/>
                </a:lnTo>
                <a:lnTo>
                  <a:pt x="4948" y="994943"/>
                </a:lnTo>
                <a:lnTo>
                  <a:pt x="11041" y="1041379"/>
                </a:lnTo>
                <a:lnTo>
                  <a:pt x="19462" y="1087041"/>
                </a:lnTo>
                <a:lnTo>
                  <a:pt x="30151" y="1131867"/>
                </a:lnTo>
                <a:lnTo>
                  <a:pt x="43044" y="1175794"/>
                </a:lnTo>
                <a:lnTo>
                  <a:pt x="58081" y="1218760"/>
                </a:lnTo>
                <a:lnTo>
                  <a:pt x="75197" y="1260703"/>
                </a:lnTo>
                <a:lnTo>
                  <a:pt x="94332" y="1301561"/>
                </a:lnTo>
                <a:lnTo>
                  <a:pt x="115422" y="1341272"/>
                </a:lnTo>
                <a:lnTo>
                  <a:pt x="138406" y="1379773"/>
                </a:lnTo>
                <a:lnTo>
                  <a:pt x="163222" y="1417002"/>
                </a:lnTo>
                <a:lnTo>
                  <a:pt x="189808" y="1452897"/>
                </a:lnTo>
                <a:lnTo>
                  <a:pt x="218100" y="1487397"/>
                </a:lnTo>
                <a:lnTo>
                  <a:pt x="248038" y="1520437"/>
                </a:lnTo>
                <a:lnTo>
                  <a:pt x="279558" y="1551958"/>
                </a:lnTo>
                <a:lnTo>
                  <a:pt x="312599" y="1581895"/>
                </a:lnTo>
                <a:lnTo>
                  <a:pt x="347098" y="1610188"/>
                </a:lnTo>
                <a:lnTo>
                  <a:pt x="382993" y="1636773"/>
                </a:lnTo>
                <a:lnTo>
                  <a:pt x="420223" y="1661589"/>
                </a:lnTo>
                <a:lnTo>
                  <a:pt x="458724" y="1684573"/>
                </a:lnTo>
                <a:lnTo>
                  <a:pt x="498434" y="1705664"/>
                </a:lnTo>
                <a:lnTo>
                  <a:pt x="539292" y="1724798"/>
                </a:lnTo>
                <a:lnTo>
                  <a:pt x="581236" y="1741915"/>
                </a:lnTo>
                <a:lnTo>
                  <a:pt x="624202" y="1756951"/>
                </a:lnTo>
                <a:lnTo>
                  <a:pt x="668129" y="1769844"/>
                </a:lnTo>
                <a:lnTo>
                  <a:pt x="712954" y="1780533"/>
                </a:lnTo>
                <a:lnTo>
                  <a:pt x="758616" y="1788955"/>
                </a:lnTo>
                <a:lnTo>
                  <a:pt x="805052" y="1795047"/>
                </a:lnTo>
                <a:lnTo>
                  <a:pt x="852200" y="1798748"/>
                </a:lnTo>
                <a:lnTo>
                  <a:pt x="899998" y="1799996"/>
                </a:lnTo>
                <a:lnTo>
                  <a:pt x="947795" y="1798748"/>
                </a:lnTo>
                <a:lnTo>
                  <a:pt x="994943" y="1795047"/>
                </a:lnTo>
                <a:lnTo>
                  <a:pt x="1041379" y="1788955"/>
                </a:lnTo>
                <a:lnTo>
                  <a:pt x="1087041" y="1780533"/>
                </a:lnTo>
                <a:lnTo>
                  <a:pt x="1131867" y="1769844"/>
                </a:lnTo>
                <a:lnTo>
                  <a:pt x="1175794" y="1756951"/>
                </a:lnTo>
                <a:lnTo>
                  <a:pt x="1218760" y="1741915"/>
                </a:lnTo>
                <a:lnTo>
                  <a:pt x="1260703" y="1724798"/>
                </a:lnTo>
                <a:lnTo>
                  <a:pt x="1301561" y="1705664"/>
                </a:lnTo>
                <a:lnTo>
                  <a:pt x="1341272" y="1684573"/>
                </a:lnTo>
                <a:lnTo>
                  <a:pt x="1379773" y="1661589"/>
                </a:lnTo>
                <a:lnTo>
                  <a:pt x="1417002" y="1636773"/>
                </a:lnTo>
                <a:lnTo>
                  <a:pt x="1452897" y="1610188"/>
                </a:lnTo>
                <a:lnTo>
                  <a:pt x="1487397" y="1581895"/>
                </a:lnTo>
                <a:lnTo>
                  <a:pt x="1520437" y="1551958"/>
                </a:lnTo>
                <a:lnTo>
                  <a:pt x="1551958" y="1520437"/>
                </a:lnTo>
                <a:lnTo>
                  <a:pt x="1581895" y="1487397"/>
                </a:lnTo>
                <a:lnTo>
                  <a:pt x="1610188" y="1452897"/>
                </a:lnTo>
                <a:lnTo>
                  <a:pt x="1636773" y="1417002"/>
                </a:lnTo>
                <a:lnTo>
                  <a:pt x="1661589" y="1379773"/>
                </a:lnTo>
                <a:lnTo>
                  <a:pt x="1684573" y="1341272"/>
                </a:lnTo>
                <a:lnTo>
                  <a:pt x="1705664" y="1301561"/>
                </a:lnTo>
                <a:lnTo>
                  <a:pt x="1724798" y="1260703"/>
                </a:lnTo>
                <a:lnTo>
                  <a:pt x="1741915" y="1218760"/>
                </a:lnTo>
                <a:lnTo>
                  <a:pt x="1756951" y="1175794"/>
                </a:lnTo>
                <a:lnTo>
                  <a:pt x="1769844" y="1131867"/>
                </a:lnTo>
                <a:lnTo>
                  <a:pt x="1780533" y="1087041"/>
                </a:lnTo>
                <a:lnTo>
                  <a:pt x="1788955" y="1041379"/>
                </a:lnTo>
                <a:lnTo>
                  <a:pt x="1795047" y="994943"/>
                </a:lnTo>
                <a:lnTo>
                  <a:pt x="1798748" y="947795"/>
                </a:lnTo>
                <a:lnTo>
                  <a:pt x="1799996" y="899998"/>
                </a:lnTo>
                <a:lnTo>
                  <a:pt x="1798748" y="852200"/>
                </a:lnTo>
                <a:lnTo>
                  <a:pt x="1795047" y="805052"/>
                </a:lnTo>
                <a:lnTo>
                  <a:pt x="1788955" y="758616"/>
                </a:lnTo>
                <a:lnTo>
                  <a:pt x="1780533" y="712954"/>
                </a:lnTo>
                <a:lnTo>
                  <a:pt x="1769844" y="668129"/>
                </a:lnTo>
                <a:lnTo>
                  <a:pt x="1756951" y="624202"/>
                </a:lnTo>
                <a:lnTo>
                  <a:pt x="1741915" y="581236"/>
                </a:lnTo>
                <a:lnTo>
                  <a:pt x="1724798" y="539292"/>
                </a:lnTo>
                <a:lnTo>
                  <a:pt x="1705664" y="498434"/>
                </a:lnTo>
                <a:lnTo>
                  <a:pt x="1684573" y="458724"/>
                </a:lnTo>
                <a:lnTo>
                  <a:pt x="1661589" y="420223"/>
                </a:lnTo>
                <a:lnTo>
                  <a:pt x="1636773" y="382993"/>
                </a:lnTo>
                <a:lnTo>
                  <a:pt x="1610188" y="347098"/>
                </a:lnTo>
                <a:lnTo>
                  <a:pt x="1581895" y="312599"/>
                </a:lnTo>
                <a:lnTo>
                  <a:pt x="1551958" y="279558"/>
                </a:lnTo>
                <a:lnTo>
                  <a:pt x="1520437" y="248038"/>
                </a:lnTo>
                <a:lnTo>
                  <a:pt x="1487397" y="218100"/>
                </a:lnTo>
                <a:lnTo>
                  <a:pt x="1452897" y="189808"/>
                </a:lnTo>
                <a:lnTo>
                  <a:pt x="1417002" y="163222"/>
                </a:lnTo>
                <a:lnTo>
                  <a:pt x="1379773" y="138406"/>
                </a:lnTo>
                <a:lnTo>
                  <a:pt x="1341272" y="115422"/>
                </a:lnTo>
                <a:lnTo>
                  <a:pt x="1301561" y="94332"/>
                </a:lnTo>
                <a:lnTo>
                  <a:pt x="1260703" y="75197"/>
                </a:lnTo>
                <a:lnTo>
                  <a:pt x="1218760" y="58081"/>
                </a:lnTo>
                <a:lnTo>
                  <a:pt x="1175794" y="43044"/>
                </a:lnTo>
                <a:lnTo>
                  <a:pt x="1131867" y="30151"/>
                </a:lnTo>
                <a:lnTo>
                  <a:pt x="1087041" y="19462"/>
                </a:lnTo>
                <a:lnTo>
                  <a:pt x="1041379" y="11041"/>
                </a:lnTo>
                <a:lnTo>
                  <a:pt x="994943" y="4948"/>
                </a:lnTo>
                <a:lnTo>
                  <a:pt x="947795" y="1247"/>
                </a:lnTo>
                <a:lnTo>
                  <a:pt x="899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7EB9379C-43EE-4A5D-B18C-1F3A8F8D6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37883" y="285136"/>
            <a:ext cx="1572747" cy="15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BDA0DEAD-5E55-4695-94BE-08AF2724478C}"/>
              </a:ext>
            </a:extLst>
          </p:cNvPr>
          <p:cNvSpPr txBox="1"/>
          <p:nvPr userDrawn="1"/>
        </p:nvSpPr>
        <p:spPr>
          <a:xfrm>
            <a:off x="4871720" y="6228510"/>
            <a:ext cx="2448560" cy="395449"/>
          </a:xfrm>
          <a:prstGeom prst="rect">
            <a:avLst/>
          </a:prstGeom>
          <a:solidFill>
            <a:srgbClr val="006384"/>
          </a:solidFill>
        </p:spPr>
        <p:txBody>
          <a:bodyPr vert="horz" wrap="square" lIns="0" tIns="88265" rIns="0" bIns="90000" rtlCol="0" anchor="ctr">
            <a:spAutoFit/>
          </a:bodyPr>
          <a:lstStyle/>
          <a:p>
            <a:pPr marL="274955">
              <a:spcBef>
                <a:spcPts val="695"/>
              </a:spcBef>
            </a:pPr>
            <a:r>
              <a:rPr sz="14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WWW.ROSZAKUPKI.RU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C5F89709-8312-4395-971C-4FA6E5AF5363}"/>
              </a:ext>
            </a:extLst>
          </p:cNvPr>
          <p:cNvSpPr/>
          <p:nvPr userDrawn="1"/>
        </p:nvSpPr>
        <p:spPr>
          <a:xfrm>
            <a:off x="2958439" y="4235761"/>
            <a:ext cx="6228080" cy="0"/>
          </a:xfrm>
          <a:custGeom>
            <a:avLst/>
            <a:gdLst/>
            <a:ahLst/>
            <a:cxnLst/>
            <a:rect l="l" t="t" r="r" b="b"/>
            <a:pathLst>
              <a:path w="6228080">
                <a:moveTo>
                  <a:pt x="0" y="0"/>
                </a:moveTo>
                <a:lnTo>
                  <a:pt x="6228003" y="0"/>
                </a:lnTo>
              </a:path>
            </a:pathLst>
          </a:custGeom>
          <a:ln w="22225">
            <a:solidFill>
              <a:srgbClr val="0063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DA20E642-A9F9-4FAC-A901-B14D40C6B8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05114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ЕВСТАШЕНКОВ АЛЕКСАНДР НИКОЛАЕВИЧ</a:t>
            </a:r>
          </a:p>
          <a:p>
            <a:r>
              <a:rPr lang="ru-RU" dirty="0"/>
              <a:t>руководитель Экспертного центра</a:t>
            </a:r>
            <a:br>
              <a:rPr lang="ru-RU" dirty="0"/>
            </a:br>
            <a:r>
              <a:rPr lang="ru-RU" dirty="0"/>
              <a:t>Институт госзакупок</a:t>
            </a:r>
          </a:p>
          <a:p>
            <a:r>
              <a:rPr lang="ru-RU" dirty="0"/>
              <a:t>Сертифицированный преподаватель в сфере закупок </a:t>
            </a:r>
          </a:p>
        </p:txBody>
      </p:sp>
    </p:spTree>
    <p:extLst>
      <p:ext uri="{BB962C8B-B14F-4D97-AF65-F5344CB8AC3E}">
        <p14:creationId xmlns:p14="http://schemas.microsoft.com/office/powerpoint/2010/main" val="27248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627A-9FE5-417A-9479-B31625EC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40" y="170167"/>
            <a:ext cx="10400954" cy="1130314"/>
          </a:xfrm>
        </p:spPr>
        <p:txBody>
          <a:bodyPr/>
          <a:lstStyle>
            <a:lvl1pPr>
              <a:defRPr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0603E-2355-4B15-A455-465467CE2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05" y="1473200"/>
            <a:ext cx="11739189" cy="4703763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21282AE3-DDDB-4402-9DC8-BF73DED48AFC}"/>
              </a:ext>
            </a:extLst>
          </p:cNvPr>
          <p:cNvSpPr/>
          <p:nvPr userDrawn="1"/>
        </p:nvSpPr>
        <p:spPr>
          <a:xfrm>
            <a:off x="226405" y="6340472"/>
            <a:ext cx="11739189" cy="61835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0795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83D7F4-5BED-4DD8-976A-467875BA79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" y="121914"/>
            <a:ext cx="1226820" cy="122682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0CBE78A2-5BF2-4EF8-8631-8A371BF3803B}"/>
              </a:ext>
            </a:extLst>
          </p:cNvPr>
          <p:cNvSpPr/>
          <p:nvPr userDrawn="1"/>
        </p:nvSpPr>
        <p:spPr>
          <a:xfrm>
            <a:off x="226404" y="1387709"/>
            <a:ext cx="11739188" cy="45719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7995">
            <a:solidFill>
              <a:srgbClr val="0063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C4E8B6BA-B111-4D74-AFA7-8FA8D58FB1E9}"/>
              </a:ext>
            </a:extLst>
          </p:cNvPr>
          <p:cNvSpPr txBox="1"/>
          <p:nvPr userDrawn="1"/>
        </p:nvSpPr>
        <p:spPr>
          <a:xfrm>
            <a:off x="8767482" y="6398460"/>
            <a:ext cx="2448560" cy="3800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88265" rIns="0" bIns="90000" rtlCol="0" anchor="ctr">
            <a:spAutoFit/>
          </a:bodyPr>
          <a:lstStyle/>
          <a:p>
            <a:pPr marL="274955">
              <a:spcBef>
                <a:spcPts val="695"/>
              </a:spcBef>
            </a:pPr>
            <a:r>
              <a:rPr sz="1300" b="1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WWW.ROSZAKUPKI.RU</a:t>
            </a:r>
            <a:endParaRPr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80750741-8964-4369-AA91-6435B354A47E}"/>
              </a:ext>
            </a:extLst>
          </p:cNvPr>
          <p:cNvSpPr txBox="1"/>
          <p:nvPr userDrawn="1"/>
        </p:nvSpPr>
        <p:spPr>
          <a:xfrm>
            <a:off x="226406" y="6402307"/>
            <a:ext cx="8343854" cy="3723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88265" rIns="0" bIns="90000" rtlCol="0" anchor="ctr">
            <a:spAutoFit/>
          </a:bodyPr>
          <a:lstStyle/>
          <a:p>
            <a:pPr marL="12700">
              <a:lnSpc>
                <a:spcPts val="1480"/>
              </a:lnSpc>
            </a:pPr>
            <a:r>
              <a:rPr lang="ru-RU" sz="1950" b="1" baseline="4273" dirty="0">
                <a:latin typeface="Arial" panose="020B0604020202020204" pitchFamily="34" charset="0"/>
                <a:cs typeface="Arial" panose="020B0604020202020204" pitchFamily="34" charset="0"/>
              </a:rPr>
              <a:t>  ©</a:t>
            </a:r>
            <a:r>
              <a:rPr lang="ru-RU" sz="1950" b="1" spc="-7" baseline="42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spc="-25" dirty="0"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r>
              <a:rPr lang="ru-RU" sz="1400" b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spc="-10" dirty="0">
                <a:latin typeface="Arial" panose="020B0604020202020204" pitchFamily="34" charset="0"/>
                <a:cs typeface="Arial" panose="020B0604020202020204" pitchFamily="34" charset="0"/>
              </a:rPr>
              <a:t>ГОСЗАКУПОК,</a:t>
            </a:r>
            <a:r>
              <a:rPr lang="ru-RU" sz="1400" b="0" spc="-60" dirty="0">
                <a:latin typeface="Arial" panose="020B0604020202020204" pitchFamily="34" charset="0"/>
                <a:cs typeface="Arial" panose="020B0604020202020204" pitchFamily="34" charset="0"/>
              </a:rPr>
              <a:t> ЕВСТАШЕНКОВ АЛЕКСАНДР НИКОЛАЕВИЧ</a:t>
            </a:r>
            <a:r>
              <a:rPr lang="ru-RU" sz="1400" b="0"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5" name="object 8"/>
          <p:cNvSpPr txBox="1"/>
          <p:nvPr userDrawn="1"/>
        </p:nvSpPr>
        <p:spPr>
          <a:xfrm>
            <a:off x="11349318" y="6398459"/>
            <a:ext cx="616274" cy="380061"/>
          </a:xfrm>
          <a:prstGeom prst="rect">
            <a:avLst/>
          </a:prstGeom>
          <a:solidFill>
            <a:srgbClr val="3A6B7C"/>
          </a:solidFill>
        </p:spPr>
        <p:txBody>
          <a:bodyPr wrap="square" lIns="0" tIns="88265" rIns="0" bIns="9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68F9F9-9C48-4DAC-A3FB-2822D855F862}" type="slidenum">
              <a:rPr lang="ru-RU" sz="1300" b="1" spc="-2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3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>
            <a:extLst>
              <a:ext uri="{FF2B5EF4-FFF2-40B4-BE49-F238E27FC236}">
                <a16:creationId xmlns:a16="http://schemas.microsoft.com/office/drawing/2014/main" id="{EAE38418-34BE-44F7-88FA-92D7C3C70D74}"/>
              </a:ext>
            </a:extLst>
          </p:cNvPr>
          <p:cNvSpPr txBox="1"/>
          <p:nvPr userDrawn="1"/>
        </p:nvSpPr>
        <p:spPr>
          <a:xfrm>
            <a:off x="3124200" y="3447851"/>
            <a:ext cx="70098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0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sz="3600" b="1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3600" b="1" spc="-290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600" b="1" dirty="0">
                <a:solidFill>
                  <a:srgbClr val="006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sz="3600" dirty="0">
              <a:solidFill>
                <a:srgbClr val="0063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3DED199-ACD4-4F30-9A74-2AE2DA5B50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73352"/>
            <a:ext cx="2438400" cy="2438400"/>
          </a:xfrm>
          <a:prstGeom prst="rect">
            <a:avLst/>
          </a:prstGeom>
        </p:spPr>
      </p:pic>
      <p:pic>
        <p:nvPicPr>
          <p:cNvPr id="22" name="Picture 10" descr="A red rectangle with a white rectangle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A09E5EEF-BCD0-42EA-B4F7-312B2320E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18" y="5436432"/>
            <a:ext cx="1048163" cy="738081"/>
          </a:xfrm>
          <a:prstGeom prst="rect">
            <a:avLst/>
          </a:prstGeom>
        </p:spPr>
      </p:pic>
      <p:pic>
        <p:nvPicPr>
          <p:cNvPr id="23" name="Picture 40" descr="Ico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B5AA329B-6C7A-4169-A95D-8A745703FE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14" y="5436432"/>
            <a:ext cx="733372" cy="7316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7B90F4-CC73-4A97-BEBD-DE1B31982631}"/>
              </a:ext>
            </a:extLst>
          </p:cNvPr>
          <p:cNvSpPr txBox="1"/>
          <p:nvPr userDrawn="1"/>
        </p:nvSpPr>
        <p:spPr>
          <a:xfrm>
            <a:off x="914400" y="4243459"/>
            <a:ext cx="5062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200" spc="-20" dirty="0">
                <a:solidFill>
                  <a:srgbClr val="00638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Присоединяйтесь к нам в социальных сетях:</a:t>
            </a:r>
            <a:endParaRPr lang="en-US" sz="3200" b="1" kern="1200" spc="-20" dirty="0">
              <a:solidFill>
                <a:srgbClr val="00638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A4277-C1E7-458D-8D0D-BD8DD0312F10}"/>
              </a:ext>
            </a:extLst>
          </p:cNvPr>
          <p:cNvSpPr txBox="1"/>
          <p:nvPr userDrawn="1"/>
        </p:nvSpPr>
        <p:spPr>
          <a:xfrm>
            <a:off x="6574178" y="4318107"/>
            <a:ext cx="50623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kern="1200" spc="-20" dirty="0">
                <a:solidFill>
                  <a:srgbClr val="00638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Институт госзакупок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spc="-20" dirty="0">
                <a:solidFill>
                  <a:srgbClr val="00638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roszakupki_ru</a:t>
            </a:r>
          </a:p>
          <a:p>
            <a:pPr>
              <a:spcBef>
                <a:spcPts val="600"/>
              </a:spcBef>
            </a:pPr>
            <a:r>
              <a:rPr lang="ru-RU" sz="3200" b="1" kern="1200" spc="-20" dirty="0">
                <a:solidFill>
                  <a:srgbClr val="00638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#Росзакупки</a:t>
            </a:r>
            <a:endParaRPr lang="en-US" sz="3200" b="1" kern="1200" spc="-20" dirty="0">
              <a:solidFill>
                <a:srgbClr val="00638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3" descr="Icon&#10;&#10;Description automatically generated with medium confidence">
            <a:hlinkClick r:id="rId7"/>
            <a:extLst>
              <a:ext uri="{FF2B5EF4-FFF2-40B4-BE49-F238E27FC236}">
                <a16:creationId xmlns:a16="http://schemas.microsoft.com/office/drawing/2014/main" id="{84E1C41A-95AE-4FA8-BBAD-8E961915C1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64" y="5436432"/>
            <a:ext cx="727576" cy="727576"/>
          </a:xfrm>
          <a:prstGeom prst="rect">
            <a:avLst/>
          </a:prstGeom>
        </p:spPr>
      </p:pic>
      <p:pic>
        <p:nvPicPr>
          <p:cNvPr id="27" name="Picture 4" descr="Icon&#10;&#10;Description automatically generated">
            <a:extLst>
              <a:ext uri="{FF2B5EF4-FFF2-40B4-BE49-F238E27FC236}">
                <a16:creationId xmlns:a16="http://schemas.microsoft.com/office/drawing/2014/main" id="{F67F4971-72D9-4A71-8D9C-EE183CBB440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36432"/>
            <a:ext cx="1330163" cy="7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/>
          <p:cNvSpPr/>
          <p:nvPr userDrawn="1"/>
        </p:nvSpPr>
        <p:spPr>
          <a:xfrm>
            <a:off x="8557914" y="6465315"/>
            <a:ext cx="2360209" cy="228600"/>
          </a:xfrm>
          <a:custGeom>
            <a:avLst/>
            <a:gdLst/>
            <a:ahLst/>
            <a:cxnLst/>
            <a:rect l="l" t="t" r="r" b="b"/>
            <a:pathLst>
              <a:path w="2070100" h="252095">
                <a:moveTo>
                  <a:pt x="0" y="252006"/>
                </a:moveTo>
                <a:lnTo>
                  <a:pt x="2069998" y="252006"/>
                </a:lnTo>
                <a:lnTo>
                  <a:pt x="2069998" y="0"/>
                </a:lnTo>
                <a:lnTo>
                  <a:pt x="0" y="0"/>
                </a:lnTo>
                <a:lnTo>
                  <a:pt x="0" y="252006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8"/>
          <p:cNvSpPr/>
          <p:nvPr userDrawn="1"/>
        </p:nvSpPr>
        <p:spPr>
          <a:xfrm>
            <a:off x="545903" y="6341271"/>
            <a:ext cx="11123390" cy="0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0795">
            <a:solidFill>
              <a:srgbClr val="E6E7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Holder 2"/>
          <p:cNvSpPr>
            <a:spLocks noGrp="1"/>
          </p:cNvSpPr>
          <p:nvPr>
            <p:ph type="title" hasCustomPrompt="1"/>
          </p:nvPr>
        </p:nvSpPr>
        <p:spPr>
          <a:xfrm>
            <a:off x="2012692" y="537240"/>
            <a:ext cx="9689524" cy="47332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00" b="1" i="0">
                <a:solidFill>
                  <a:srgbClr val="006384"/>
                </a:solidFill>
                <a:latin typeface="PTSansPro-CaptionBold"/>
                <a:cs typeface="PTSansPro-CaptionBold"/>
              </a:defRPr>
            </a:lvl1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22" name="object 2"/>
          <p:cNvSpPr/>
          <p:nvPr userDrawn="1"/>
        </p:nvSpPr>
        <p:spPr>
          <a:xfrm flipV="1">
            <a:off x="226406" y="1356052"/>
            <a:ext cx="11442887" cy="45719"/>
          </a:xfrm>
          <a:custGeom>
            <a:avLst/>
            <a:gdLst/>
            <a:ahLst/>
            <a:cxnLst/>
            <a:rect l="l" t="t" r="r" b="b"/>
            <a:pathLst>
              <a:path w="9756140">
                <a:moveTo>
                  <a:pt x="0" y="0"/>
                </a:moveTo>
                <a:lnTo>
                  <a:pt x="9756000" y="0"/>
                </a:lnTo>
              </a:path>
            </a:pathLst>
          </a:custGeom>
          <a:ln w="17995">
            <a:solidFill>
              <a:srgbClr val="0063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10"/>
          </p:nvPr>
        </p:nvSpPr>
        <p:spPr>
          <a:xfrm>
            <a:off x="226407" y="1632446"/>
            <a:ext cx="11442512" cy="4560484"/>
          </a:xfrm>
          <a:prstGeom prst="rect">
            <a:avLst/>
          </a:prstGeom>
        </p:spPr>
        <p:txBody>
          <a:bodyPr/>
          <a:lstStyle>
            <a:lvl1pPr>
              <a:defRPr lang="ru-RU" dirty="0" smtClean="0">
                <a:latin typeface="PTSansPro-Caption" panose="020B0603020203020204" pitchFamily="34" charset="-52"/>
              </a:defRPr>
            </a:lvl1pPr>
            <a:lvl2pPr>
              <a:defRPr>
                <a:latin typeface="PTSansPro-CaptionBold" panose="020B0703020203020204" pitchFamily="34" charset="-52"/>
              </a:defRPr>
            </a:lvl2pPr>
            <a:lvl3pPr>
              <a:defRPr>
                <a:latin typeface="PTSansPro-CaptionBold" panose="020B0703020203020204" pitchFamily="34" charset="-52"/>
              </a:defRPr>
            </a:lvl3pPr>
            <a:lvl4pPr>
              <a:defRPr>
                <a:latin typeface="PTSansPro-CaptionBold" panose="020B0703020203020204" pitchFamily="34" charset="-52"/>
              </a:defRPr>
            </a:lvl4pPr>
            <a:lvl5pPr>
              <a:defRPr>
                <a:latin typeface="PTSansPro-CaptionBold" panose="020B0703020203020204" pitchFamily="34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6" y="151544"/>
            <a:ext cx="1158633" cy="1118854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C4E8B6BA-B111-4D74-AFA7-8FA8D58FB1E9}"/>
              </a:ext>
            </a:extLst>
          </p:cNvPr>
          <p:cNvSpPr txBox="1"/>
          <p:nvPr userDrawn="1"/>
        </p:nvSpPr>
        <p:spPr>
          <a:xfrm>
            <a:off x="8767482" y="6398460"/>
            <a:ext cx="2448560" cy="38006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88265" rIns="0" bIns="90000" rtlCol="0" anchor="ctr">
            <a:spAutoFit/>
          </a:bodyPr>
          <a:lstStyle/>
          <a:p>
            <a:pPr marL="274955">
              <a:spcBef>
                <a:spcPts val="695"/>
              </a:spcBef>
            </a:pPr>
            <a:r>
              <a:rPr sz="1300" b="1" spc="-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WWW.ROSZAKUPKI.RU</a:t>
            </a:r>
            <a:endParaRPr sz="1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80750741-8964-4369-AA91-6435B354A47E}"/>
              </a:ext>
            </a:extLst>
          </p:cNvPr>
          <p:cNvSpPr txBox="1"/>
          <p:nvPr userDrawn="1"/>
        </p:nvSpPr>
        <p:spPr>
          <a:xfrm>
            <a:off x="226406" y="6402307"/>
            <a:ext cx="8343854" cy="372366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88265" rIns="0" bIns="90000" rtlCol="0" anchor="ctr">
            <a:spAutoFit/>
          </a:bodyPr>
          <a:lstStyle/>
          <a:p>
            <a:pPr marL="12700">
              <a:lnSpc>
                <a:spcPts val="1480"/>
              </a:lnSpc>
            </a:pPr>
            <a:r>
              <a:rPr lang="ru-RU" sz="1950" b="1" baseline="4273" dirty="0">
                <a:latin typeface="Arial" panose="020B0604020202020204" pitchFamily="34" charset="0"/>
                <a:cs typeface="Arial" panose="020B0604020202020204" pitchFamily="34" charset="0"/>
              </a:rPr>
              <a:t>  ©</a:t>
            </a:r>
            <a:r>
              <a:rPr lang="ru-RU" sz="1950" b="1" spc="-7" baseline="427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spc="-25" dirty="0"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  <a:r>
              <a:rPr lang="ru-RU" sz="1400" b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spc="-10" dirty="0">
                <a:latin typeface="Arial" panose="020B0604020202020204" pitchFamily="34" charset="0"/>
                <a:cs typeface="Arial" panose="020B0604020202020204" pitchFamily="34" charset="0"/>
              </a:rPr>
              <a:t>ГОСЗАКУПОК,</a:t>
            </a:r>
            <a:r>
              <a:rPr lang="ru-RU" sz="1400" b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ЕВСТАШЕНКОВ</a:t>
            </a:r>
            <a:r>
              <a:rPr lang="ru-RU" sz="1400" b="0" spc="-6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АЛЕКСАНДР НИКОЛАЕВИЧ</a:t>
            </a:r>
            <a:r>
              <a:rPr lang="ru-RU" sz="1400" b="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0" name="object 8"/>
          <p:cNvSpPr txBox="1"/>
          <p:nvPr userDrawn="1"/>
        </p:nvSpPr>
        <p:spPr>
          <a:xfrm>
            <a:off x="11349318" y="6398459"/>
            <a:ext cx="616274" cy="380061"/>
          </a:xfrm>
          <a:prstGeom prst="rect">
            <a:avLst/>
          </a:prstGeom>
          <a:solidFill>
            <a:srgbClr val="3A6B7C"/>
          </a:solidFill>
        </p:spPr>
        <p:txBody>
          <a:bodyPr wrap="square" lIns="0" tIns="88265" rIns="0" bIns="9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68F9F9-9C48-4DAC-A3FB-2822D855F862}" type="slidenum">
              <a:rPr lang="ru-RU" sz="1300" b="1" spc="-2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13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8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BB170-E675-486D-872C-7D85444B7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9ED7F5-FED8-4ACB-902D-FFA16EE58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23623-909D-4657-8E04-E64E0991E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8ABA-1638-4EB7-B0A4-9D98DC6276EA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39FAB-5B1E-415E-A10D-2ED310C3A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4AC958-3C2D-4CCA-BF4F-A8C891407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985E-BCD4-436D-A113-E831F229E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33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AF3BA48-4D44-4B07-8BFB-75B082106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77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Применение </a:t>
            </a:r>
            <a:r>
              <a:rPr lang="ru-RU" sz="3200" dirty="0" smtClean="0"/>
              <a:t>Указа </a:t>
            </a:r>
            <a:r>
              <a:rPr lang="ru-RU" sz="3200" dirty="0"/>
              <a:t>Президента РФ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 </a:t>
            </a:r>
            <a:r>
              <a:rPr lang="ru-RU" sz="3200" dirty="0"/>
              <a:t>03.05.2022 № 252</a:t>
            </a:r>
            <a:r>
              <a:rPr lang="ru-RU" sz="3200" dirty="0" smtClean="0"/>
              <a:t> в рамках Закона № 44-ФЗ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E69814E-473C-40AD-A597-BC52D86DB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53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ЕВСТАШЕНКОВ АЛЕКСАНДР НИКОЛАЕВИЧ</a:t>
            </a:r>
          </a:p>
          <a:p>
            <a:r>
              <a:rPr lang="ru-RU" dirty="0"/>
              <a:t>руководитель Экспертного центра</a:t>
            </a:r>
            <a:br>
              <a:rPr lang="ru-RU" dirty="0"/>
            </a:br>
            <a:r>
              <a:rPr lang="ru-RU" dirty="0"/>
              <a:t>Институт госзакупок</a:t>
            </a:r>
          </a:p>
          <a:p>
            <a:r>
              <a:rPr lang="ru-RU" dirty="0"/>
              <a:t>Сертифицированный преподаватель в сфере закупок </a:t>
            </a:r>
          </a:p>
        </p:txBody>
      </p:sp>
    </p:spTree>
    <p:extLst>
      <p:ext uri="{BB962C8B-B14F-4D97-AF65-F5344CB8AC3E}">
        <p14:creationId xmlns:p14="http://schemas.microsoft.com/office/powerpoint/2010/main" val="37088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1116765"/>
            <a:ext cx="107529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defTabSz="723900"/>
            <a:endParaRPr lang="ru-RU" sz="11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endParaRPr lang="ru-RU" sz="11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r>
              <a:rPr lang="ru-RU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документами подтверждать?</a:t>
            </a:r>
          </a:p>
          <a:p>
            <a:pPr indent="622300" algn="just" defTabSz="723900"/>
            <a:endParaRPr lang="ru-RU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51478" y="5733415"/>
            <a:ext cx="57589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390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20.07.2022 № 24-01-06/69926</a:t>
            </a:r>
          </a:p>
        </p:txBody>
      </p:sp>
      <p:sp>
        <p:nvSpPr>
          <p:cNvPr id="14" name="object 17"/>
          <p:cNvSpPr txBox="1">
            <a:spLocks noChangeArrowheads="1"/>
          </p:cNvSpPr>
          <p:nvPr/>
        </p:nvSpPr>
        <p:spPr bwMode="auto">
          <a:xfrm>
            <a:off x="245057" y="1386070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057" y="1940068"/>
            <a:ext cx="115718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Open Sans"/>
              </a:rPr>
              <a:t>Указанный запрет применяется вне зависимости от товаров, работ, услуг, являющихся объектом закупки, и не устанавливает требований непосредственно к лицам для осуществления поставки закупаемых товаров, выполнения закупаемых работ, оказания закупаемых услуг, в связи с чем не образует требования, указанного в пункте 1 части 1 статьи 31 Закона № 44-ФЗ.</a:t>
            </a:r>
          </a:p>
          <a:p>
            <a:pPr algn="just"/>
            <a:r>
              <a:rPr lang="ru-RU" dirty="0">
                <a:latin typeface="Open Sans"/>
              </a:rPr>
              <a:t>Частью 1 статьи 31 Закона № 44-ФЗ предусмотрено обязательное установление заказчиком в числе единых требований к участникам закупки указанного в пункте 11 данной части требования об отсутствии у участника закупки ограничений для участия в закупках, установленных законодательством </a:t>
            </a:r>
            <a:r>
              <a:rPr lang="ru-RU" dirty="0" smtClean="0">
                <a:latin typeface="Open Sans"/>
              </a:rPr>
              <a:t>РФ.</a:t>
            </a:r>
            <a:endParaRPr lang="ru-RU" dirty="0">
              <a:latin typeface="Open Sans"/>
            </a:endParaRPr>
          </a:p>
          <a:p>
            <a:pPr algn="just"/>
            <a:r>
              <a:rPr lang="ru-RU" dirty="0">
                <a:latin typeface="Open Sans"/>
              </a:rPr>
              <a:t>При этом нормами Закона № 44-ФЗ не предусмотрена обязательность указания в составе извещения об осуществлении закупки, приглашения принять участие в определении поставщика (подрядчика, исполнителя) конкретного нормативного правового акта, которым установлено ограничение для участия в закупках и (или) перечень лиц, в отношении которых установлены такие ограничения.</a:t>
            </a:r>
            <a:endParaRPr lang="ru-RU" b="0" i="0" dirty="0">
              <a:effectLst/>
              <a:latin typeface="Open Sans"/>
            </a:endParaRPr>
          </a:p>
        </p:txBody>
      </p:sp>
      <p:sp>
        <p:nvSpPr>
          <p:cNvPr id="15" name="object 17"/>
          <p:cNvSpPr txBox="1">
            <a:spLocks noChangeArrowheads="1"/>
          </p:cNvSpPr>
          <p:nvPr/>
        </p:nvSpPr>
        <p:spPr bwMode="auto">
          <a:xfrm>
            <a:off x="245057" y="5079389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0358" y="5144791"/>
            <a:ext cx="1118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3900"/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пункта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части 1 статьи 31 Закона № 44-ФЗ требовать подтверждающие документы нельзя! </a:t>
            </a:r>
          </a:p>
        </p:txBody>
      </p:sp>
    </p:spTree>
    <p:extLst>
      <p:ext uri="{BB962C8B-B14F-4D97-AF65-F5344CB8AC3E}">
        <p14:creationId xmlns:p14="http://schemas.microsoft.com/office/powerpoint/2010/main" val="126141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040052"/>
            <a:ext cx="614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defTabSz="723900"/>
            <a:endParaRPr lang="ru-RU" sz="1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endParaRPr lang="ru-RU" sz="1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algn="just" defTabSz="723900"/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механизм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данного требования в случае указания в извещении (комиссия должна рассмотреть на предмет соответствия данному требованию, или заказчик на этапе заключения будет самостоятельно принимать решение</a:t>
            </a:r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492" t="21047" r="19365" b="46318"/>
          <a:stretch/>
        </p:blipFill>
        <p:spPr>
          <a:xfrm>
            <a:off x="177800" y="2825156"/>
            <a:ext cx="6223000" cy="3263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38413" t="29936" r="18968" b="3396"/>
          <a:stretch/>
        </p:blipFill>
        <p:spPr>
          <a:xfrm>
            <a:off x="6527800" y="1305934"/>
            <a:ext cx="5664200" cy="55376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2425" y="6089055"/>
            <a:ext cx="58737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3900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09.06.2022 № 24-06-06/54846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17"/>
          <p:cNvSpPr txBox="1">
            <a:spLocks noChangeArrowheads="1"/>
          </p:cNvSpPr>
          <p:nvPr/>
        </p:nvSpPr>
        <p:spPr bwMode="auto">
          <a:xfrm>
            <a:off x="271434" y="1476207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</p:spTree>
    <p:extLst>
      <p:ext uri="{BB962C8B-B14F-4D97-AF65-F5344CB8AC3E}">
        <p14:creationId xmlns:p14="http://schemas.microsoft.com/office/powerpoint/2010/main" val="205718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040052"/>
            <a:ext cx="11582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defTabSz="723900"/>
            <a:endParaRPr lang="ru-RU" sz="1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endParaRPr lang="ru-RU" sz="1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algn="just" defTabSz="723900"/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механизм </a:t>
            </a:r>
            <a:r>
              <a:rPr lang="ru-RU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данного требования в случае указания в извещении (комиссия должна рассмотреть на предмет соответствия данному требованию, или заказчик на этапе заключения будет самостоятельно принимать решение</a:t>
            </a:r>
            <a:r>
              <a:rPr lang="ru-RU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ru-RU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03196" y="5886833"/>
            <a:ext cx="6401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390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20.07.2022 № 24-01-06/69926</a:t>
            </a:r>
          </a:p>
        </p:txBody>
      </p:sp>
      <p:sp>
        <p:nvSpPr>
          <p:cNvPr id="8" name="object 17"/>
          <p:cNvSpPr txBox="1">
            <a:spLocks noChangeArrowheads="1"/>
          </p:cNvSpPr>
          <p:nvPr/>
        </p:nvSpPr>
        <p:spPr bwMode="auto">
          <a:xfrm>
            <a:off x="239195" y="1447616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2081" y="2538045"/>
            <a:ext cx="11013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Выявление несоответствия участника закупки требованию, установленному в соответствии с пунктом 11 части 1 статьи 31 Закона № 44-ФЗ, на этапе рассмотрения заявок на участие в закупке, заключения контракта или его исполнения влечет в силу положений Закона № 44-ФЗ соответственно отклонение заявки такого участника, отстранение такого участника от заключения контракта, отказ от заключения с ним контракта, расторжение контракта.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Так, в случае исполнения контракта с лицом, находящимся под санкциями, в целях реализации запрета исполнения перед ним обязательств по совершенной сделке заказчик обязан принять решение об одностороннем отказе от исполнения контракта на основании пункта 1 части 15 статьи 95 Закона № 44-ФЗ, в том числе на основании подпункта "а" указанного пункта, если ограничение для участия в закупках появилось у участника закупки после заключения контракта.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7"/>
          <p:cNvSpPr txBox="1">
            <a:spLocks noChangeArrowheads="1"/>
          </p:cNvSpPr>
          <p:nvPr/>
        </p:nvSpPr>
        <p:spPr bwMode="auto">
          <a:xfrm>
            <a:off x="245057" y="2617176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</p:spTree>
    <p:extLst>
      <p:ext uri="{BB962C8B-B14F-4D97-AF65-F5344CB8AC3E}">
        <p14:creationId xmlns:p14="http://schemas.microsoft.com/office/powerpoint/2010/main" val="218183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939" y="1420740"/>
            <a:ext cx="11500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 1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Указа Президента РФ от 03.05.2022 г.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252…, ФОГВ, ОГВ субъектов РФ,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гос. органам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ОМС,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физ. лицам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находящимся под юрисдикцией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своей деятельности исходить из того, что со дня вступления в силу настоящего Указа в отношении отдельных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юр.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 и находящихся под их контролем организаций применяются специальные экономические меры.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 … Министерству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финансов Российской Федерации предоставлено право давать официальные разъяснения по вопросам применения настоящего Указа, за исключением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четвертого подп.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"а"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настоящего Указа.</a:t>
            </a:r>
          </a:p>
          <a:p>
            <a:pPr indent="4572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письмом Минфина России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24-06-06/54846 от 09.06.2022 г. заказчики при подготовке извещения об осуществлении закупки устанавливают на основании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44-ФЗ требование в том числе о том, что участник закупки не может являться лицом, находящимся под санкциями.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заказчики при подготовке извещения об осуществлении закупки устанавливают на основании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44-ФЗ требование в том числе о том, что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УЗ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 являться лицом, находящимся под санкциями.</a:t>
            </a:r>
          </a:p>
          <a:p>
            <a:pPr indent="4572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нарушение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извещение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 том, что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 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может являться лицом, находящимся под санкциями не содержит.</a:t>
            </a:r>
          </a:p>
          <a:p>
            <a:pPr indent="457200" algn="just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Учитывая, что не установление таких требования не ограничило количество участников закупки, а Заявителем не представлено доказательств что такое неустановленное привело к нарушению его прав, Комиссия считает, что предписание выдавать нецелесообразно. </a:t>
            </a:r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7785" y="250350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Решение Алтайского краевого УФАС России </a:t>
            </a:r>
            <a:endParaRPr lang="ru-RU" sz="2400" dirty="0" smtClean="0">
              <a:solidFill>
                <a:srgbClr val="0063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от 07.07.2022 по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делу </a:t>
            </a:r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022/06/31-482/2022</a:t>
            </a:r>
          </a:p>
        </p:txBody>
      </p:sp>
    </p:spTree>
    <p:extLst>
      <p:ext uri="{BB962C8B-B14F-4D97-AF65-F5344CB8AC3E}">
        <p14:creationId xmlns:p14="http://schemas.microsoft.com/office/powerpoint/2010/main" val="382622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385571"/>
            <a:ext cx="1183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Заказчиком «К» при осуществлении рассматриваемой закупки нарушены положения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«а» п. 2 Указа Президента Российской Федерации № 252, согласно которым необходимо обеспечить применение следующих специальных экономических мер: а) запрет ФОИВ, ОГВ субъектов РФ, иным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органам,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ОМС,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лицам, находящимся под юрисдикцией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РФ: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совершать сделки (в т.ч. заключать внешнеторговые контракты) с юрлицами, физлицами и находящимися под их контролем организациями, в отношении которых применяются специальные экономические меры, поскольку в извещении о проведении рассматриваемого электронного аукциона не содержится информация о том, что УЗ не должен являться юридическим или физическим лицом, в отношении которого применяются специальные экономические меры, предусмотренные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«а» п. 2  Указа Президента Российской Федерации № 252 от 03.05.2022 года, либо являться организацией, находящейся под контролем таких лиц.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Так, согласно п. 2 Постановления № 851 установлен запрет на совершение действий в соответствии с подпунктом "а" пункта 2 Указа … с лицами, указанными в перечне, утвержденном настоящим постановлением, а также находящимися под их контролем организациями.</a:t>
            </a:r>
          </a:p>
          <a:p>
            <a:pPr indent="4572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Однако,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в извещении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 проведении рассматриваемого электронного аукциона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не содержится информация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 том,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что УЗ не должен являться юридическим или </a:t>
            </a:r>
            <a:r>
              <a:rPr lang="ru-RU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физическим 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лицом, в отношении которого применяются специальные экономические меры, предусмотренные </a:t>
            </a:r>
            <a:r>
              <a:rPr lang="ru-RU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. «а» п. 2  Указа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…, либо являться организацией, находящейся под контролем таких лиц.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Выявленные в действиях заказчика нарушения требований Закона № 44-ФЗ свидетельствует о признаках административного правонарушения, ответственность за которое предусмотрена ч. 4.2  ст. 7.30 КоАП РФ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8993" y="259142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Решение Брянского УФАС России </a:t>
            </a:r>
            <a:endParaRPr lang="ru-RU" sz="2400" dirty="0" smtClean="0">
              <a:solidFill>
                <a:srgbClr val="0063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от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23.05.2022 № </a:t>
            </a:r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24-06-06/54846</a:t>
            </a:r>
            <a:endParaRPr lang="ru-RU" sz="2400" dirty="0">
              <a:solidFill>
                <a:srgbClr val="00638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3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1692" y="1376778"/>
            <a:ext cx="115501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письмом Минфина России от 09.06.2022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24-06-06/54846 заказчики при подготовке извещения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устанавливать на основании п. 1 ч. 1 ст. 31 Закона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 требование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о том, что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УЗ 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 являться лицом, находящимся под санкциями. При этом документом, подтверждающим соответствие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данному требованию, является выписка из ЕГРЮЛ, предоставление которой уже предусмотрено в составе заявки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УЗ.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данном случае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извещении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 установил требование о том, что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 не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может являться лицо, находящееся под санкциями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вышеизложенного,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жалоба заявителя признается обоснованной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п. 12 ч. 1 ст. 42 Закона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содержит признаки совершения административного правонарушения, предусмотренного ч. 1.4 ст. 7.30 КоАП РФ.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рассмотрении вопроса о выдаче предписания Комиссией Липецкого УФАС России было принято во внимание, что рассматриваемый электронный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аукцион признан несостоявшимся, а следовательно, выявленное нарушение не повлияло на результат закупки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Признать жалобу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ИП....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действия ГУЗ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«Г»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проведении электронного аукциона на выполнение работ по капитальному ремонту помещений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&lt;...&gt;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реестровый номер 0346300016022000304) обоснованной.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В действиях заказчика установлены нарушения п. 12 ч. 1 ст. 42 Закона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Предписание об устранении выявленных нарушений не выдавать, ввиду того, что данное нарушение не повлияло на результат закупки.</a:t>
            </a:r>
          </a:p>
          <a:p>
            <a:pPr indent="4572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Передать материалы рассмотрения жалобы должностному лицу Липецкого УФАС России для рассмотрения вопроса о возбуждении административного производства.</a:t>
            </a:r>
          </a:p>
          <a:p>
            <a:pPr indent="457200"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2954" y="267935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Решение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Липецкого УФАС России </a:t>
            </a:r>
            <a:endParaRPr lang="ru-RU" sz="2400" dirty="0" smtClean="0">
              <a:solidFill>
                <a:srgbClr val="0063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от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08.07.2022 </a:t>
            </a:r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048/06/106-647/2022 </a:t>
            </a:r>
          </a:p>
        </p:txBody>
      </p:sp>
    </p:spTree>
    <p:extLst>
      <p:ext uri="{BB962C8B-B14F-4D97-AF65-F5344CB8AC3E}">
        <p14:creationId xmlns:p14="http://schemas.microsoft.com/office/powerpoint/2010/main" val="236227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108" y="1324024"/>
            <a:ext cx="115501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 доводам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УО,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которые были поддержаны Заказчиком, о том, что правильными является указание требований в соответствии с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44-ФЗ,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которому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УЗ должен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продекларировать свое соответствие требованиям об отсутствии ограничений у него на участие в закупке, что соответствует поименованному выше Указу Президента, Комиссия Управления относится критически в связи со следующим.</a:t>
            </a: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90 Конституции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указы и распоряжения Президента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 обязательны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для исполнения на всей территории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Указом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Президента установлен запрет на совершение сделок с организациями, указанными в перечне, утвержденном Правительством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Министерству финансов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РФ предоставлены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полномочия по разъяснению названного Указа. Министерство в своих разъяснениях, как было установлено выше, указало, что Заказчик должен устанавливать требования к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УЗ 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рамках исполнения Указа в соответствии с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Кроме того,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 установлено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что Комиссия проверяет на соответствие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УЗ требованиям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указанным 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Заказчик был обязан установить в извещении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вышеуказанное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требование.</a:t>
            </a: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установила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что в извещении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требование в соответствии с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п. 1 ч.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44-ФЗ,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 том, что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УЗ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не должен являться юридическим или физическим лицом, в отношении которого применяются специальные экономические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меры….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Заказчик, не установив в извещении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17.06.2022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0865200000322001211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указанное требование, нарушил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Следовательно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жалоба Заявителя обоснована, в действиях Заказчика установлены нарушения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31 Закона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44-ФЗ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на участие в закупке не было подано ни одной заявки, в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заявки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Заявителя, что свидетельствует в пользу того, что его права не были нарушены, Комиссия приходит к выводу об отсутствии необходимости в выдаче предписания.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2954" y="267935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Решение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Томского УФАС России </a:t>
            </a:r>
            <a:endParaRPr lang="ru-RU" sz="2400" dirty="0" smtClean="0">
              <a:solidFill>
                <a:srgbClr val="006384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от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06.07.2022 по делу </a:t>
            </a:r>
            <a:r>
              <a:rPr lang="ru-RU" sz="24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4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070/06/106-463/2022</a:t>
            </a:r>
          </a:p>
        </p:txBody>
      </p:sp>
    </p:spTree>
    <p:extLst>
      <p:ext uri="{BB962C8B-B14F-4D97-AF65-F5344CB8AC3E}">
        <p14:creationId xmlns:p14="http://schemas.microsoft.com/office/powerpoint/2010/main" val="1109978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619" t="48222" r="39286" b="5810"/>
          <a:stretch/>
        </p:blipFill>
        <p:spPr>
          <a:xfrm>
            <a:off x="0" y="1358900"/>
            <a:ext cx="8114862" cy="54991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04200" y="1707793"/>
            <a:ext cx="375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Правительству РФ в 10-дневный срок:</a:t>
            </a:r>
          </a:p>
          <a:p>
            <a:pPr algn="just"/>
            <a:r>
              <a:rPr lang="ru-RU" dirty="0"/>
              <a:t>а) </a:t>
            </a:r>
            <a:r>
              <a:rPr lang="ru-RU" u="sng" dirty="0"/>
              <a:t>утвердить перечень лиц, находящихся под санкциями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б) определить дополнительные критерии отнесения сделок к сделкам, совершение которых и исполнение обязательств по которым запрещаются в соответствии с абзацами вторым и третьим подпункта "а" пункта 2 настоящего Указа.</a:t>
            </a:r>
          </a:p>
          <a:p>
            <a:pPr algn="just"/>
            <a:r>
              <a:rPr lang="ru-RU" dirty="0"/>
              <a:t>Указ вступает в силу со дня его официального опубликования и </a:t>
            </a:r>
            <a:r>
              <a:rPr lang="ru-RU" u="sng" dirty="0"/>
              <a:t>действует до отмены установленных им специальных экономических мер.</a:t>
            </a:r>
          </a:p>
        </p:txBody>
      </p:sp>
      <p:sp>
        <p:nvSpPr>
          <p:cNvPr id="12" name="Крест 11"/>
          <p:cNvSpPr/>
          <p:nvPr/>
        </p:nvSpPr>
        <p:spPr>
          <a:xfrm>
            <a:off x="9950450" y="1460500"/>
            <a:ext cx="266700" cy="247293"/>
          </a:xfrm>
          <a:prstGeom prst="pl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3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N 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1BBE90-B9A3-4EB2-A29C-B7355139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4" t="11206" r="17819" b="16596"/>
          <a:stretch/>
        </p:blipFill>
        <p:spPr>
          <a:xfrm>
            <a:off x="228600" y="0"/>
            <a:ext cx="1173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869" y="1637272"/>
            <a:ext cx="10058401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п. 3 Указа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252 Министерству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 Российской Федерации предоставлено право давать официальные разъяснения по вопросам применения настоящего Указа, за исключением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четвертого подп. "а" п. 2 настоящего Указа.</a:t>
            </a:r>
          </a:p>
        </p:txBody>
      </p:sp>
    </p:spTree>
    <p:extLst>
      <p:ext uri="{BB962C8B-B14F-4D97-AF65-F5344CB8AC3E}">
        <p14:creationId xmlns:p14="http://schemas.microsoft.com/office/powerpoint/2010/main" val="158657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428740"/>
            <a:ext cx="11290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723900">
              <a:buAutoNum type="arabicPeriod"/>
            </a:pP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ли заказчики в извещение включать требования к УЗ, по подп. "а" п. 2 Указа Президента РФ от 03.05.2022 № 252?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endParaRPr lang="ru-RU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8" name="object 17"/>
          <p:cNvSpPr txBox="1">
            <a:spLocks noChangeArrowheads="1"/>
          </p:cNvSpPr>
          <p:nvPr/>
        </p:nvSpPr>
        <p:spPr bwMode="auto">
          <a:xfrm>
            <a:off x="251707" y="1428740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175" t="22825" r="19365" b="55968"/>
          <a:stretch/>
        </p:blipFill>
        <p:spPr>
          <a:xfrm>
            <a:off x="251707" y="2343202"/>
            <a:ext cx="11571993" cy="3085817"/>
          </a:xfrm>
          <a:prstGeom prst="rect">
            <a:avLst/>
          </a:prstGeom>
        </p:spPr>
      </p:pic>
      <p:sp>
        <p:nvSpPr>
          <p:cNvPr id="10" name="object 17"/>
          <p:cNvSpPr txBox="1">
            <a:spLocks noChangeArrowheads="1"/>
          </p:cNvSpPr>
          <p:nvPr/>
        </p:nvSpPr>
        <p:spPr bwMode="auto">
          <a:xfrm>
            <a:off x="251707" y="2343202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100" y="5558650"/>
            <a:ext cx="1129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3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от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№ 24-06-06/54846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5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428740"/>
            <a:ext cx="112903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723900">
              <a:buAutoNum type="arabicPeriod"/>
            </a:pPr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ли заказчики в извещение включать требования к УЗ, по подп. "а" п. 2 Указа Президента РФ от 03.05.2022 № 252?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/>
            <a:endParaRPr lang="ru-RU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8" name="object 17"/>
          <p:cNvSpPr txBox="1">
            <a:spLocks noChangeArrowheads="1"/>
          </p:cNvSpPr>
          <p:nvPr/>
        </p:nvSpPr>
        <p:spPr bwMode="auto">
          <a:xfrm>
            <a:off x="251707" y="1428740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10" name="object 17"/>
          <p:cNvSpPr txBox="1">
            <a:spLocks noChangeArrowheads="1"/>
          </p:cNvSpPr>
          <p:nvPr/>
        </p:nvSpPr>
        <p:spPr bwMode="auto">
          <a:xfrm>
            <a:off x="251707" y="2343202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100" y="5558650"/>
            <a:ext cx="1129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3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России от 20.07.2022 № 24-01-06/69926</a:t>
            </a:r>
          </a:p>
          <a:p>
            <a:pPr algn="r" defTabSz="723900"/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430" y="2430365"/>
            <a:ext cx="10868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…нормами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Закона № 44-ФЗ не предусмотрена обязательность указания в составе извещения об осуществлении закупки, приглашения принять участие в определении поставщика (подрядчика, исполнителя) конкретного нормативного правового акта, которым установлено ограничение для участия в закупках и (или) перечень лиц, в отношении которых установлены такие ограничения.</a:t>
            </a:r>
          </a:p>
        </p:txBody>
      </p:sp>
    </p:spTree>
    <p:extLst>
      <p:ext uri="{BB962C8B-B14F-4D97-AF65-F5344CB8AC3E}">
        <p14:creationId xmlns:p14="http://schemas.microsoft.com/office/powerpoint/2010/main" val="311014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700" y="1631940"/>
            <a:ext cx="111379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defTabSz="723900"/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какой конкретно пункт единых требований попадает рассматриваемый вопрос?</a:t>
            </a:r>
          </a:p>
          <a:p>
            <a:pPr indent="355600" algn="just" defTabSz="723900"/>
            <a:endParaRPr lang="ru-RU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723900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723900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7" name="object 17"/>
          <p:cNvSpPr txBox="1">
            <a:spLocks noChangeArrowheads="1"/>
          </p:cNvSpPr>
          <p:nvPr/>
        </p:nvSpPr>
        <p:spPr bwMode="auto">
          <a:xfrm>
            <a:off x="419099" y="1541905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8175" t="22825" r="19365" b="55968"/>
          <a:stretch/>
        </p:blipFill>
        <p:spPr>
          <a:xfrm>
            <a:off x="419098" y="2636066"/>
            <a:ext cx="11571993" cy="3085817"/>
          </a:xfrm>
          <a:prstGeom prst="rect">
            <a:avLst/>
          </a:prstGeom>
        </p:spPr>
      </p:pic>
      <p:sp>
        <p:nvSpPr>
          <p:cNvPr id="9" name="object 17"/>
          <p:cNvSpPr txBox="1">
            <a:spLocks noChangeArrowheads="1"/>
          </p:cNvSpPr>
          <p:nvPr/>
        </p:nvSpPr>
        <p:spPr bwMode="auto">
          <a:xfrm>
            <a:off x="419098" y="2636066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CC8A5ED-1508-47E1-BFE8-9C7FEC0AB7E7}"/>
              </a:ext>
            </a:extLst>
          </p:cNvPr>
          <p:cNvCxnSpPr>
            <a:cxnSpLocks/>
          </p:cNvCxnSpPr>
          <p:nvPr/>
        </p:nvCxnSpPr>
        <p:spPr>
          <a:xfrm>
            <a:off x="5741377" y="3481754"/>
            <a:ext cx="6044223" cy="3118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6492" y="5800381"/>
            <a:ext cx="1129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3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России от 09.06.2022 № 24-06-06/54846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700" y="1631940"/>
            <a:ext cx="111379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defTabSz="723900"/>
            <a:r>
              <a:rPr lang="ru-RU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 какой конкретно пункт единых требований попадает рассматриваемый вопрос?</a:t>
            </a:r>
          </a:p>
          <a:p>
            <a:pPr indent="355600" algn="just" defTabSz="723900"/>
            <a:endParaRPr lang="ru-RU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Указанный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вне зависимости от товаров, работ, услуг, являющихся объектом закупки, и не устанавливает требований непосредственно к лицам для осуществления поставки закупаемых товаров, выполнения закупаемых работ, оказания закупаемых услуг, в связи с чем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образует требования, указанного в пункте 1 части 1 статьи 31 Закона № 44-ФЗ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363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Частью 1 статьи 31 Закона № 44-ФЗ предусмотрено обязательное установление заказчиком в числе единых требований к участникам закупки указанного в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пункте 11 части 1 статьи 31 Закона № 44-ФЗ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отсутствии у участника закупки ограничений для участия в закупках, установленных законодательством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РФ.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723900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5600" algn="just" defTabSz="723900"/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sp>
        <p:nvSpPr>
          <p:cNvPr id="7" name="object 17"/>
          <p:cNvSpPr txBox="1">
            <a:spLocks noChangeArrowheads="1"/>
          </p:cNvSpPr>
          <p:nvPr/>
        </p:nvSpPr>
        <p:spPr bwMode="auto">
          <a:xfrm>
            <a:off x="419099" y="1541905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9" name="object 17"/>
          <p:cNvSpPr txBox="1">
            <a:spLocks noChangeArrowheads="1"/>
          </p:cNvSpPr>
          <p:nvPr/>
        </p:nvSpPr>
        <p:spPr bwMode="auto">
          <a:xfrm>
            <a:off x="419098" y="2741573"/>
            <a:ext cx="635301" cy="5539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!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100" y="5679201"/>
            <a:ext cx="11290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3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Минфина России от 20.07.2022 № 24-01-06/69926</a:t>
            </a:r>
          </a:p>
          <a:p>
            <a:pPr algn="r" defTabSz="723900"/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4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1" y="1116765"/>
            <a:ext cx="107529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 defTabSz="723900"/>
            <a:endParaRPr lang="ru-RU" sz="11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endParaRPr lang="ru-RU" sz="11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4500" algn="just" defTabSz="723900"/>
            <a:r>
              <a:rPr lang="ru-RU" sz="2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Какими документами подтверждать?</a:t>
            </a:r>
          </a:p>
          <a:p>
            <a:pPr indent="622300" algn="just" defTabSz="723900"/>
            <a:endParaRPr lang="ru-RU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27258"/>
            <a:ext cx="10363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Указ Президента РФ от 03.05.2022 </a:t>
            </a:r>
            <a:r>
              <a:rPr lang="ru-RU" sz="2200" dirty="0" smtClean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№ </a:t>
            </a:r>
            <a:r>
              <a:rPr lang="ru-RU" sz="2200" dirty="0">
                <a:solidFill>
                  <a:srgbClr val="006384"/>
                </a:solidFill>
                <a:latin typeface="Arial" pitchFamily="34" charset="0"/>
                <a:ea typeface="+mj-ea"/>
                <a:cs typeface="Arial" pitchFamily="34" charset="0"/>
              </a:rPr>
              <a:t>252 "О применении ответных специальных экономических мер в связи с недружественными действиями некоторых иностранных государств и международных организаций"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174" t="14698" r="19365" b="72604"/>
          <a:stretch/>
        </p:blipFill>
        <p:spPr>
          <a:xfrm>
            <a:off x="0" y="1940068"/>
            <a:ext cx="5524500" cy="1757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8809" t="42635" r="19524" b="5174"/>
          <a:stretch/>
        </p:blipFill>
        <p:spPr>
          <a:xfrm>
            <a:off x="5422901" y="1438652"/>
            <a:ext cx="6769099" cy="54193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3727660"/>
            <a:ext cx="5524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3900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Минфина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</a:p>
          <a:p>
            <a:pPr algn="ctr" defTabSz="723900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№ 24-06-06/54846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0794" t="19143" r="35793" b="13683"/>
          <a:stretch/>
        </p:blipFill>
        <p:spPr>
          <a:xfrm>
            <a:off x="1670538" y="4342531"/>
            <a:ext cx="2129205" cy="2059139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8B7724F-D758-4A5F-BC07-8BA2A4C72D77}"/>
              </a:ext>
            </a:extLst>
          </p:cNvPr>
          <p:cNvCxnSpPr>
            <a:cxnSpLocks/>
          </p:cNvCxnSpPr>
          <p:nvPr/>
        </p:nvCxnSpPr>
        <p:spPr>
          <a:xfrm>
            <a:off x="9747115" y="2655651"/>
            <a:ext cx="2305455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CC8A5ED-1508-47E1-BFE8-9C7FEC0AB7E7}"/>
              </a:ext>
            </a:extLst>
          </p:cNvPr>
          <p:cNvCxnSpPr>
            <a:cxnSpLocks/>
          </p:cNvCxnSpPr>
          <p:nvPr/>
        </p:nvCxnSpPr>
        <p:spPr>
          <a:xfrm>
            <a:off x="5422901" y="2915056"/>
            <a:ext cx="6629669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D24FA7-461F-4F6B-920E-5FE458993E50}"/>
              </a:ext>
            </a:extLst>
          </p:cNvPr>
          <p:cNvSpPr/>
          <p:nvPr/>
        </p:nvSpPr>
        <p:spPr>
          <a:xfrm>
            <a:off x="5422901" y="5992238"/>
            <a:ext cx="6769099" cy="86576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17"/>
          <p:cNvSpPr txBox="1">
            <a:spLocks noChangeArrowheads="1"/>
          </p:cNvSpPr>
          <p:nvPr/>
        </p:nvSpPr>
        <p:spPr bwMode="auto">
          <a:xfrm>
            <a:off x="245057" y="1386070"/>
            <a:ext cx="635301" cy="553998"/>
          </a:xfrm>
          <a:prstGeom prst="rect">
            <a:avLst/>
          </a:prstGeom>
          <a:solidFill>
            <a:srgbClr val="CE1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613"/>
              </a:spcBef>
            </a:pPr>
            <a:r>
              <a:rPr lang="ru-RU" altLang="ru-RU" sz="3600" b="1" dirty="0">
                <a:solidFill>
                  <a:srgbClr val="FFFFFF"/>
                </a:solidFill>
                <a:latin typeface="PTSansPro-CaptionBold"/>
                <a:ea typeface="PTSansPro-CaptionBold"/>
                <a:cs typeface="PTSansPro-CaptionBold"/>
              </a:rPr>
              <a:t>?</a:t>
            </a:r>
            <a:endParaRPr lang="ru-RU" altLang="ru-RU" sz="3600" dirty="0">
              <a:latin typeface="PTSansPro-CaptionBold"/>
              <a:ea typeface="PTSansPro-CaptionBold"/>
              <a:cs typeface="PTSansPro-CaptionBold"/>
            </a:endParaRPr>
          </a:p>
        </p:txBody>
      </p:sp>
    </p:spTree>
    <p:extLst>
      <p:ext uri="{BB962C8B-B14F-4D97-AF65-F5344CB8AC3E}">
        <p14:creationId xmlns:p14="http://schemas.microsoft.com/office/powerpoint/2010/main" val="2503285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18412</TotalTime>
  <Words>2315</Words>
  <Application>Microsoft Office PowerPoint</Application>
  <PresentationFormat>Широкоэкранный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PTSansPro-Caption</vt:lpstr>
      <vt:lpstr>PTSansPro-CaptionBold</vt:lpstr>
      <vt:lpstr>Wingdings</vt:lpstr>
      <vt:lpstr>Тема Office</vt:lpstr>
      <vt:lpstr>  Применение Указа Президента РФ  от 03.05.2022 № 252 в рамках Закона № 44-ФЗ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Александр Евсташенков</dc:creator>
  <cp:lastModifiedBy>Евсташенков Александр Николаевич</cp:lastModifiedBy>
  <cp:revision>179</cp:revision>
  <dcterms:created xsi:type="dcterms:W3CDTF">2021-02-28T06:46:47Z</dcterms:created>
  <dcterms:modified xsi:type="dcterms:W3CDTF">2022-08-09T13:26:34Z</dcterms:modified>
</cp:coreProperties>
</file>