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48"/>
  </p:notesMasterIdLst>
  <p:sldIdLst>
    <p:sldId id="4281" r:id="rId4"/>
    <p:sldId id="6423" r:id="rId5"/>
    <p:sldId id="6432" r:id="rId6"/>
    <p:sldId id="6431" r:id="rId7"/>
    <p:sldId id="6433" r:id="rId8"/>
    <p:sldId id="6436" r:id="rId9"/>
    <p:sldId id="6434" r:id="rId10"/>
    <p:sldId id="6440" r:id="rId11"/>
    <p:sldId id="6439" r:id="rId12"/>
    <p:sldId id="6437" r:id="rId13"/>
    <p:sldId id="6438" r:id="rId14"/>
    <p:sldId id="6441" r:id="rId15"/>
    <p:sldId id="6443" r:id="rId16"/>
    <p:sldId id="6444" r:id="rId17"/>
    <p:sldId id="6448" r:id="rId18"/>
    <p:sldId id="6447" r:id="rId19"/>
    <p:sldId id="6442" r:id="rId20"/>
    <p:sldId id="6464" r:id="rId21"/>
    <p:sldId id="6424" r:id="rId22"/>
    <p:sldId id="6428" r:id="rId23"/>
    <p:sldId id="6426" r:id="rId24"/>
    <p:sldId id="6427" r:id="rId25"/>
    <p:sldId id="6430" r:id="rId26"/>
    <p:sldId id="6449" r:id="rId27"/>
    <p:sldId id="6450" r:id="rId28"/>
    <p:sldId id="6451" r:id="rId29"/>
    <p:sldId id="6452" r:id="rId30"/>
    <p:sldId id="6454" r:id="rId31"/>
    <p:sldId id="6456" r:id="rId32"/>
    <p:sldId id="6458" r:id="rId33"/>
    <p:sldId id="6460" r:id="rId34"/>
    <p:sldId id="6461" r:id="rId35"/>
    <p:sldId id="6462" r:id="rId36"/>
    <p:sldId id="6463" r:id="rId37"/>
    <p:sldId id="6465" r:id="rId38"/>
    <p:sldId id="6467" r:id="rId39"/>
    <p:sldId id="6470" r:id="rId40"/>
    <p:sldId id="6469" r:id="rId41"/>
    <p:sldId id="6468" r:id="rId42"/>
    <p:sldId id="6471" r:id="rId43"/>
    <p:sldId id="6466" r:id="rId44"/>
    <p:sldId id="6472" r:id="rId45"/>
    <p:sldId id="6473" r:id="rId46"/>
    <p:sldId id="6420" r:id="rId47"/>
  </p:sldIdLst>
  <p:sldSz cx="12192000" cy="6858000"/>
  <p:notesSz cx="6797675" cy="9925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54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F1B4CC7C-29EE-4AB3-9331-96BA97FDEFC8}" type="datetimeFigureOut">
              <a:rPr lang="ru-RU" smtClean="0"/>
              <a:t>11.07.2023</a:t>
            </a:fld>
            <a:endParaRPr lang="ru-RU"/>
          </a:p>
        </p:txBody>
      </p:sp>
      <p:sp>
        <p:nvSpPr>
          <p:cNvPr id="4" name="Образ слайда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E6ABFC29-940E-4C9C-A222-BE3DF34F4575}" type="slidenum">
              <a:rPr lang="ru-RU" smtClean="0"/>
              <a:t>‹#›</a:t>
            </a:fld>
            <a:endParaRPr lang="ru-RU"/>
          </a:p>
        </p:txBody>
      </p:sp>
    </p:spTree>
    <p:extLst>
      <p:ext uri="{BB962C8B-B14F-4D97-AF65-F5344CB8AC3E}">
        <p14:creationId xmlns:p14="http://schemas.microsoft.com/office/powerpoint/2010/main" val="214646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476999-DB81-7251-EE86-EB2E585DD27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1243F6D-6618-A5E2-2E6C-12CA91245C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663038F-4FD7-8647-180F-C77981BF6008}"/>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02D903EF-C5CB-2BE1-A304-C86A6069BB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76C0465-0891-2311-2D1F-6364852974B6}"/>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313505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045C4E-E60F-DE9B-3E29-6A87FB06A51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A9449C8-45FA-69C1-C2C7-AFC49B28880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BD92E15-6578-8DC4-1F25-A7DC4AFE069D}"/>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5CF1381B-E783-9DC0-97E1-F0C766A0B75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17C6123-98D9-4C17-CA15-5E97B8F52B14}"/>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95974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FB99DD9-7711-3B16-EA2B-DC5ACF019F1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6649BC5-65E9-AC05-60A7-BA565422A97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DF8AA41-68E1-3E50-A99C-E2D3B2C593FF}"/>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2653AE48-DADC-E62A-BDC4-59263AE70F0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B43F64-B769-9C72-4076-6A44AD506708}"/>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342964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3518555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452022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852FFD1-FA6F-42C3-BA12-DC2C2C1F2EEE}"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305741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852FFD1-FA6F-42C3-BA12-DC2C2C1F2EEE}"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2799310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852FFD1-FA6F-42C3-BA12-DC2C2C1F2EEE}" type="datetimeFigureOut">
              <a:rPr lang="ru-RU" smtClean="0"/>
              <a:t>11.07.2023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4232025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852FFD1-FA6F-42C3-BA12-DC2C2C1F2EEE}" type="datetimeFigureOut">
              <a:rPr lang="ru-RU" smtClean="0"/>
              <a:t>11.07.2023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264682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2FFD1-FA6F-42C3-BA12-DC2C2C1F2EEE}" type="datetimeFigureOut">
              <a:rPr lang="ru-RU" smtClean="0"/>
              <a:t>11.07.2023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100779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852FFD1-FA6F-42C3-BA12-DC2C2C1F2EEE}"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329656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3DF0F3-73D1-0D96-0FBD-FC8A838432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3DC3E73-0C88-06F8-4B14-FA5519F8978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CEC79C-9372-2CE4-FBB2-32F5B9DAA32B}"/>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CC2A49F8-C580-64E8-8DA6-54CE2F0846F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1062049-AE0C-57BC-F84F-6EC7CCA59A21}"/>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3410436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852FFD1-FA6F-42C3-BA12-DC2C2C1F2EEE}"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3331745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5489761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852FFD1-FA6F-42C3-BA12-DC2C2C1F2EEE}"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A7DA608-35A8-44E0-9F82-581EAE50B9B7}" type="slidenum">
              <a:rPr lang="ru-RU" smtClean="0"/>
              <a:t>‹#›</a:t>
            </a:fld>
            <a:endParaRPr lang="ru-RU"/>
          </a:p>
        </p:txBody>
      </p:sp>
    </p:spTree>
    <p:extLst>
      <p:ext uri="{BB962C8B-B14F-4D97-AF65-F5344CB8AC3E}">
        <p14:creationId xmlns:p14="http://schemas.microsoft.com/office/powerpoint/2010/main" val="1434396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534"/>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068" indent="0" algn="ctr">
              <a:buNone/>
              <a:defRPr/>
            </a:lvl2pPr>
            <a:lvl3pPr marL="914133" indent="0" algn="ctr">
              <a:buNone/>
              <a:defRPr/>
            </a:lvl3pPr>
            <a:lvl4pPr marL="1371200" indent="0" algn="ctr">
              <a:buNone/>
              <a:defRPr/>
            </a:lvl4pPr>
            <a:lvl5pPr marL="1828267" indent="0" algn="ctr">
              <a:buNone/>
              <a:defRPr/>
            </a:lvl5pPr>
            <a:lvl6pPr marL="2285333" indent="0" algn="ctr">
              <a:buNone/>
              <a:defRPr/>
            </a:lvl6pPr>
            <a:lvl7pPr marL="2742399" indent="0" algn="ctr">
              <a:buNone/>
              <a:defRPr/>
            </a:lvl7pPr>
            <a:lvl8pPr marL="3199466" indent="0" algn="ctr">
              <a:buNone/>
              <a:defRPr/>
            </a:lvl8pPr>
            <a:lvl9pPr marL="3656532" indent="0" algn="ctr">
              <a:buNone/>
              <a:defRPr/>
            </a:lvl9pPr>
          </a:lstStyle>
          <a:p>
            <a:r>
              <a:rPr lang="ru-RU"/>
              <a:t>Образец подзаголовка</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555014D-9908-45D2-A44E-1C18C55137B4}"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231902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545383-626B-408D-81A2-2A6BF7BBDEBE}"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168016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5" y="4407012"/>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5" y="2906722"/>
            <a:ext cx="10363200" cy="1500187"/>
          </a:xfrm>
        </p:spPr>
        <p:txBody>
          <a:bodyPr anchor="b"/>
          <a:lstStyle>
            <a:lvl1pPr marL="0" indent="0">
              <a:buNone/>
              <a:defRPr sz="2000"/>
            </a:lvl1pPr>
            <a:lvl2pPr marL="457068" indent="0">
              <a:buNone/>
              <a:defRPr sz="1800"/>
            </a:lvl2pPr>
            <a:lvl3pPr marL="914133" indent="0">
              <a:buNone/>
              <a:defRPr sz="1600"/>
            </a:lvl3pPr>
            <a:lvl4pPr marL="1371200" indent="0">
              <a:buNone/>
              <a:defRPr sz="1400"/>
            </a:lvl4pPr>
            <a:lvl5pPr marL="1828267" indent="0">
              <a:buNone/>
              <a:defRPr sz="1400"/>
            </a:lvl5pPr>
            <a:lvl6pPr marL="2285333" indent="0">
              <a:buNone/>
              <a:defRPr sz="1400"/>
            </a:lvl6pPr>
            <a:lvl7pPr marL="2742399" indent="0">
              <a:buNone/>
              <a:defRPr sz="1400"/>
            </a:lvl7pPr>
            <a:lvl8pPr marL="3199466" indent="0">
              <a:buNone/>
              <a:defRPr sz="1400"/>
            </a:lvl8pPr>
            <a:lvl9pPr marL="3656532" indent="0">
              <a:buNone/>
              <a:defRPr sz="1400"/>
            </a:lvl9pPr>
          </a:lstStyle>
          <a:p>
            <a:pPr lvl="0"/>
            <a:r>
              <a:rPr lang="ru-RU"/>
              <a:t>Образец текста</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0474641-E4EE-44C0-A17B-3246144B6C8F}"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2519848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09601"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454D5C1-5555-4C86-9850-7BC69A16924B}"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76090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068" indent="0">
              <a:buNone/>
              <a:defRPr sz="2000" b="1"/>
            </a:lvl2pPr>
            <a:lvl3pPr marL="914133" indent="0">
              <a:buNone/>
              <a:defRPr sz="1800" b="1"/>
            </a:lvl3pPr>
            <a:lvl4pPr marL="1371200" indent="0">
              <a:buNone/>
              <a:defRPr sz="1600" b="1"/>
            </a:lvl4pPr>
            <a:lvl5pPr marL="1828267" indent="0">
              <a:buNone/>
              <a:defRPr sz="1600" b="1"/>
            </a:lvl5pPr>
            <a:lvl6pPr marL="2285333" indent="0">
              <a:buNone/>
              <a:defRPr sz="1600" b="1"/>
            </a:lvl6pPr>
            <a:lvl7pPr marL="2742399" indent="0">
              <a:buNone/>
              <a:defRPr sz="1600" b="1"/>
            </a:lvl7pPr>
            <a:lvl8pPr marL="3199466" indent="0">
              <a:buNone/>
              <a:defRPr sz="1600" b="1"/>
            </a:lvl8pPr>
            <a:lvl9pPr marL="3656532" indent="0">
              <a:buNone/>
              <a:defRPr sz="1600" b="1"/>
            </a:lvl9pPr>
          </a:lstStyle>
          <a:p>
            <a:pPr lvl="0"/>
            <a:r>
              <a:rPr lang="ru-RU"/>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438" y="1535113"/>
            <a:ext cx="5389033" cy="639762"/>
          </a:xfrm>
        </p:spPr>
        <p:txBody>
          <a:bodyPr anchor="b"/>
          <a:lstStyle>
            <a:lvl1pPr marL="0" indent="0">
              <a:buNone/>
              <a:defRPr sz="2400" b="1"/>
            </a:lvl1pPr>
            <a:lvl2pPr marL="457068" indent="0">
              <a:buNone/>
              <a:defRPr sz="2000" b="1"/>
            </a:lvl2pPr>
            <a:lvl3pPr marL="914133" indent="0">
              <a:buNone/>
              <a:defRPr sz="1800" b="1"/>
            </a:lvl3pPr>
            <a:lvl4pPr marL="1371200" indent="0">
              <a:buNone/>
              <a:defRPr sz="1600" b="1"/>
            </a:lvl4pPr>
            <a:lvl5pPr marL="1828267" indent="0">
              <a:buNone/>
              <a:defRPr sz="1600" b="1"/>
            </a:lvl5pPr>
            <a:lvl6pPr marL="2285333" indent="0">
              <a:buNone/>
              <a:defRPr sz="1600" b="1"/>
            </a:lvl6pPr>
            <a:lvl7pPr marL="2742399" indent="0">
              <a:buNone/>
              <a:defRPr sz="1600" b="1"/>
            </a:lvl7pPr>
            <a:lvl8pPr marL="3199466" indent="0">
              <a:buNone/>
              <a:defRPr sz="1600" b="1"/>
            </a:lvl8pPr>
            <a:lvl9pPr marL="3656532" indent="0">
              <a:buNone/>
              <a:defRPr sz="1600" b="1"/>
            </a:lvl9pPr>
          </a:lstStyle>
          <a:p>
            <a:pPr lvl="0"/>
            <a:r>
              <a:rPr lang="ru-RU"/>
              <a:t>Образец текста</a:t>
            </a:r>
          </a:p>
        </p:txBody>
      </p:sp>
      <p:sp>
        <p:nvSpPr>
          <p:cNvPr id="6" name="Объект 5"/>
          <p:cNvSpPr>
            <a:spLocks noGrp="1"/>
          </p:cNvSpPr>
          <p:nvPr>
            <p:ph sz="quarter" idx="4"/>
          </p:nvPr>
        </p:nvSpPr>
        <p:spPr>
          <a:xfrm>
            <a:off x="61934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8"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6554E73-E7A7-4F76-B4FB-7AD7BD832602}"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05886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9CA25CD-45E1-4D23-8424-89E5C12151E9}"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079246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626602C-5480-4899-8600-18797E5EA602}"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198088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7D3F44-A27C-25FF-0949-BAC47A69A72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083076F5-7A32-5853-738F-7FE0DECC0B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6CE96EA-209C-761D-3E3D-8B5397ACDCB2}"/>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468A4306-96FC-046D-4D3A-E120AD27C4B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87CFB79-415C-C118-5C99-AFA3D9AC490A}"/>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1368083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7" y="273053"/>
            <a:ext cx="4011084"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4766733" y="2731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7" y="1435103"/>
            <a:ext cx="4011084" cy="4691063"/>
          </a:xfrm>
        </p:spPr>
        <p:txBody>
          <a:bodyPr/>
          <a:lstStyle>
            <a:lvl1pPr marL="0" indent="0">
              <a:buNone/>
              <a:defRPr sz="1400"/>
            </a:lvl1pPr>
            <a:lvl2pPr marL="457068" indent="0">
              <a:buNone/>
              <a:defRPr sz="1200"/>
            </a:lvl2pPr>
            <a:lvl3pPr marL="914133" indent="0">
              <a:buNone/>
              <a:defRPr sz="1000"/>
            </a:lvl3pPr>
            <a:lvl4pPr marL="1371200" indent="0">
              <a:buNone/>
              <a:defRPr sz="900"/>
            </a:lvl4pPr>
            <a:lvl5pPr marL="1828267" indent="0">
              <a:buNone/>
              <a:defRPr sz="900"/>
            </a:lvl5pPr>
            <a:lvl6pPr marL="2285333" indent="0">
              <a:buNone/>
              <a:defRPr sz="900"/>
            </a:lvl6pPr>
            <a:lvl7pPr marL="2742399" indent="0">
              <a:buNone/>
              <a:defRPr sz="900"/>
            </a:lvl7pPr>
            <a:lvl8pPr marL="3199466" indent="0">
              <a:buNone/>
              <a:defRPr sz="900"/>
            </a:lvl8pPr>
            <a:lvl9pPr marL="3656532" indent="0">
              <a:buNone/>
              <a:defRPr sz="900"/>
            </a:lvl9pPr>
          </a:lstStyle>
          <a:p>
            <a:pPr lvl="0"/>
            <a:r>
              <a:rPr lang="ru-RU"/>
              <a:t>Образец текста</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E4604FE-005D-47B4-B21B-1EF80F8F47B8}"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79809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068" indent="0">
              <a:buNone/>
              <a:defRPr sz="2800"/>
            </a:lvl2pPr>
            <a:lvl3pPr marL="914133" indent="0">
              <a:buNone/>
              <a:defRPr sz="2400"/>
            </a:lvl3pPr>
            <a:lvl4pPr marL="1371200" indent="0">
              <a:buNone/>
              <a:defRPr sz="2000"/>
            </a:lvl4pPr>
            <a:lvl5pPr marL="1828267" indent="0">
              <a:buNone/>
              <a:defRPr sz="2000"/>
            </a:lvl5pPr>
            <a:lvl6pPr marL="2285333" indent="0">
              <a:buNone/>
              <a:defRPr sz="2000"/>
            </a:lvl6pPr>
            <a:lvl7pPr marL="2742399" indent="0">
              <a:buNone/>
              <a:defRPr sz="2000"/>
            </a:lvl7pPr>
            <a:lvl8pPr marL="3199466" indent="0">
              <a:buNone/>
              <a:defRPr sz="2000"/>
            </a:lvl8pPr>
            <a:lvl9pPr marL="3656532" indent="0">
              <a:buNone/>
              <a:defRPr sz="2000"/>
            </a:lvl9pPr>
          </a:lstStyle>
          <a:p>
            <a:pPr lvl="0"/>
            <a:endParaRPr lang="ru-RU" noProof="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068" indent="0">
              <a:buNone/>
              <a:defRPr sz="1200"/>
            </a:lvl2pPr>
            <a:lvl3pPr marL="914133" indent="0">
              <a:buNone/>
              <a:defRPr sz="1000"/>
            </a:lvl3pPr>
            <a:lvl4pPr marL="1371200" indent="0">
              <a:buNone/>
              <a:defRPr sz="900"/>
            </a:lvl4pPr>
            <a:lvl5pPr marL="1828267" indent="0">
              <a:buNone/>
              <a:defRPr sz="900"/>
            </a:lvl5pPr>
            <a:lvl6pPr marL="2285333" indent="0">
              <a:buNone/>
              <a:defRPr sz="900"/>
            </a:lvl6pPr>
            <a:lvl7pPr marL="2742399" indent="0">
              <a:buNone/>
              <a:defRPr sz="900"/>
            </a:lvl7pPr>
            <a:lvl8pPr marL="3199466" indent="0">
              <a:buNone/>
              <a:defRPr sz="900"/>
            </a:lvl8pPr>
            <a:lvl9pPr marL="3656532" indent="0">
              <a:buNone/>
              <a:defRPr sz="900"/>
            </a:lvl9pPr>
          </a:lstStyle>
          <a:p>
            <a:pPr lvl="0"/>
            <a:r>
              <a:rPr lang="ru-RU"/>
              <a:t>Образец текста</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A9D0DBD-237F-43E8-AF84-70188AA218E3}"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6992616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4A02ED3-EC22-42BB-BA93-C52F815566AE}"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519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744"/>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1" y="274744"/>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94B5F8-3237-4CAB-894F-E824C77A29C8}"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9266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аблица 2"/>
          <p:cNvSpPr>
            <a:spLocks noGrp="1"/>
          </p:cNvSpPr>
          <p:nvPr>
            <p:ph type="tbl" idx="1"/>
          </p:nvPr>
        </p:nvSpPr>
        <p:spPr>
          <a:xfrm>
            <a:off x="609600" y="1600206"/>
            <a:ext cx="10972800" cy="4525963"/>
          </a:xfrm>
        </p:spPr>
        <p:txBody>
          <a:bodyPr/>
          <a:lstStyle/>
          <a:p>
            <a:pPr lvl="0"/>
            <a:endParaRPr lang="ru-RU" noProof="0"/>
          </a:p>
        </p:txBody>
      </p:sp>
      <p:sp>
        <p:nvSpPr>
          <p:cNvPr id="4"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0C8B149-103F-46B0-AF20-06BC32CADD9F}"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4807189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Текст 2"/>
          <p:cNvSpPr>
            <a:spLocks noGrp="1"/>
          </p:cNvSpPr>
          <p:nvPr>
            <p:ph type="body" sz="half" idx="1"/>
          </p:nvPr>
        </p:nvSpPr>
        <p:spPr>
          <a:xfrm>
            <a:off x="609601"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97600" y="1600206"/>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Date Placeholder 6"/>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7"/>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7" name="Slide Number Placeholder 8"/>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EF492E6-52E1-4325-9180-CF70567FD6A0}"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830202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609600" y="274744"/>
            <a:ext cx="10972800" cy="5851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Rectangle 4"/>
          <p:cNvSpPr>
            <a:spLocks noGrp="1" noChangeArrowheads="1"/>
          </p:cNvSpPr>
          <p:nvPr>
            <p:ph type="dt" sz="half" idx="10"/>
          </p:nvPr>
        </p:nvSpPr>
        <p:spPr/>
        <p:txBody>
          <a:bodyPr/>
          <a:lstStyle>
            <a:lvl1pPr defTabSz="914400" fontAlgn="auto">
              <a:spcBef>
                <a:spcPts val="0"/>
              </a:spcBef>
              <a:spcAft>
                <a:spcPts val="0"/>
              </a:spcAf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 name="Rectangle 5"/>
          <p:cNvSpPr>
            <a:spLocks noGrp="1" noChangeArrowheads="1"/>
          </p:cNvSpPr>
          <p:nvPr>
            <p:ph type="ftr" sz="quarter" idx="11"/>
          </p:nvPr>
        </p:nvSpPr>
        <p:spPr/>
        <p:txBody>
          <a:bodyPr/>
          <a:lstStyle>
            <a:lvl1pPr defTabSz="914400" fontAlgn="auto">
              <a:spcBef>
                <a:spcPts val="0"/>
              </a:spcBef>
              <a:spcAft>
                <a:spcPts val="0"/>
              </a:spcAf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5" name="Rectangle 6"/>
          <p:cNvSpPr>
            <a:spLocks noGrp="1" noChangeArrowheads="1"/>
          </p:cNvSpPr>
          <p:nvPr>
            <p:ph type="sldNum" sz="quarter" idx="12"/>
          </p:nvPr>
        </p:nvSpPr>
        <p:spPr/>
        <p:txBody>
          <a:bodyPr/>
          <a:lstStyle>
            <a:lvl1pPr defTabSz="914400" fontAlgn="auto">
              <a:spcBef>
                <a:spcPts val="0"/>
              </a:spcBef>
              <a:spcAft>
                <a:spcPts val="0"/>
              </a:spcAf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98B84D7-0CD6-4C0A-AA0C-2E5EADE7FAD1}"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174111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61DBBC-D0E1-A001-4927-1B01E07DA13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C9816F6-310E-4464-EBA1-7BFAF27BBD0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947CD19-51DB-48F4-E944-722F00B1C24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142D5BF-678A-C7B2-3FB1-DFBD6B20641E}"/>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6" name="Нижний колонтитул 5">
            <a:extLst>
              <a:ext uri="{FF2B5EF4-FFF2-40B4-BE49-F238E27FC236}">
                <a16:creationId xmlns:a16="http://schemas.microsoft.com/office/drawing/2014/main" id="{60435501-EEE0-FBE1-A80E-BC309B1FE44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BF44676-8AA0-B3DA-E123-449B93A69247}"/>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313132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FFCFBF-1097-4DF7-17E6-D30B721525C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A381A7A-7768-AF0A-1C7F-1B964F5A3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E9A01CC-9FBB-32B2-2487-CF68EE07E80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1A8EEB6-E3B8-7AF4-928B-B80BD5DF8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20F11F2-AB6C-2FB7-03E6-201C19AD2BD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8E14032-DBDD-1F6E-804B-3959B00570BC}"/>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8" name="Нижний колонтитул 7">
            <a:extLst>
              <a:ext uri="{FF2B5EF4-FFF2-40B4-BE49-F238E27FC236}">
                <a16:creationId xmlns:a16="http://schemas.microsoft.com/office/drawing/2014/main" id="{D44D2A25-B1BE-5688-2FB1-48E4684CD72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2C8A6F2-21D9-A94A-B055-99586E32CF6F}"/>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3397513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23B018-280A-2279-210B-0CE8B9DF6F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4095591-9723-D7EC-7ADB-374F4D2AE939}"/>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4" name="Нижний колонтитул 3">
            <a:extLst>
              <a:ext uri="{FF2B5EF4-FFF2-40B4-BE49-F238E27FC236}">
                <a16:creationId xmlns:a16="http://schemas.microsoft.com/office/drawing/2014/main" id="{8A099CB6-95DC-DF50-EA7D-DC9D33F22C5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2EDB630-6A41-56A3-7F4A-1935315D0671}"/>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2318569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61C591C-8569-6CA3-1393-701D4B18874A}"/>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3" name="Нижний колонтитул 2">
            <a:extLst>
              <a:ext uri="{FF2B5EF4-FFF2-40B4-BE49-F238E27FC236}">
                <a16:creationId xmlns:a16="http://schemas.microsoft.com/office/drawing/2014/main" id="{EE18A5AD-9254-A09B-70CC-00E0C96D1B5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8BF36F0-0009-A9B9-1350-C3ACA2FFBD3E}"/>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121520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3D24E2-326E-AFD0-AD42-874A3453CC3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9E2E6FD-89FA-5D6B-A5B4-5452A2CFFF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00A4D7B-30BD-989F-7B63-F18785BF2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B46AFC0-8CFD-D1AA-EC71-5F89ADCE985E}"/>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6" name="Нижний колонтитул 5">
            <a:extLst>
              <a:ext uri="{FF2B5EF4-FFF2-40B4-BE49-F238E27FC236}">
                <a16:creationId xmlns:a16="http://schemas.microsoft.com/office/drawing/2014/main" id="{9B5A16F2-B8B6-FCD1-F41F-A12BD584759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8D9EB71-4A3F-27DD-7CAC-C771FD795CB9}"/>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73589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2743A6-5990-888C-4CAF-CB646029C23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F7D5368-A317-7A1B-5D5D-ED66600AB8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6382F95-E90F-6359-71BC-16A53D090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54D381D-B7A0-A562-4B43-18A48693B24A}"/>
              </a:ext>
            </a:extLst>
          </p:cNvPr>
          <p:cNvSpPr>
            <a:spLocks noGrp="1"/>
          </p:cNvSpPr>
          <p:nvPr>
            <p:ph type="dt" sz="half" idx="10"/>
          </p:nvPr>
        </p:nvSpPr>
        <p:spPr/>
        <p:txBody>
          <a:bodyPr/>
          <a:lstStyle/>
          <a:p>
            <a:fld id="{EF823BB2-8F7E-4E1D-BDBE-E4866ABAF1DF}" type="datetimeFigureOut">
              <a:rPr lang="ru-RU" smtClean="0"/>
              <a:t>11.07.2023</a:t>
            </a:fld>
            <a:endParaRPr lang="ru-RU"/>
          </a:p>
        </p:txBody>
      </p:sp>
      <p:sp>
        <p:nvSpPr>
          <p:cNvPr id="6" name="Нижний колонтитул 5">
            <a:extLst>
              <a:ext uri="{FF2B5EF4-FFF2-40B4-BE49-F238E27FC236}">
                <a16:creationId xmlns:a16="http://schemas.microsoft.com/office/drawing/2014/main" id="{84A75DFC-9606-7A0F-4843-AC9C5AB42E2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647596F-96E9-E980-F29B-E053E6E97CEC}"/>
              </a:ext>
            </a:extLst>
          </p:cNvPr>
          <p:cNvSpPr>
            <a:spLocks noGrp="1"/>
          </p:cNvSpPr>
          <p:nvPr>
            <p:ph type="sldNum" sz="quarter" idx="12"/>
          </p:nvPr>
        </p:nvSpPr>
        <p:spPr/>
        <p:txBody>
          <a:bodyPr/>
          <a:lstStyle/>
          <a:p>
            <a:fld id="{45A9EA9B-3B45-4A95-A361-9DDA131EFD51}" type="slidenum">
              <a:rPr lang="ru-RU" smtClean="0"/>
              <a:t>‹#›</a:t>
            </a:fld>
            <a:endParaRPr lang="ru-RU"/>
          </a:p>
        </p:txBody>
      </p:sp>
    </p:spTree>
    <p:extLst>
      <p:ext uri="{BB962C8B-B14F-4D97-AF65-F5344CB8AC3E}">
        <p14:creationId xmlns:p14="http://schemas.microsoft.com/office/powerpoint/2010/main" val="268140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5B15F5-6B9E-979C-05A4-FBFBB46C4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8FE35CD-69F2-3AB6-B12E-884FFCCEF0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DD9FF2-E199-D9DD-27D0-B8D9F27074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23BB2-8F7E-4E1D-BDBE-E4866ABAF1DF}" type="datetimeFigureOut">
              <a:rPr lang="ru-RU" smtClean="0"/>
              <a:t>11.07.2023</a:t>
            </a:fld>
            <a:endParaRPr lang="ru-RU"/>
          </a:p>
        </p:txBody>
      </p:sp>
      <p:sp>
        <p:nvSpPr>
          <p:cNvPr id="5" name="Нижний колонтитул 4">
            <a:extLst>
              <a:ext uri="{FF2B5EF4-FFF2-40B4-BE49-F238E27FC236}">
                <a16:creationId xmlns:a16="http://schemas.microsoft.com/office/drawing/2014/main" id="{9FA53653-7C48-5688-8CC1-2A8406E78F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E642B0A-AB64-5C06-3D07-A7C03C411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9EA9B-3B45-4A95-A361-9DDA131EFD51}" type="slidenum">
              <a:rPr lang="ru-RU" smtClean="0"/>
              <a:t>‹#›</a:t>
            </a:fld>
            <a:endParaRPr lang="ru-RU"/>
          </a:p>
        </p:txBody>
      </p:sp>
    </p:spTree>
    <p:extLst>
      <p:ext uri="{BB962C8B-B14F-4D97-AF65-F5344CB8AC3E}">
        <p14:creationId xmlns:p14="http://schemas.microsoft.com/office/powerpoint/2010/main" val="345890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2FFD1-FA6F-42C3-BA12-DC2C2C1F2EEE}" type="datetimeFigureOut">
              <a:rPr lang="ru-RU" smtClean="0"/>
              <a:t>11.07.2023</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DA608-35A8-44E0-9F82-581EAE50B9B7}" type="slidenum">
              <a:rPr lang="ru-RU" smtClean="0"/>
              <a:t>‹#›</a:t>
            </a:fld>
            <a:endParaRPr lang="ru-RU"/>
          </a:p>
        </p:txBody>
      </p:sp>
    </p:spTree>
    <p:extLst>
      <p:ext uri="{BB962C8B-B14F-4D97-AF65-F5344CB8AC3E}">
        <p14:creationId xmlns:p14="http://schemas.microsoft.com/office/powerpoint/2010/main" val="1262736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ctr" anchorCtr="0" compatLnSpc="1">
            <a:prstTxWarp prst="textNoShape">
              <a:avLst/>
            </a:prstTxWarp>
          </a:bodyPr>
          <a:lstStyle/>
          <a:p>
            <a:pPr lvl="0"/>
            <a:r>
              <a:rPr lang="ru-RU" altLang="ru-RU"/>
              <a:t>Образец заголовка</a:t>
            </a:r>
          </a:p>
        </p:txBody>
      </p:sp>
      <p:sp>
        <p:nvSpPr>
          <p:cNvPr id="22531" name="Rectangle 3"/>
          <p:cNvSpPr>
            <a:spLocks noGrp="1" noChangeArrowheads="1"/>
          </p:cNvSpPr>
          <p:nvPr>
            <p:ph type="body" idx="1"/>
          </p:nvPr>
        </p:nvSpPr>
        <p:spPr bwMode="auto">
          <a:xfrm>
            <a:off x="609600" y="1600200"/>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defTabSz="914133" eaLnBrk="1" hangingPunct="1">
              <a:defRPr sz="1400">
                <a:solidFill>
                  <a:srgbClr val="000000"/>
                </a:solidFill>
                <a:latin typeface="Arial" charset="0"/>
              </a:defRPr>
            </a:lvl1pPr>
          </a:lstStyle>
          <a:p>
            <a:pPr marL="0" marR="0" lvl="0" indent="0" algn="l" defTabSz="914133"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ctr" defTabSz="914133" eaLnBrk="1" hangingPunct="1">
              <a:defRPr sz="1400">
                <a:solidFill>
                  <a:srgbClr val="000000"/>
                </a:solidFill>
                <a:latin typeface="Arial" charset="0"/>
              </a:defRPr>
            </a:lvl1pPr>
          </a:lstStyle>
          <a:p>
            <a:pPr marL="0" marR="0" lvl="0" indent="0" algn="ctr" defTabSz="914133" rtl="0" eaLnBrk="1" fontAlgn="base" latinLnBrk="0" hangingPunct="1">
              <a:lnSpc>
                <a:spcPct val="100000"/>
              </a:lnSpc>
              <a:spcBef>
                <a:spcPct val="0"/>
              </a:spcBef>
              <a:spcAft>
                <a:spcPct val="0"/>
              </a:spcAft>
              <a:buClrTx/>
              <a:buSzTx/>
              <a:buFontTx/>
              <a:buNone/>
              <a:tabLst/>
              <a:defRPr/>
            </a:pPr>
            <a:endParaRPr kumimoji="0" lang="ru-RU" sz="14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6" rIns="91413" bIns="45706" numCol="1" anchor="t" anchorCtr="0" compatLnSpc="1">
            <a:prstTxWarp prst="textNoShape">
              <a:avLst/>
            </a:prstTxWarp>
          </a:bodyPr>
          <a:lstStyle>
            <a:lvl1pPr algn="r" defTabSz="914133" eaLnBrk="1" hangingPunct="1">
              <a:defRPr sz="1400">
                <a:solidFill>
                  <a:srgbClr val="000000"/>
                </a:solidFill>
                <a:latin typeface="Arial"/>
              </a:defRPr>
            </a:lvl1pPr>
          </a:lstStyle>
          <a:p>
            <a:pPr marL="0" marR="0" lvl="0" indent="0" algn="r" defTabSz="914133" rtl="0" eaLnBrk="1" fontAlgn="base" latinLnBrk="0" hangingPunct="1">
              <a:lnSpc>
                <a:spcPct val="100000"/>
              </a:lnSpc>
              <a:spcBef>
                <a:spcPct val="0"/>
              </a:spcBef>
              <a:spcAft>
                <a:spcPct val="0"/>
              </a:spcAft>
              <a:buClrTx/>
              <a:buSzTx/>
              <a:buFontTx/>
              <a:buNone/>
              <a:tabLst/>
              <a:defRPr/>
            </a:pPr>
            <a:fld id="{F61C1B9C-5BF3-4FAB-B502-36DCD41294A0}" type="slidenum">
              <a:rPr kumimoji="0" lang="ru-RU" altLang="ru-RU" sz="1400" b="0" i="0" u="none" strike="noStrike" kern="1200" cap="none" spc="0" normalizeH="0" baseline="0" noProof="0">
                <a:ln>
                  <a:noFill/>
                </a:ln>
                <a:solidFill>
                  <a:srgbClr val="000000"/>
                </a:solidFill>
                <a:effectLst/>
                <a:uLnTx/>
                <a:uFillTx/>
                <a:latin typeface="Arial"/>
                <a:ea typeface="+mn-ea"/>
                <a:cs typeface="+mn-cs"/>
              </a:rPr>
              <a:pPr marL="0" marR="0" lvl="0" indent="0" algn="r" defTabSz="914133" rtl="0" eaLnBrk="1" fontAlgn="base" latinLnBrk="0" hangingPunct="1">
                <a:lnSpc>
                  <a:spcPct val="100000"/>
                </a:lnSpc>
                <a:spcBef>
                  <a:spcPct val="0"/>
                </a:spcBef>
                <a:spcAft>
                  <a:spcPct val="0"/>
                </a:spcAft>
                <a:buClrTx/>
                <a:buSzTx/>
                <a:buFontTx/>
                <a:buNone/>
                <a:tabLst/>
                <a:defRPr/>
              </a:pPr>
              <a:t>‹#›</a:t>
            </a:fld>
            <a:endParaRPr kumimoji="0" lang="ru-RU" altLang="ru-RU" sz="14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34253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068" algn="ctr" rtl="0" fontAlgn="base">
        <a:spcBef>
          <a:spcPct val="0"/>
        </a:spcBef>
        <a:spcAft>
          <a:spcPct val="0"/>
        </a:spcAft>
        <a:defRPr sz="4400">
          <a:solidFill>
            <a:schemeClr val="tx2"/>
          </a:solidFill>
          <a:latin typeface="Arial" charset="0"/>
        </a:defRPr>
      </a:lvl6pPr>
      <a:lvl7pPr marL="914133" algn="ctr" rtl="0" fontAlgn="base">
        <a:spcBef>
          <a:spcPct val="0"/>
        </a:spcBef>
        <a:spcAft>
          <a:spcPct val="0"/>
        </a:spcAft>
        <a:defRPr sz="4400">
          <a:solidFill>
            <a:schemeClr val="tx2"/>
          </a:solidFill>
          <a:latin typeface="Arial" charset="0"/>
        </a:defRPr>
      </a:lvl7pPr>
      <a:lvl8pPr marL="1371200" algn="ctr" rtl="0" fontAlgn="base">
        <a:spcBef>
          <a:spcPct val="0"/>
        </a:spcBef>
        <a:spcAft>
          <a:spcPct val="0"/>
        </a:spcAft>
        <a:defRPr sz="4400">
          <a:solidFill>
            <a:schemeClr val="tx2"/>
          </a:solidFill>
          <a:latin typeface="Arial" charset="0"/>
        </a:defRPr>
      </a:lvl8pPr>
      <a:lvl9pPr marL="182826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3867" indent="-228533" algn="l" rtl="0" fontAlgn="base">
        <a:spcBef>
          <a:spcPct val="20000"/>
        </a:spcBef>
        <a:spcAft>
          <a:spcPct val="0"/>
        </a:spcAft>
        <a:buChar char="»"/>
        <a:defRPr sz="2000">
          <a:solidFill>
            <a:schemeClr val="tx1"/>
          </a:solidFill>
          <a:latin typeface="+mn-lt"/>
        </a:defRPr>
      </a:lvl6pPr>
      <a:lvl7pPr marL="2970933" indent="-228533" algn="l" rtl="0" fontAlgn="base">
        <a:spcBef>
          <a:spcPct val="20000"/>
        </a:spcBef>
        <a:spcAft>
          <a:spcPct val="0"/>
        </a:spcAft>
        <a:buChar char="»"/>
        <a:defRPr sz="2000">
          <a:solidFill>
            <a:schemeClr val="tx1"/>
          </a:solidFill>
          <a:latin typeface="+mn-lt"/>
        </a:defRPr>
      </a:lvl7pPr>
      <a:lvl8pPr marL="3428000" indent="-228533" algn="l" rtl="0" fontAlgn="base">
        <a:spcBef>
          <a:spcPct val="20000"/>
        </a:spcBef>
        <a:spcAft>
          <a:spcPct val="0"/>
        </a:spcAft>
        <a:buChar char="»"/>
        <a:defRPr sz="2000">
          <a:solidFill>
            <a:schemeClr val="tx1"/>
          </a:solidFill>
          <a:latin typeface="+mn-lt"/>
        </a:defRPr>
      </a:lvl8pPr>
      <a:lvl9pPr marL="3885066" indent="-228533"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133" rtl="0" eaLnBrk="1" latinLnBrk="0" hangingPunct="1">
        <a:defRPr sz="1800" kern="1200">
          <a:solidFill>
            <a:schemeClr val="tx1"/>
          </a:solidFill>
          <a:latin typeface="+mn-lt"/>
          <a:ea typeface="+mn-ea"/>
          <a:cs typeface="+mn-cs"/>
        </a:defRPr>
      </a:lvl1pPr>
      <a:lvl2pPr marL="457068" algn="l" defTabSz="914133" rtl="0" eaLnBrk="1" latinLnBrk="0" hangingPunct="1">
        <a:defRPr sz="1800" kern="1200">
          <a:solidFill>
            <a:schemeClr val="tx1"/>
          </a:solidFill>
          <a:latin typeface="+mn-lt"/>
          <a:ea typeface="+mn-ea"/>
          <a:cs typeface="+mn-cs"/>
        </a:defRPr>
      </a:lvl2pPr>
      <a:lvl3pPr marL="914133" algn="l" defTabSz="914133" rtl="0" eaLnBrk="1" latinLnBrk="0" hangingPunct="1">
        <a:defRPr sz="1800" kern="1200">
          <a:solidFill>
            <a:schemeClr val="tx1"/>
          </a:solidFill>
          <a:latin typeface="+mn-lt"/>
          <a:ea typeface="+mn-ea"/>
          <a:cs typeface="+mn-cs"/>
        </a:defRPr>
      </a:lvl3pPr>
      <a:lvl4pPr marL="1371200" algn="l" defTabSz="914133" rtl="0" eaLnBrk="1" latinLnBrk="0" hangingPunct="1">
        <a:defRPr sz="1800" kern="1200">
          <a:solidFill>
            <a:schemeClr val="tx1"/>
          </a:solidFill>
          <a:latin typeface="+mn-lt"/>
          <a:ea typeface="+mn-ea"/>
          <a:cs typeface="+mn-cs"/>
        </a:defRPr>
      </a:lvl4pPr>
      <a:lvl5pPr marL="1828267" algn="l" defTabSz="914133" rtl="0" eaLnBrk="1" latinLnBrk="0" hangingPunct="1">
        <a:defRPr sz="1800" kern="1200">
          <a:solidFill>
            <a:schemeClr val="tx1"/>
          </a:solidFill>
          <a:latin typeface="+mn-lt"/>
          <a:ea typeface="+mn-ea"/>
          <a:cs typeface="+mn-cs"/>
        </a:defRPr>
      </a:lvl5pPr>
      <a:lvl6pPr marL="2285333" algn="l" defTabSz="914133" rtl="0" eaLnBrk="1" latinLnBrk="0" hangingPunct="1">
        <a:defRPr sz="1800" kern="1200">
          <a:solidFill>
            <a:schemeClr val="tx1"/>
          </a:solidFill>
          <a:latin typeface="+mn-lt"/>
          <a:ea typeface="+mn-ea"/>
          <a:cs typeface="+mn-cs"/>
        </a:defRPr>
      </a:lvl6pPr>
      <a:lvl7pPr marL="2742399" algn="l" defTabSz="914133" rtl="0" eaLnBrk="1" latinLnBrk="0" hangingPunct="1">
        <a:defRPr sz="1800" kern="1200">
          <a:solidFill>
            <a:schemeClr val="tx1"/>
          </a:solidFill>
          <a:latin typeface="+mn-lt"/>
          <a:ea typeface="+mn-ea"/>
          <a:cs typeface="+mn-cs"/>
        </a:defRPr>
      </a:lvl7pPr>
      <a:lvl8pPr marL="3199466" algn="l" defTabSz="914133" rtl="0" eaLnBrk="1" latinLnBrk="0" hangingPunct="1">
        <a:defRPr sz="1800" kern="1200">
          <a:solidFill>
            <a:schemeClr val="tx1"/>
          </a:solidFill>
          <a:latin typeface="+mn-lt"/>
          <a:ea typeface="+mn-ea"/>
          <a:cs typeface="+mn-cs"/>
        </a:defRPr>
      </a:lvl8pPr>
      <a:lvl9pPr marL="3656532" algn="l" defTabSz="91413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igzgos@gmail.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nternet.garant.ru/#/document/70353464/entry/9412" TargetMode="External"/><Relationship Id="rId2" Type="http://schemas.openxmlformats.org/officeDocument/2006/relationships/hyperlink" Target="https://internet.garant.ru/#/document/70353464/entry/9411" TargetMode="External"/><Relationship Id="rId1" Type="http://schemas.openxmlformats.org/officeDocument/2006/relationships/slideLayout" Target="../slideLayouts/slideLayout2.xml"/><Relationship Id="rId5" Type="http://schemas.openxmlformats.org/officeDocument/2006/relationships/hyperlink" Target="https://internet.garant.ru/#/document/70353464/entry/9413" TargetMode="External"/><Relationship Id="rId4" Type="http://schemas.openxmlformats.org/officeDocument/2006/relationships/hyperlink" Target="https://internet.garant.ru/#/document/70353464/entry/346"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internet.garant.ru/#/document/71757358/entry/1003" TargetMode="External"/><Relationship Id="rId2" Type="http://schemas.openxmlformats.org/officeDocument/2006/relationships/hyperlink" Target="https://internet.garant.ru/#/document/70353464/entry/348" TargetMode="External"/><Relationship Id="rId1" Type="http://schemas.openxmlformats.org/officeDocument/2006/relationships/slideLayout" Target="../slideLayouts/slideLayout2.xml"/><Relationship Id="rId5" Type="http://schemas.openxmlformats.org/officeDocument/2006/relationships/hyperlink" Target="https://internet.garant.ru/#/document/70353464/entry/947" TargetMode="External"/><Relationship Id="rId4" Type="http://schemas.openxmlformats.org/officeDocument/2006/relationships/hyperlink" Target="https://internet.garant.ru/#/document/71757358/entry/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igzgos@gmail.com" TargetMode="Externa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ternet.garant.ru/#/document/74530562/entry/0" TargetMode="External"/><Relationship Id="rId2" Type="http://schemas.openxmlformats.org/officeDocument/2006/relationships/hyperlink" Target="https://internet.garant.ru/#/document/74530562/entry/1005" TargetMode="External"/><Relationship Id="rId1" Type="http://schemas.openxmlformats.org/officeDocument/2006/relationships/slideLayout" Target="../slideLayouts/slideLayout2.xml"/><Relationship Id="rId5" Type="http://schemas.openxmlformats.org/officeDocument/2006/relationships/hyperlink" Target="https://internet.garant.ru/#/document/74530562/entry/1091" TargetMode="External"/><Relationship Id="rId4" Type="http://schemas.openxmlformats.org/officeDocument/2006/relationships/hyperlink" Target="https://internet.garant.ru/#/document/70353464/entry/22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id="{D44FAF11-3DAE-4654-BE44-0AAB501278CD}"/>
              </a:ext>
            </a:extLst>
          </p:cNvPr>
          <p:cNvSpPr/>
          <p:nvPr/>
        </p:nvSpPr>
        <p:spPr>
          <a:xfrm>
            <a:off x="0" y="6425859"/>
            <a:ext cx="12192000" cy="43214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3E4828B6-D43D-4675-934F-57B580BB9923}"/>
              </a:ext>
            </a:extLst>
          </p:cNvPr>
          <p:cNvSpPr>
            <a:spLocks noGrp="1"/>
          </p:cNvSpPr>
          <p:nvPr>
            <p:ph type="ctrTitle"/>
          </p:nvPr>
        </p:nvSpPr>
        <p:spPr>
          <a:xfrm>
            <a:off x="1398165" y="1344089"/>
            <a:ext cx="9144000" cy="682793"/>
          </a:xfrm>
        </p:spPr>
        <p:txBody>
          <a:bodyPr>
            <a:noAutofit/>
          </a:bodyPr>
          <a:lstStyle/>
          <a:p>
            <a:r>
              <a:rPr lang="ru-RU" sz="2800" b="1" dirty="0">
                <a:solidFill>
                  <a:srgbClr val="0070C0"/>
                </a:solidFill>
              </a:rPr>
              <a:t>Нарушения 44-ФЗ с точки зрения органов внутреннего финансового контроля </a:t>
            </a:r>
          </a:p>
        </p:txBody>
      </p:sp>
      <p:sp>
        <p:nvSpPr>
          <p:cNvPr id="5" name="TextBox 4">
            <a:extLst>
              <a:ext uri="{FF2B5EF4-FFF2-40B4-BE49-F238E27FC236}">
                <a16:creationId xmlns:a16="http://schemas.microsoft.com/office/drawing/2014/main" id="{8D19F247-60B9-4D51-8755-B5D860344421}"/>
              </a:ext>
            </a:extLst>
          </p:cNvPr>
          <p:cNvSpPr txBox="1"/>
          <p:nvPr/>
        </p:nvSpPr>
        <p:spPr>
          <a:xfrm>
            <a:off x="278934" y="6425859"/>
            <a:ext cx="11826380"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Трефилова Татьяна Николаевна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e-mail: igzgos@gmail.com</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ru-RU" sz="180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7" name="Рисунок 6">
            <a:extLst>
              <a:ext uri="{FF2B5EF4-FFF2-40B4-BE49-F238E27FC236}">
                <a16:creationId xmlns:a16="http://schemas.microsoft.com/office/drawing/2014/main" id="{A310B9D0-5FBB-4AD2-B0EA-0522D343C46B}"/>
              </a:ext>
            </a:extLst>
          </p:cNvPr>
          <p:cNvPicPr>
            <a:picLocks noChangeAspect="1"/>
          </p:cNvPicPr>
          <p:nvPr/>
        </p:nvPicPr>
        <p:blipFill>
          <a:blip r:embed="rId3"/>
          <a:stretch>
            <a:fillRect/>
          </a:stretch>
        </p:blipFill>
        <p:spPr>
          <a:xfrm>
            <a:off x="6648605" y="4831118"/>
            <a:ext cx="5303980" cy="1054699"/>
          </a:xfrm>
          <a:prstGeom prst="rect">
            <a:avLst/>
          </a:prstGeom>
        </p:spPr>
      </p:pic>
    </p:spTree>
    <p:extLst>
      <p:ext uri="{BB962C8B-B14F-4D97-AF65-F5344CB8AC3E}">
        <p14:creationId xmlns:p14="http://schemas.microsoft.com/office/powerpoint/2010/main" val="141393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8475" y="449015"/>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417739"/>
            <a:ext cx="11392948" cy="5196980"/>
          </a:xfrm>
        </p:spPr>
        <p:txBody>
          <a:bodyPr>
            <a:normAutofit/>
          </a:bodyPr>
          <a:lstStyle/>
          <a:p>
            <a:pPr marL="0" indent="0" algn="ctr">
              <a:buNone/>
            </a:pPr>
            <a:r>
              <a:rPr lang="ru-RU" sz="1800" b="1" dirty="0">
                <a:solidFill>
                  <a:srgbClr val="002060"/>
                </a:solidFill>
              </a:rPr>
              <a:t>Нарушения по специальным нормам</a:t>
            </a:r>
          </a:p>
          <a:p>
            <a:pPr marL="0" indent="0" algn="ctr">
              <a:buNone/>
            </a:pPr>
            <a:r>
              <a:rPr lang="ru-RU" sz="1800" i="1" u="sng" dirty="0">
                <a:solidFill>
                  <a:srgbClr val="002060"/>
                </a:solidFill>
              </a:rPr>
              <a:t>При закупке лекарственных препаратов</a:t>
            </a:r>
          </a:p>
          <a:p>
            <a:pPr algn="just"/>
            <a:r>
              <a:rPr lang="ru-RU" sz="1800" b="1" dirty="0">
                <a:solidFill>
                  <a:srgbClr val="22272F"/>
                </a:solidFill>
              </a:rPr>
              <a:t>Нарушение части 22 статьи 22, подпункта «б» пункта 2, пунктов 5, 8 Порядка определения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при осуществлении закупок лекарственных препаратов для медицинского применения, утвержденного приказом Министерства здравоохранения Российской Федерации от 19.12.2019 № 1064н</a:t>
            </a:r>
          </a:p>
          <a:p>
            <a:pPr algn="just"/>
            <a:r>
              <a:rPr lang="ru-RU" sz="1600" i="1" dirty="0">
                <a:solidFill>
                  <a:srgbClr val="22272F"/>
                </a:solidFill>
              </a:rPr>
              <a:t>Заказчиком при определении и обосновании начальных цен единиц лекарственных препаратов, начальной суммы цен указанных единиц Закупки, объектом которой является поставка лекарственных препаратов, не производился расчет средневзвешенной цены, а также при применении тарифного метода по ряду позиций не учитывались минимальные значения цен, содержащихся в государственном реестре предельных отпускных цен производителей на лекарственные препараты, включенные в перечень жизненно необходимых и важнейших лекарственных препаратов, что повлекло завышение начальных цен единиц лекарственных препаратов, начальной суммы цен указанных единиц и как следствие повлекло завышение стоимости лекарственных препаратов фактически поставленных в рамках исполнения контракта.</a:t>
            </a:r>
          </a:p>
          <a:p>
            <a:pPr marL="0" indent="0" algn="ctr">
              <a:buNone/>
            </a:pPr>
            <a:endParaRPr lang="ru-RU" sz="1800" i="1" dirty="0">
              <a:solidFill>
                <a:srgbClr val="0070C0"/>
              </a:solidFill>
            </a:endParaRPr>
          </a:p>
          <a:p>
            <a:pPr algn="just"/>
            <a:endParaRPr lang="ru-RU" sz="1800" b="1" dirty="0"/>
          </a:p>
        </p:txBody>
      </p:sp>
    </p:spTree>
    <p:extLst>
      <p:ext uri="{BB962C8B-B14F-4D97-AF65-F5344CB8AC3E}">
        <p14:creationId xmlns:p14="http://schemas.microsoft.com/office/powerpoint/2010/main" val="2152905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8475" y="449015"/>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417739"/>
            <a:ext cx="11392948" cy="5196980"/>
          </a:xfrm>
        </p:spPr>
        <p:txBody>
          <a:bodyPr>
            <a:normAutofit/>
          </a:bodyPr>
          <a:lstStyle/>
          <a:p>
            <a:pPr marL="0" indent="0" algn="ctr">
              <a:buNone/>
            </a:pPr>
            <a:r>
              <a:rPr lang="ru-RU" sz="1800" b="1" dirty="0">
                <a:solidFill>
                  <a:srgbClr val="002060"/>
                </a:solidFill>
              </a:rPr>
              <a:t>Нарушения по специальным нормам</a:t>
            </a:r>
          </a:p>
          <a:p>
            <a:pPr marL="0" indent="0" algn="ctr">
              <a:buNone/>
            </a:pPr>
            <a:r>
              <a:rPr lang="ru-RU" sz="1800" i="1" u="sng" dirty="0">
                <a:solidFill>
                  <a:srgbClr val="002060"/>
                </a:solidFill>
              </a:rPr>
              <a:t>При закупке строительных работ</a:t>
            </a:r>
          </a:p>
          <a:p>
            <a:pPr algn="just"/>
            <a:r>
              <a:rPr lang="ru-RU" sz="1800" b="1" dirty="0">
                <a:solidFill>
                  <a:srgbClr val="22272F"/>
                </a:solidFill>
              </a:rPr>
              <a:t>Нарушение пункта 1 части 9 статьи 22, пункта 3.5 Методических рекомендаций утвержденных приказом Минстроя России от 04.09.2019 № 519/</a:t>
            </a:r>
            <a:r>
              <a:rPr lang="ru-RU" sz="1800" b="1" dirty="0" err="1">
                <a:solidFill>
                  <a:srgbClr val="22272F"/>
                </a:solidFill>
              </a:rPr>
              <a:t>пр</a:t>
            </a:r>
            <a:r>
              <a:rPr lang="ru-RU" sz="1800" b="1" dirty="0">
                <a:solidFill>
                  <a:srgbClr val="22272F"/>
                </a:solidFill>
              </a:rPr>
              <a:t> «Об утверждении Методических рекомендаций по применению федеральных единичных расценок на строительные, специальные строительные, ремонтно-строительные, монтаж оборудования и пусконаладочные работы».</a:t>
            </a:r>
          </a:p>
          <a:p>
            <a:pPr algn="just"/>
            <a:r>
              <a:rPr lang="ru-RU" sz="1800" i="1" dirty="0">
                <a:solidFill>
                  <a:srgbClr val="22272F"/>
                </a:solidFill>
              </a:rPr>
              <a:t>При определении НМЦК проектно-сметным методом для ряда закупок Заказчиком не учтены методики и нормативы (государственных элементных сметных норм) строительных работ, что привело к завышению НМЦК. </a:t>
            </a:r>
          </a:p>
          <a:p>
            <a:pPr marL="0" indent="0" algn="ctr">
              <a:buNone/>
            </a:pPr>
            <a:endParaRPr lang="ru-RU" sz="1800" i="1" dirty="0">
              <a:solidFill>
                <a:srgbClr val="0070C0"/>
              </a:solidFill>
            </a:endParaRPr>
          </a:p>
          <a:p>
            <a:pPr algn="just"/>
            <a:endParaRPr lang="ru-RU" sz="1800" b="1" dirty="0"/>
          </a:p>
        </p:txBody>
      </p:sp>
    </p:spTree>
    <p:extLst>
      <p:ext uri="{BB962C8B-B14F-4D97-AF65-F5344CB8AC3E}">
        <p14:creationId xmlns:p14="http://schemas.microsoft.com/office/powerpoint/2010/main" val="2393421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510018"/>
            <a:ext cx="11090944" cy="5251509"/>
          </a:xfrm>
        </p:spPr>
        <p:txBody>
          <a:bodyPr>
            <a:normAutofit lnSpcReduction="10000"/>
          </a:bodyPr>
          <a:lstStyle/>
          <a:p>
            <a:r>
              <a:rPr lang="ru-RU" sz="1800" b="1" dirty="0"/>
              <a:t>Нарушение части 2 статьи 34, части 1 статьи 95 Закона о контрактной системе.</a:t>
            </a:r>
          </a:p>
          <a:p>
            <a:r>
              <a:rPr lang="ru-RU" sz="1600" i="1" dirty="0"/>
              <a:t>Заказчиками изменялись условия контрактов с нарушением установленных законодательством Российской Федерации о контрактной системе в сфере закупок товаров, работ, услуг для обеспечения государственных и муниципальных нужд правил (например, изменение цены контракта без определения дополнительного объема работ и пропорциональности соответствующего увеличения объема работ относительно первоначальному объему, изменение страны происхождения товара).</a:t>
            </a:r>
          </a:p>
          <a:p>
            <a:endParaRPr lang="ru-RU" sz="1600" i="1" dirty="0"/>
          </a:p>
          <a:p>
            <a:pPr algn="just"/>
            <a:r>
              <a:rPr lang="ru-RU" sz="1800" b="1" i="0" dirty="0">
                <a:solidFill>
                  <a:srgbClr val="22272F"/>
                </a:solidFill>
                <a:effectLst/>
              </a:rPr>
              <a:t>Нарушение </a:t>
            </a:r>
            <a:r>
              <a:rPr lang="ru-RU" sz="1800" b="1" i="0" u="none" strike="noStrike" dirty="0">
                <a:solidFill>
                  <a:srgbClr val="3272C0"/>
                </a:solidFill>
                <a:effectLst/>
                <a:hlinkClick r:id="rId2"/>
              </a:rPr>
              <a:t>пунктов 1</a:t>
            </a:r>
            <a:r>
              <a:rPr lang="ru-RU" sz="1800" b="1" i="0" dirty="0">
                <a:solidFill>
                  <a:srgbClr val="22272F"/>
                </a:solidFill>
                <a:effectLst/>
              </a:rPr>
              <a:t>, </a:t>
            </a:r>
            <a:r>
              <a:rPr lang="ru-RU" sz="1800" b="1" i="0" u="none" strike="noStrike" dirty="0">
                <a:solidFill>
                  <a:srgbClr val="3272C0"/>
                </a:solidFill>
                <a:effectLst/>
                <a:hlinkClick r:id="rId3"/>
              </a:rPr>
              <a:t>2 части 1 статьи 94</a:t>
            </a:r>
            <a:r>
              <a:rPr lang="ru-RU" sz="1800" b="1" i="0" dirty="0">
                <a:solidFill>
                  <a:srgbClr val="22272F"/>
                </a:solidFill>
                <a:effectLst/>
              </a:rPr>
              <a:t> Закона о контрактной системе.</a:t>
            </a:r>
          </a:p>
          <a:p>
            <a:pPr algn="just"/>
            <a:r>
              <a:rPr lang="ru-RU" sz="1600" b="0" i="1" dirty="0">
                <a:solidFill>
                  <a:srgbClr val="22272F"/>
                </a:solidFill>
                <a:effectLst/>
              </a:rPr>
              <a:t>Заказчиками осуществлялась: приемка и оплата поставленного товара, выполненной работы (ее результатов), оказанной услуги или отдельного этапа исполнения, несоответствующих условиям контрактов, в том числе, когда выявленные несоответствия не устранены поставщиками (подрядчиками, исполнителями) (например, поставлены товары, не соответствующие условиям контрактов, в части модели, технических параметров оборудования, состава комплектующих, страны происхождения, срока гарантийных обязательств).</a:t>
            </a:r>
          </a:p>
          <a:p>
            <a:pPr algn="just"/>
            <a:endParaRPr lang="ru-RU" sz="1900" b="1" i="0" dirty="0">
              <a:solidFill>
                <a:srgbClr val="22272F"/>
              </a:solidFill>
              <a:effectLst/>
            </a:endParaRPr>
          </a:p>
          <a:p>
            <a:pPr algn="just"/>
            <a:r>
              <a:rPr lang="ru-RU" sz="1800" b="1" i="0" dirty="0">
                <a:solidFill>
                  <a:srgbClr val="22272F"/>
                </a:solidFill>
                <a:effectLst/>
              </a:rPr>
              <a:t>Нарушение </a:t>
            </a:r>
            <a:r>
              <a:rPr lang="ru-RU" sz="1800" b="1" i="0" u="none" strike="noStrike" dirty="0">
                <a:solidFill>
                  <a:srgbClr val="3272C0"/>
                </a:solidFill>
                <a:effectLst/>
                <a:hlinkClick r:id="rId4"/>
              </a:rPr>
              <a:t>части 6 статьи 34</a:t>
            </a:r>
            <a:r>
              <a:rPr lang="ru-RU" sz="1800" b="1" i="0" dirty="0">
                <a:solidFill>
                  <a:srgbClr val="22272F"/>
                </a:solidFill>
                <a:effectLst/>
              </a:rPr>
              <a:t>, </a:t>
            </a:r>
            <a:r>
              <a:rPr lang="ru-RU" sz="1800" b="1" i="0" u="none" strike="noStrike" dirty="0">
                <a:solidFill>
                  <a:srgbClr val="3272C0"/>
                </a:solidFill>
                <a:effectLst/>
                <a:hlinkClick r:id="rId5"/>
              </a:rPr>
              <a:t>пункта 3 части 1 статьи 94</a:t>
            </a:r>
            <a:r>
              <a:rPr lang="ru-RU" sz="1800" b="1" i="0" dirty="0">
                <a:solidFill>
                  <a:srgbClr val="22272F"/>
                </a:solidFill>
                <a:effectLst/>
              </a:rPr>
              <a:t> Закона о контрактной системе.</a:t>
            </a:r>
          </a:p>
          <a:p>
            <a:pPr algn="just"/>
            <a:r>
              <a:rPr lang="ru-RU" sz="1600" b="0" i="1" dirty="0">
                <a:solidFill>
                  <a:srgbClr val="22272F"/>
                </a:solidFill>
                <a:effectLst/>
              </a:rPr>
              <a:t>Не соблюдались требования о применении заказчиками мер ответственности в случае нарушения поставщиками (подрядчиками, исполнителями) условий контракта (например, заказчиком не направлено поставщику требование об уплате неустоек (штрафов, пеней) в связи с просрочкой поставки товара, либо в связи с ненадлежащим исполнением условий контракта).</a:t>
            </a:r>
          </a:p>
          <a:p>
            <a:endParaRPr lang="ru-RU" sz="1600" i="1" dirty="0"/>
          </a:p>
        </p:txBody>
      </p:sp>
    </p:spTree>
    <p:extLst>
      <p:ext uri="{BB962C8B-B14F-4D97-AF65-F5344CB8AC3E}">
        <p14:creationId xmlns:p14="http://schemas.microsoft.com/office/powerpoint/2010/main" val="405959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510018"/>
            <a:ext cx="11090944" cy="5251509"/>
          </a:xfrm>
        </p:spPr>
        <p:txBody>
          <a:bodyPr>
            <a:normAutofit/>
          </a:bodyPr>
          <a:lstStyle/>
          <a:p>
            <a:pPr algn="just"/>
            <a:r>
              <a:rPr lang="ru-RU" sz="1800" b="1" i="0" dirty="0">
                <a:solidFill>
                  <a:srgbClr val="22272F"/>
                </a:solidFill>
                <a:effectLst/>
              </a:rPr>
              <a:t>Нарушение </a:t>
            </a:r>
            <a:r>
              <a:rPr lang="ru-RU" sz="1800" b="1" i="0" u="none" strike="noStrike" dirty="0">
                <a:solidFill>
                  <a:srgbClr val="3272C0"/>
                </a:solidFill>
                <a:effectLst/>
                <a:hlinkClick r:id="rId2"/>
              </a:rPr>
              <a:t>части 8 статьи 34</a:t>
            </a:r>
            <a:r>
              <a:rPr lang="ru-RU" sz="1800" b="1" i="0" dirty="0">
                <a:solidFill>
                  <a:srgbClr val="22272F"/>
                </a:solidFill>
                <a:effectLst/>
              </a:rPr>
              <a:t> Закона о контрактной системе, </a:t>
            </a:r>
            <a:r>
              <a:rPr lang="ru-RU" sz="1800" b="1" i="0" u="none" strike="noStrike" dirty="0">
                <a:solidFill>
                  <a:srgbClr val="3272C0"/>
                </a:solidFill>
                <a:effectLst/>
                <a:hlinkClick r:id="rId3"/>
              </a:rPr>
              <a:t>пункта 3</a:t>
            </a:r>
            <a:r>
              <a:rPr lang="ru-RU" sz="1800" b="1" i="0" dirty="0">
                <a:solidFill>
                  <a:srgbClr val="22272F"/>
                </a:solidFill>
                <a:effectLst/>
              </a:rPr>
              <a:t> Правил определения размера штрафа, начисляемого в случае ненадлежащего исполнения заказчиком, неисполнения или ненадлежащего исполнения поставщиком (подрядчиком, исполнителем) обязательств, предусмотренных контрактом (за исключением просрочки исполнения обязательств заказчиком, поставщиком (подрядчиком, исполнителем), утвержденных </a:t>
            </a:r>
            <a:r>
              <a:rPr lang="ru-RU" sz="1800" b="1" i="0" u="none" strike="noStrike" dirty="0">
                <a:solidFill>
                  <a:srgbClr val="3272C0"/>
                </a:solidFill>
                <a:effectLst/>
                <a:hlinkClick r:id="rId4"/>
              </a:rPr>
              <a:t>постановлением</a:t>
            </a:r>
            <a:r>
              <a:rPr lang="ru-RU" sz="1800" b="1" i="0" dirty="0">
                <a:solidFill>
                  <a:srgbClr val="22272F"/>
                </a:solidFill>
                <a:effectLst/>
              </a:rPr>
              <a:t> Правительства Российской Федерации от 30 августа 2017 г. N 1042.</a:t>
            </a:r>
          </a:p>
          <a:p>
            <a:pPr algn="just"/>
            <a:r>
              <a:rPr lang="ru-RU" sz="1600" b="0" i="1" dirty="0">
                <a:solidFill>
                  <a:srgbClr val="22272F"/>
                </a:solidFill>
                <a:effectLst/>
              </a:rPr>
              <a:t>Заказчиками неверно рассчитаны размеры неустоек по государственным контрактам (занижены/завышены).</a:t>
            </a:r>
          </a:p>
          <a:p>
            <a:pPr algn="just"/>
            <a:endParaRPr lang="ru-RU" sz="1100" b="0" i="0" dirty="0">
              <a:solidFill>
                <a:srgbClr val="22272F"/>
              </a:solidFill>
              <a:effectLst/>
            </a:endParaRPr>
          </a:p>
          <a:p>
            <a:pPr algn="just"/>
            <a:r>
              <a:rPr lang="ru-RU" sz="1800" b="1" i="0" dirty="0">
                <a:solidFill>
                  <a:srgbClr val="22272F"/>
                </a:solidFill>
                <a:effectLst/>
              </a:rPr>
              <a:t>Нарушение </a:t>
            </a:r>
            <a:r>
              <a:rPr lang="ru-RU" sz="1800" b="1" i="0" u="none" strike="noStrike" dirty="0">
                <a:solidFill>
                  <a:srgbClr val="3272C0"/>
                </a:solidFill>
                <a:effectLst/>
                <a:hlinkClick r:id="rId5"/>
              </a:rPr>
              <a:t>части 7 статьи 94</a:t>
            </a:r>
            <a:r>
              <a:rPr lang="ru-RU" sz="1800" b="1" i="0" dirty="0">
                <a:solidFill>
                  <a:srgbClr val="22272F"/>
                </a:solidFill>
                <a:effectLst/>
              </a:rPr>
              <a:t> Закона о контрактной системе, условий контрактов.</a:t>
            </a:r>
          </a:p>
          <a:p>
            <a:pPr algn="just"/>
            <a:r>
              <a:rPr lang="ru-RU" sz="1600" b="0" i="1" dirty="0">
                <a:solidFill>
                  <a:srgbClr val="22272F"/>
                </a:solidFill>
                <a:effectLst/>
              </a:rPr>
              <a:t>Заказчиками допускались нарушения порядка приемки и оплаты товаров, работ, услуг (например, допускались нарушения оплаты поставленных товаров, выполненных работ, оказанных услуг до 397 дней, а также нарушения сроков подписания заказчиком документов о приемке товаров, установленных контрактом, до 11 рабочих дней).</a:t>
            </a:r>
          </a:p>
          <a:p>
            <a:endParaRPr lang="ru-RU" sz="1600" i="1" dirty="0"/>
          </a:p>
        </p:txBody>
      </p:sp>
    </p:spTree>
    <p:extLst>
      <p:ext uri="{BB962C8B-B14F-4D97-AF65-F5344CB8AC3E}">
        <p14:creationId xmlns:p14="http://schemas.microsoft.com/office/powerpoint/2010/main" val="454853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550528" y="1350628"/>
            <a:ext cx="11090944" cy="5507372"/>
          </a:xfrm>
        </p:spPr>
        <p:txBody>
          <a:bodyPr>
            <a:normAutofit fontScale="55000" lnSpcReduction="20000"/>
          </a:bodyPr>
          <a:lstStyle/>
          <a:p>
            <a:pPr algn="just"/>
            <a:r>
              <a:rPr lang="ru-RU" sz="3300" b="1" i="0" dirty="0">
                <a:solidFill>
                  <a:srgbClr val="22272F"/>
                </a:solidFill>
                <a:effectLst/>
              </a:rPr>
              <a:t>Заключение контракта на условиях, отличных от объявленных</a:t>
            </a:r>
          </a:p>
          <a:p>
            <a:pPr algn="just"/>
            <a:r>
              <a:rPr lang="ru-RU" sz="2900" i="1" dirty="0">
                <a:solidFill>
                  <a:srgbClr val="22272F"/>
                </a:solidFill>
                <a:effectLst/>
              </a:rPr>
              <a:t>В соответствии с пунктом 11 Описания объекта закупки (Приложение № 1 к извещению об электронном аукционе) и пунктом 3.1 проекта Контракта (Приложение № 4 к извещению  об электронном аукционе), поставка Товара осуществляется Поставщиком в течение в течение    30 (тридцати) календарных дней с момента заключения Контракта.</a:t>
            </a:r>
          </a:p>
          <a:p>
            <a:pPr algn="just"/>
            <a:r>
              <a:rPr lang="ru-RU" sz="2900" i="1" dirty="0">
                <a:solidFill>
                  <a:srgbClr val="22272F"/>
                </a:solidFill>
                <a:effectLst/>
              </a:rPr>
              <a:t>Однако, в пункте 11 Описания объекта закупки (Приложение № 2 к Контракту  от «01» ноября 2022 г. № 37/22) установлено, что сроки поставки товара: 7 (семи) рабочих дней с момента заключения Контракта.</a:t>
            </a:r>
          </a:p>
          <a:p>
            <a:pPr algn="just"/>
            <a:endParaRPr lang="ru-RU" sz="2600" b="1" i="0" dirty="0">
              <a:solidFill>
                <a:srgbClr val="22272F"/>
              </a:solidFill>
              <a:effectLst/>
            </a:endParaRPr>
          </a:p>
          <a:p>
            <a:r>
              <a:rPr lang="ru-RU" sz="3300" b="1" dirty="0"/>
              <a:t>Заключение дополнительного соглашения в нарушение Законодательства.</a:t>
            </a:r>
          </a:p>
          <a:p>
            <a:r>
              <a:rPr lang="ru-RU" sz="2900" i="1" dirty="0"/>
              <a:t>Заказчик применяет ПП от 16 апреля 2022 г. N 680 "Об установлении порядка и случаев изменения существенных условий государственных и муниципальных контрактов, предметом которых является выполнение работ по строительству, реконструкции, капитальному ремонту, сносу объекта капитального строительства, проведение работ по сохранению объектов культурного наследия«, </a:t>
            </a:r>
            <a:r>
              <a:rPr lang="ru-RU" sz="2900" i="1" u="sng" dirty="0"/>
              <a:t>в то время, как заключен договор (контракт).</a:t>
            </a:r>
          </a:p>
          <a:p>
            <a:endParaRPr lang="ru-RU" sz="2600" b="1" dirty="0"/>
          </a:p>
          <a:p>
            <a:r>
              <a:rPr lang="ru-RU" sz="3300" b="1" dirty="0"/>
              <a:t>Нарушение порядка приемки выполненных работ по Контракту.</a:t>
            </a:r>
          </a:p>
          <a:p>
            <a:r>
              <a:rPr lang="ru-RU" sz="2900" i="1" dirty="0"/>
              <a:t>Заказчик оформляет акты о приемке на бумажном носителе, в то время как должен быть оформлен электронный документ о приемке</a:t>
            </a:r>
          </a:p>
          <a:p>
            <a:r>
              <a:rPr lang="ru-RU" sz="2900" i="1" dirty="0"/>
              <a:t>Заказчик по факту принимает товар по другому адресу, нежели указан в контракте</a:t>
            </a:r>
          </a:p>
          <a:p>
            <a:r>
              <a:rPr lang="ru-RU" sz="2900" i="1" dirty="0"/>
              <a:t>Также, с учетом положений п/п 1 п. 13 статьи 94 Закона 44-ФЗ исполнителем первоначально своевременно размещен в ЕИС документ о приемке (акт) – 15.11.2022. Между тем, при наличии документа о приемке (акта) от 15.11.2022 Учреждением в нарушение установленного пунктом 4.2.4 Контракта № 61/22 срок осуществления приемки работ и оформление результатов работы приняты только 26.12.2022, что на 9 рабочих дней позже определенного контрактом срока (плановый срок осуществления приемки Учреждением до 13.12.2022 при размещении УПД № 9 от 15.11.2022).</a:t>
            </a:r>
          </a:p>
          <a:p>
            <a:endParaRPr lang="ru-RU" sz="1600" i="1" dirty="0"/>
          </a:p>
        </p:txBody>
      </p:sp>
    </p:spTree>
    <p:extLst>
      <p:ext uri="{BB962C8B-B14F-4D97-AF65-F5344CB8AC3E}">
        <p14:creationId xmlns:p14="http://schemas.microsoft.com/office/powerpoint/2010/main" val="67104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22247" y="1426128"/>
            <a:ext cx="11090944" cy="5041580"/>
          </a:xfrm>
        </p:spPr>
        <p:txBody>
          <a:bodyPr>
            <a:normAutofit fontScale="92500" lnSpcReduction="20000"/>
          </a:bodyPr>
          <a:lstStyle/>
          <a:p>
            <a:r>
              <a:rPr lang="ru-RU" sz="1600" i="1" dirty="0"/>
              <a:t>Осуществление приемки при непредоставлении в порядке определенным контрактом обеспечения гарантийных обязательств</a:t>
            </a:r>
          </a:p>
          <a:p>
            <a:endParaRPr lang="ru-RU" sz="1800" b="1" dirty="0"/>
          </a:p>
          <a:p>
            <a:r>
              <a:rPr lang="ru-RU" sz="1800" b="1" dirty="0"/>
              <a:t>Нарушение срока выплаты аванса</a:t>
            </a:r>
          </a:p>
          <a:p>
            <a:endParaRPr lang="ru-RU" sz="1800" b="1" dirty="0"/>
          </a:p>
          <a:p>
            <a:r>
              <a:rPr lang="ru-RU" sz="1800" b="1" dirty="0"/>
              <a:t>Заказчиком по ряду контрактов при изменении цены контракта посредством заключения дополнительных соглашений не корректировались установленные пунктами … указанного контракта размеры штрафов за каждый факт неисполнения или ненадлежащего исполнения  исполнителем обязательства, предусмотренного контрактом, которое не имеет стоимостного выражения, а также за каждый факт неисполнения заказчиком обязательств, предусмотренных контрактом, за исключением просрочки исполнения обязательств, предусмотренных контрактом.</a:t>
            </a:r>
          </a:p>
          <a:p>
            <a:endParaRPr lang="ru-RU" sz="1800" b="1" dirty="0"/>
          </a:p>
          <a:p>
            <a:r>
              <a:rPr lang="ru-RU" sz="1800" b="1" dirty="0"/>
              <a:t>В нарушение пункта 1 части 1 статьи 94, по ряду контрактов Заказчиком принят и оплачен объем невыполненных работ.</a:t>
            </a:r>
          </a:p>
          <a:p>
            <a:r>
              <a:rPr lang="ru-RU" sz="1800" b="1" dirty="0"/>
              <a:t>В нарушение подпункта «б» пункта 1 части 1 статьи 95 Заказчиком изменялись существенные условия по ряду контрактов в части увеличения объема поставляемых товаров по позициям спецификации контрактов  более чем на 10%.</a:t>
            </a:r>
          </a:p>
          <a:p>
            <a:r>
              <a:rPr lang="ru-RU" sz="1800" b="1" dirty="0"/>
              <a:t>В нарушение подпункта «б» пункта 1 части 1 статьи 95 и части 1 статьи 34, пунктов … контракта Заказчиком изменены существенные условия контракта в части включения в контракт не предусмотренных его условиями видов и объемов работ.</a:t>
            </a:r>
          </a:p>
          <a:p>
            <a:endParaRPr lang="ru-RU" sz="1800" b="1" dirty="0"/>
          </a:p>
        </p:txBody>
      </p:sp>
    </p:spTree>
    <p:extLst>
      <p:ext uri="{BB962C8B-B14F-4D97-AF65-F5344CB8AC3E}">
        <p14:creationId xmlns:p14="http://schemas.microsoft.com/office/powerpoint/2010/main" val="3935639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397080" y="1426128"/>
            <a:ext cx="11090944" cy="4756558"/>
          </a:xfrm>
        </p:spPr>
        <p:txBody>
          <a:bodyPr>
            <a:normAutofit fontScale="85000" lnSpcReduction="20000"/>
          </a:bodyPr>
          <a:lstStyle/>
          <a:p>
            <a:r>
              <a:rPr lang="ru-RU" sz="2100" b="1" dirty="0"/>
              <a:t>Нарушение порядка проведения экспертизы</a:t>
            </a:r>
          </a:p>
          <a:p>
            <a:r>
              <a:rPr lang="ru-RU" sz="1900" i="1" dirty="0"/>
              <a:t>В соответствии с приказом Учреждения от 24.02.2022 № 60 о назначении ответственных лиц за проведение экспертной оценки и утверждения Положения о порядке экспертной оценки результатов и качества выполненных работ, оказанных услуг и поставленных товаров в отношении расходов по целевым статьям определены следующие должности ответственных лиц, осуществляющих экспертную оценку результатов исполнения контрактов: </a:t>
            </a:r>
          </a:p>
          <a:p>
            <a:r>
              <a:rPr lang="ru-RU" sz="1900" i="1" dirty="0"/>
              <a:t>- начальник отдела капитального строительства (или начальник управления капитального строительства и ремонта или его заместитель);</a:t>
            </a:r>
          </a:p>
          <a:p>
            <a:r>
              <a:rPr lang="ru-RU" sz="1900" i="1" dirty="0"/>
              <a:t>- начальник отдела проектирования и капитального ремонта объектов зеленых насаждений (начальник управления капитального строительства и ремонта или его заместитель). </a:t>
            </a:r>
          </a:p>
          <a:p>
            <a:r>
              <a:rPr lang="ru-RU" sz="1900" i="1" dirty="0"/>
              <a:t>В ходе анализа сведений о проведении экспертизы результатов исполнения контрактов установлено принятие решений о соответствии выполненных работ условиям контрактов (№ 61/22 и № 58/22) должностным лицом, не уполномоченным на принятие таких решений (приказ от 24.02.2022 № 60).</a:t>
            </a:r>
          </a:p>
          <a:p>
            <a:endParaRPr lang="ru-RU" sz="1800" b="1" dirty="0"/>
          </a:p>
          <a:p>
            <a:r>
              <a:rPr lang="ru-RU" sz="2100" b="1" dirty="0"/>
              <a:t>Нарушение срока направления информации о внесении изменений в Контракт в федеральный орган исполнительной власти, осуществляющий правоприменительные функции по казначейскому обслуживанию исполнения бюджетов бюджетной системы Российской Федерации.</a:t>
            </a:r>
          </a:p>
          <a:p>
            <a:r>
              <a:rPr lang="ru-RU" sz="2100" b="1" dirty="0"/>
              <a:t>Нарушение срока направлении документа о приемке в реестр контрактов.</a:t>
            </a:r>
          </a:p>
          <a:p>
            <a:r>
              <a:rPr lang="ru-RU" sz="2100" b="1" dirty="0"/>
              <a:t>Начисление штрафа за просрочку исполнения Подрядчиком срока выполнения работ по контракту, в то время, как должна быть рассчитана пеня.</a:t>
            </a:r>
          </a:p>
          <a:p>
            <a:endParaRPr lang="ru-RU" sz="1800" b="1" dirty="0"/>
          </a:p>
          <a:p>
            <a:endParaRPr lang="ru-RU" sz="1600" i="1" dirty="0"/>
          </a:p>
        </p:txBody>
      </p:sp>
    </p:spTree>
    <p:extLst>
      <p:ext uri="{BB962C8B-B14F-4D97-AF65-F5344CB8AC3E}">
        <p14:creationId xmlns:p14="http://schemas.microsoft.com/office/powerpoint/2010/main" val="2181341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703976" y="390292"/>
            <a:ext cx="10515600" cy="582830"/>
          </a:xfrm>
        </p:spPr>
        <p:txBody>
          <a:bodyPr>
            <a:noAutofit/>
          </a:bodyPr>
          <a:lstStyle/>
          <a:p>
            <a:pPr algn="ctr"/>
            <a:r>
              <a:rPr lang="ru-RU" sz="2400" b="1" dirty="0">
                <a:solidFill>
                  <a:srgbClr val="FF0000"/>
                </a:solidFill>
              </a:rPr>
              <a:t>Нарушения, выявленные при проверке соответствия использования поставленного товара, выполненной работы (ее результата) или оказанной услуги целям осуществления закупки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510018"/>
            <a:ext cx="11090944" cy="4035105"/>
          </a:xfrm>
        </p:spPr>
        <p:txBody>
          <a:bodyPr>
            <a:normAutofit/>
          </a:bodyPr>
          <a:lstStyle/>
          <a:p>
            <a:r>
              <a:rPr lang="ru-RU" sz="1800" b="1" dirty="0"/>
              <a:t>Нарушение статьи 12 Закона о контрактной системе.</a:t>
            </a:r>
          </a:p>
          <a:p>
            <a:r>
              <a:rPr lang="ru-RU" sz="1600" i="1" dirty="0"/>
              <a:t>Допускались случаи длительного неиспользования закупленного оборудования (например, установлено неиспользование дорогостоящего оборудования, закупленного в рамках национального проекта "Здравоохранение", до 370 дней).</a:t>
            </a:r>
          </a:p>
          <a:p>
            <a:endParaRPr lang="ru-RU" sz="1600" i="1" dirty="0"/>
          </a:p>
          <a:p>
            <a:r>
              <a:rPr lang="ru-RU" sz="1600" i="1" u="sng" dirty="0"/>
              <a:t>Пример. </a:t>
            </a:r>
            <a:r>
              <a:rPr lang="ru-RU" sz="1600" i="1" dirty="0"/>
              <a:t>Цель закупки  по Контракту № …  - поставка Комплекта для футбольного поля. Комплект для футбольного поля был принят по акту приема-передачи, работы по установке комплекта приняты по акту. На момент проведения проверки Комплект для футбольного поля в эксплуатацию не принят и не используется.</a:t>
            </a:r>
            <a:endParaRPr lang="ru-RU" sz="1600" i="1" u="sng" dirty="0"/>
          </a:p>
          <a:p>
            <a:r>
              <a:rPr lang="ru-RU" sz="1600" i="1" dirty="0"/>
              <a:t>Цель закупки  по Контракту № …  - поставка Комплекта для беговых дорожек. Комплект был поставлен по товарной накладной , принят по акту приема-передачи товара, но на момент проведения проверки фактически не смонтирован.</a:t>
            </a:r>
          </a:p>
          <a:p>
            <a:r>
              <a:rPr lang="ru-RU" sz="1600" i="1" dirty="0"/>
              <a:t>В нарушение ст. 34, </a:t>
            </a:r>
            <a:r>
              <a:rPr lang="ru-RU" sz="1600" i="1" dirty="0" err="1"/>
              <a:t>пп</a:t>
            </a:r>
            <a:r>
              <a:rPr lang="ru-RU" sz="1600" i="1" dirty="0"/>
              <a:t>. 3 п.1 ст. 162 Бюджетного кодекса РФ, ч.1. ст. 12 44-ФЗ указанные выше комплекты в настоящее время не используются в целях осуществления закупок.</a:t>
            </a:r>
          </a:p>
          <a:p>
            <a:r>
              <a:rPr lang="ru-RU" sz="1600" i="1" dirty="0"/>
              <a:t>(Заказчик- МБУ Петрозаводского городского округа «Спортивная школа № 7)</a:t>
            </a:r>
          </a:p>
          <a:p>
            <a:endParaRPr lang="ru-RU" sz="1600" i="1" dirty="0"/>
          </a:p>
          <a:p>
            <a:endParaRPr lang="ru-RU" sz="1600" i="1" dirty="0"/>
          </a:p>
          <a:p>
            <a:endParaRPr lang="ru-RU" sz="1600" i="1" dirty="0"/>
          </a:p>
          <a:p>
            <a:endParaRPr lang="ru-RU" sz="1600" i="1" dirty="0"/>
          </a:p>
        </p:txBody>
      </p:sp>
    </p:spTree>
    <p:extLst>
      <p:ext uri="{BB962C8B-B14F-4D97-AF65-F5344CB8AC3E}">
        <p14:creationId xmlns:p14="http://schemas.microsoft.com/office/powerpoint/2010/main" val="836421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E97460-E9CF-5C99-A5D9-58F096D61A80}"/>
              </a:ext>
            </a:extLst>
          </p:cNvPr>
          <p:cNvSpPr>
            <a:spLocks noGrp="1"/>
          </p:cNvSpPr>
          <p:nvPr>
            <p:ph type="title"/>
          </p:nvPr>
        </p:nvSpPr>
        <p:spPr>
          <a:xfrm>
            <a:off x="945777" y="1548466"/>
            <a:ext cx="10515600" cy="1325563"/>
          </a:xfrm>
        </p:spPr>
        <p:txBody>
          <a:bodyPr>
            <a:normAutofit fontScale="90000"/>
          </a:bodyPr>
          <a:lstStyle/>
          <a:p>
            <a:pPr algn="ctr"/>
            <a:r>
              <a:rPr lang="ru-RU" b="1" dirty="0">
                <a:solidFill>
                  <a:srgbClr val="00B0F0"/>
                </a:solidFill>
              </a:rPr>
              <a:t>Результаты проверок органов муниципального финансового контроля, являющихся органами местных администраций в Республике Карелия, в 2022 – 2023 годах</a:t>
            </a:r>
          </a:p>
        </p:txBody>
      </p:sp>
    </p:spTree>
    <p:extLst>
      <p:ext uri="{BB962C8B-B14F-4D97-AF65-F5344CB8AC3E}">
        <p14:creationId xmlns:p14="http://schemas.microsoft.com/office/powerpoint/2010/main" val="2665470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71057" y="211254"/>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1630644502"/>
              </p:ext>
            </p:extLst>
          </p:nvPr>
        </p:nvGraphicFramePr>
        <p:xfrm>
          <a:off x="427837" y="1019470"/>
          <a:ext cx="11484529" cy="4785360"/>
        </p:xfrm>
        <a:graphic>
          <a:graphicData uri="http://schemas.openxmlformats.org/drawingml/2006/table">
            <a:tbl>
              <a:tblPr firstRow="1" bandRow="1">
                <a:tableStyleId>{93296810-A885-4BE3-A3E7-6D5BEEA58F35}</a:tableStyleId>
              </a:tblPr>
              <a:tblGrid>
                <a:gridCol w="2080471">
                  <a:extLst>
                    <a:ext uri="{9D8B030D-6E8A-4147-A177-3AD203B41FA5}">
                      <a16:colId xmlns:a16="http://schemas.microsoft.com/office/drawing/2014/main" val="1452156506"/>
                    </a:ext>
                  </a:extLst>
                </a:gridCol>
                <a:gridCol w="9404058">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Сегежского муниципального района (Финансовое управление) / плановая документарная / плановая выездная проверки</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Финансовое управление Администрации Сегежского муниципального района / плановая документарная / плановая выездная проверки</a:t>
                      </a:r>
                    </a:p>
                  </a:txBody>
                  <a:tcPr/>
                </a:tc>
                <a:extLst>
                  <a:ext uri="{0D108BD9-81ED-4DB2-BD59-A6C34878D82A}">
                    <a16:rowId xmlns:a16="http://schemas.microsoft.com/office/drawing/2014/main" val="407705068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2086874722"/>
                  </a:ext>
                </a:extLst>
              </a:tr>
              <a:tr h="370840">
                <a:tc rowSpan="8">
                  <a:txBody>
                    <a:bodyPr/>
                    <a:lstStyle/>
                    <a:p>
                      <a:r>
                        <a:rPr lang="ru-RU" sz="1400" dirty="0"/>
                        <a:t>Закупки по п.4. и п.5.  ч.1. ст. 93</a:t>
                      </a:r>
                    </a:p>
                  </a:txBody>
                  <a:tcPr/>
                </a:tc>
                <a:tc>
                  <a:txBody>
                    <a:bodyPr/>
                    <a:lstStyle/>
                    <a:p>
                      <a:r>
                        <a:rPr lang="ru-RU" sz="1400" dirty="0"/>
                        <a:t>Во многих договорах не указывается, что цена является твердой и определяется на весь срок исполнения контракта</a:t>
                      </a:r>
                    </a:p>
                  </a:txBody>
                  <a:tcPr/>
                </a:tc>
                <a:extLst>
                  <a:ext uri="{0D108BD9-81ED-4DB2-BD59-A6C34878D82A}">
                    <a16:rowId xmlns:a16="http://schemas.microsoft.com/office/drawing/2014/main" val="2458510920"/>
                  </a:ext>
                </a:extLst>
              </a:tr>
              <a:tr h="370840">
                <a:tc vMerge="1">
                  <a:txBody>
                    <a:bodyPr/>
                    <a:lstStyle/>
                    <a:p>
                      <a:endParaRPr lang="ru-RU" sz="1400" dirty="0"/>
                    </a:p>
                  </a:txBody>
                  <a:tcPr/>
                </a:tc>
                <a:tc>
                  <a:txBody>
                    <a:bodyPr/>
                    <a:lstStyle/>
                    <a:p>
                      <a:r>
                        <a:rPr lang="ru-RU" sz="1400" dirty="0"/>
                        <a:t>В договорах не указано, что при заключении и исполнении контракта изменение его условий не допускается, за исключением случаев, предусмотренных статьей 95 44-ФЗ.</a:t>
                      </a:r>
                    </a:p>
                  </a:txBody>
                  <a:tcPr/>
                </a:tc>
                <a:extLst>
                  <a:ext uri="{0D108BD9-81ED-4DB2-BD59-A6C34878D82A}">
                    <a16:rowId xmlns:a16="http://schemas.microsoft.com/office/drawing/2014/main" val="3099721046"/>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Во многих договорах не приложены документы формирования цены, нет калькуляций, смет, прейскурантов</a:t>
                      </a:r>
                    </a:p>
                  </a:txBody>
                  <a:tcPr/>
                </a:tc>
                <a:extLst>
                  <a:ext uri="{0D108BD9-81ED-4DB2-BD59-A6C34878D82A}">
                    <a16:rowId xmlns:a16="http://schemas.microsoft.com/office/drawing/2014/main" val="73089594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Многие контракты (договоры) не включают в себя пункты, предусмотренные частями 4-8 ст. 34, обязательные для включения в контракта условия об ответственности заказчика и поставщика за неисполнение или ненадлежащее исполнение обязательств, предусмотренных контрактом</a:t>
                      </a:r>
                    </a:p>
                  </a:txBody>
                  <a:tcPr/>
                </a:tc>
                <a:extLst>
                  <a:ext uri="{0D108BD9-81ED-4DB2-BD59-A6C34878D82A}">
                    <a16:rowId xmlns:a16="http://schemas.microsoft.com/office/drawing/2014/main" val="3711609021"/>
                  </a:ext>
                </a:extLst>
              </a:tr>
              <a:tr h="370840">
                <a:tc vMerge="1">
                  <a:txBody>
                    <a:bodyPr/>
                    <a:lstStyle/>
                    <a:p>
                      <a:endParaRPr lang="ru-RU" sz="1400" dirty="0"/>
                    </a:p>
                  </a:txBody>
                  <a:tcPr/>
                </a:tc>
                <a:tc>
                  <a:txBody>
                    <a:bodyPr/>
                    <a:lstStyle/>
                    <a:p>
                      <a:r>
                        <a:rPr lang="ru-RU" sz="1400" dirty="0"/>
                        <a:t>В договоре теплоснабжения не указана цена договора, в приложении № 1 к этому договору указано, что цена ориентировочная. </a:t>
                      </a:r>
                    </a:p>
                    <a:p>
                      <a:r>
                        <a:rPr lang="ru-RU" sz="1400" dirty="0"/>
                        <a:t>Установлен завышенный размер ставки за нарушение обязательств по оплате.</a:t>
                      </a:r>
                    </a:p>
                  </a:txBody>
                  <a:tcPr/>
                </a:tc>
                <a:extLst>
                  <a:ext uri="{0D108BD9-81ED-4DB2-BD59-A6C34878D82A}">
                    <a16:rowId xmlns:a16="http://schemas.microsoft.com/office/drawing/2014/main" val="2769691175"/>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Перепутаны ИКЗ, договор заключен по п. 5. ч. 1. ст.93, ИКЗ стоит по п. 4. ч. 1. ст. 93</a:t>
                      </a:r>
                    </a:p>
                  </a:txBody>
                  <a:tcPr/>
                </a:tc>
                <a:extLst>
                  <a:ext uri="{0D108BD9-81ED-4DB2-BD59-A6C34878D82A}">
                    <a16:rowId xmlns:a16="http://schemas.microsoft.com/office/drawing/2014/main" val="1660598813"/>
                  </a:ext>
                </a:extLst>
              </a:tr>
              <a:tr h="370840">
                <a:tc vMerge="1">
                  <a:txBody>
                    <a:bodyPr/>
                    <a:lstStyle/>
                    <a:p>
                      <a:endParaRPr lang="ru-RU" sz="1400" dirty="0"/>
                    </a:p>
                  </a:txBody>
                  <a:tcPr/>
                </a:tc>
                <a:tc>
                  <a:txBody>
                    <a:bodyPr/>
                    <a:lstStyle/>
                    <a:p>
                      <a:r>
                        <a:rPr lang="ru-RU" sz="1400" dirty="0"/>
                        <a:t>При заключении договора Заказчик не использует ст. 33 (Правила описания объекта закупки)</a:t>
                      </a:r>
                    </a:p>
                  </a:txBody>
                  <a:tcPr/>
                </a:tc>
                <a:extLst>
                  <a:ext uri="{0D108BD9-81ED-4DB2-BD59-A6C34878D82A}">
                    <a16:rowId xmlns:a16="http://schemas.microsoft.com/office/drawing/2014/main" val="2329221827"/>
                  </a:ext>
                </a:extLst>
              </a:tr>
              <a:tr h="370840">
                <a:tc vMerge="1">
                  <a:txBody>
                    <a:bodyPr/>
                    <a:lstStyle/>
                    <a:p>
                      <a:endParaRPr lang="ru-RU" sz="1400" dirty="0"/>
                    </a:p>
                  </a:txBody>
                  <a:tcPr/>
                </a:tc>
                <a:tc>
                  <a:txBody>
                    <a:bodyPr/>
                    <a:lstStyle/>
                    <a:p>
                      <a:r>
                        <a:rPr lang="ru-RU" sz="1400" dirty="0"/>
                        <a:t>Заказчик превысил СГОЗ по п. 5</a:t>
                      </a:r>
                    </a:p>
                  </a:txBody>
                  <a:tcPr/>
                </a:tc>
                <a:extLst>
                  <a:ext uri="{0D108BD9-81ED-4DB2-BD59-A6C34878D82A}">
                    <a16:rowId xmlns:a16="http://schemas.microsoft.com/office/drawing/2014/main" val="3425391138"/>
                  </a:ext>
                </a:extLst>
              </a:tr>
            </a:tbl>
          </a:graphicData>
        </a:graphic>
      </p:graphicFrame>
    </p:spTree>
    <p:extLst>
      <p:ext uri="{BB962C8B-B14F-4D97-AF65-F5344CB8AC3E}">
        <p14:creationId xmlns:p14="http://schemas.microsoft.com/office/powerpoint/2010/main" val="348415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0086" y="71511"/>
            <a:ext cx="10515600" cy="582830"/>
          </a:xfrm>
        </p:spPr>
        <p:txBody>
          <a:bodyPr>
            <a:normAutofit/>
          </a:bodyPr>
          <a:lstStyle/>
          <a:p>
            <a:r>
              <a:rPr lang="ru-RU" sz="2400" b="1" dirty="0"/>
              <a:t>Статья 99. Контроль в сфере закупок</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947956"/>
            <a:ext cx="11090944" cy="4597167"/>
          </a:xfrm>
        </p:spPr>
        <p:txBody>
          <a:bodyPr>
            <a:normAutofit fontScale="70000" lnSpcReduction="20000"/>
          </a:bodyPr>
          <a:lstStyle/>
          <a:p>
            <a:r>
              <a:rPr lang="ru-RU" dirty="0"/>
              <a:t>8. Органы внутреннего государственного (муниципального) финансового контроля осуществляют контроль (за исключением контроля, предусмотренного частью 10 настоящей статьи) в отношении:</a:t>
            </a:r>
          </a:p>
          <a:p>
            <a:r>
              <a:rPr lang="ru-RU" sz="2600" dirty="0"/>
              <a:t>1</a:t>
            </a:r>
            <a:r>
              <a:rPr lang="ru-RU" sz="2600" i="1" dirty="0"/>
              <a:t>) утратил силу с 1 октября 2019 г. - Федеральный закон от 1 мая 2019 г. N 71-ФЗ</a:t>
            </a:r>
          </a:p>
          <a:p>
            <a:r>
              <a:rPr lang="ru-RU" dirty="0"/>
              <a:t>2) соблюдения правил нормирования в сфере закупок, установленных в соответствии со статьей 19 настоящего Федерального закона;</a:t>
            </a:r>
          </a:p>
          <a:p>
            <a:r>
              <a:rPr lang="ru-RU" dirty="0"/>
              <a:t>3)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a:p>
            <a:r>
              <a:rPr lang="ru-RU" sz="2600" i="1" dirty="0"/>
              <a:t>4) утратил силу с 1 января 2020 г. - Федеральный закон от 27 декабря 2019 г. N 449-ФЗ</a:t>
            </a:r>
          </a:p>
          <a:p>
            <a:r>
              <a:rPr lang="ru-RU" dirty="0"/>
              <a:t>5) соблюдения предусмотренных настоящим Федеральным законом требований к исполнению, изменению контракта, а также соблюдения условий контракта, в том числе в части соответствия поставленного товара, выполненной работы (ее результата) или оказанной услуги условиям контракта;</a:t>
            </a:r>
          </a:p>
          <a:p>
            <a:r>
              <a:rPr lang="ru-RU" sz="2600" i="1" dirty="0"/>
              <a:t>6) утратил силу с 1 января 2020 г. - Федеральный закон от 27 декабря 2019 г. N 449-ФЗ</a:t>
            </a:r>
          </a:p>
          <a:p>
            <a:r>
              <a:rPr lang="ru-RU" dirty="0"/>
              <a:t>7) соответствия использования поставленного товара, выполненной работы (ее результата) или оказанной услуги целям осуществления закупки.</a:t>
            </a:r>
          </a:p>
        </p:txBody>
      </p:sp>
    </p:spTree>
    <p:extLst>
      <p:ext uri="{BB962C8B-B14F-4D97-AF65-F5344CB8AC3E}">
        <p14:creationId xmlns:p14="http://schemas.microsoft.com/office/powerpoint/2010/main" val="853124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71057" y="211254"/>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433569873"/>
              </p:ext>
            </p:extLst>
          </p:nvPr>
        </p:nvGraphicFramePr>
        <p:xfrm>
          <a:off x="427837" y="1019470"/>
          <a:ext cx="11484529" cy="3357880"/>
        </p:xfrm>
        <a:graphic>
          <a:graphicData uri="http://schemas.openxmlformats.org/drawingml/2006/table">
            <a:tbl>
              <a:tblPr firstRow="1" bandRow="1">
                <a:tableStyleId>{93296810-A885-4BE3-A3E7-6D5BEEA58F35}</a:tableStyleId>
              </a:tblPr>
              <a:tblGrid>
                <a:gridCol w="2684479">
                  <a:extLst>
                    <a:ext uri="{9D8B030D-6E8A-4147-A177-3AD203B41FA5}">
                      <a16:colId xmlns:a16="http://schemas.microsoft.com/office/drawing/2014/main" val="1452156506"/>
                    </a:ext>
                  </a:extLst>
                </a:gridCol>
                <a:gridCol w="8800050">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Сегежского муниципального района (Финансовое управление) / плановая документарная / плановая выездная проверки</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Финансовое управление Администрации Сегежского муниципального района / плановая документарная / плановая выездная проверки</a:t>
                      </a:r>
                    </a:p>
                  </a:txBody>
                  <a:tcPr/>
                </a:tc>
                <a:extLst>
                  <a:ext uri="{0D108BD9-81ED-4DB2-BD59-A6C34878D82A}">
                    <a16:rowId xmlns:a16="http://schemas.microsoft.com/office/drawing/2014/main" val="407705068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2086874722"/>
                  </a:ext>
                </a:extLst>
              </a:tr>
              <a:tr h="370840">
                <a:tc rowSpan="2">
                  <a:txBody>
                    <a:bodyPr/>
                    <a:lstStyle/>
                    <a:p>
                      <a:r>
                        <a:rPr lang="ru-RU" sz="1400" dirty="0"/>
                        <a:t>Закупки по п.8 ч.1. ст.93 </a:t>
                      </a:r>
                      <a:r>
                        <a:rPr lang="ru-RU" sz="1400" i="1" dirty="0"/>
                        <a:t>(ЖКХ)</a:t>
                      </a:r>
                    </a:p>
                  </a:txBody>
                  <a:tcPr/>
                </a:tc>
                <a:tc>
                  <a:txBody>
                    <a:bodyPr/>
                    <a:lstStyle/>
                    <a:p>
                      <a:r>
                        <a:rPr lang="ru-RU" sz="1400" dirty="0"/>
                        <a:t>В нарушение ПП от 30.09.2019 № 1279 «О планах-графиках…»на 2021 и 2022 годы закупки в соответствии с п.4, п.5 и п.8 указывались одной строкой по текущему году. В связи с этим в планах-графиках на 2021, 2022 годы указывались неверные сведения ИКЗ, планируемый год заключения договора с ед. поставщиком</a:t>
                      </a:r>
                    </a:p>
                  </a:txBody>
                  <a:tcPr/>
                </a:tc>
                <a:extLst>
                  <a:ext uri="{0D108BD9-81ED-4DB2-BD59-A6C34878D82A}">
                    <a16:rowId xmlns:a16="http://schemas.microsoft.com/office/drawing/2014/main" val="788316125"/>
                  </a:ext>
                </a:extLst>
              </a:tr>
              <a:tr h="370840">
                <a:tc vMerge="1">
                  <a:txBody>
                    <a:bodyPr/>
                    <a:lstStyle/>
                    <a:p>
                      <a:endParaRPr lang="ru-RU" sz="1400" dirty="0"/>
                    </a:p>
                  </a:txBody>
                  <a:tcPr/>
                </a:tc>
                <a:tc>
                  <a:txBody>
                    <a:bodyPr/>
                    <a:lstStyle/>
                    <a:p>
                      <a:r>
                        <a:rPr lang="ru-RU" sz="1400" dirty="0"/>
                        <a:t>В договорах по п. 8 указывалась ссылка на утратившее силу ПП от 25.11. 2013 N 1063 "Об утверждении Правил определения размера штрафа, …»</a:t>
                      </a:r>
                    </a:p>
                  </a:txBody>
                  <a:tcPr/>
                </a:tc>
                <a:extLst>
                  <a:ext uri="{0D108BD9-81ED-4DB2-BD59-A6C34878D82A}">
                    <a16:rowId xmlns:a16="http://schemas.microsoft.com/office/drawing/2014/main" val="1648323344"/>
                  </a:ext>
                </a:extLst>
              </a:tr>
              <a:tr h="370840">
                <a:tc>
                  <a:txBody>
                    <a:bodyPr/>
                    <a:lstStyle/>
                    <a:p>
                      <a:r>
                        <a:rPr lang="ru-RU" sz="1400" dirty="0"/>
                        <a:t>Исполнение контракта по поставке и монтажу оборудования системы видеонаблюдения (совместный аукцион)</a:t>
                      </a:r>
                    </a:p>
                  </a:txBody>
                  <a:tcPr/>
                </a:tc>
                <a:tc>
                  <a:txBody>
                    <a:bodyPr/>
                    <a:lstStyle/>
                    <a:p>
                      <a:r>
                        <a:rPr lang="ru-RU" sz="1400" dirty="0"/>
                        <a:t>Поставщик нарушал сроки исполнения работ, в свою очередь заказчик нарушал срок оплаты. Меры ответственности обеими сторонами не применялись.</a:t>
                      </a:r>
                    </a:p>
                  </a:txBody>
                  <a:tcPr/>
                </a:tc>
                <a:extLst>
                  <a:ext uri="{0D108BD9-81ED-4DB2-BD59-A6C34878D82A}">
                    <a16:rowId xmlns:a16="http://schemas.microsoft.com/office/drawing/2014/main" val="1776502770"/>
                  </a:ext>
                </a:extLst>
              </a:tr>
            </a:tbl>
          </a:graphicData>
        </a:graphic>
      </p:graphicFrame>
    </p:spTree>
    <p:extLst>
      <p:ext uri="{BB962C8B-B14F-4D97-AF65-F5344CB8AC3E}">
        <p14:creationId xmlns:p14="http://schemas.microsoft.com/office/powerpoint/2010/main" val="211784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71057" y="211254"/>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2742066538"/>
              </p:ext>
            </p:extLst>
          </p:nvPr>
        </p:nvGraphicFramePr>
        <p:xfrm>
          <a:off x="357930" y="969136"/>
          <a:ext cx="11336323" cy="5054600"/>
        </p:xfrm>
        <a:graphic>
          <a:graphicData uri="http://schemas.openxmlformats.org/drawingml/2006/table">
            <a:tbl>
              <a:tblPr firstRow="1" bandRow="1">
                <a:tableStyleId>{21E4AEA4-8DFA-4A89-87EB-49C32662AFE0}</a:tableStyleId>
              </a:tblPr>
              <a:tblGrid>
                <a:gridCol w="2709536">
                  <a:extLst>
                    <a:ext uri="{9D8B030D-6E8A-4147-A177-3AD203B41FA5}">
                      <a16:colId xmlns:a16="http://schemas.microsoft.com/office/drawing/2014/main" val="1452156506"/>
                    </a:ext>
                  </a:extLst>
                </a:gridCol>
                <a:gridCol w="8626787">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Пудожского муниципального района (Отдел финансов и бухгалтерского учета Управления по экономике и финансам) / камеральная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Пудожского муниципального района (Отдел финансов и бухгалтерского учета Управления по экономике и финансам) / камеральная проверка</a:t>
                      </a:r>
                    </a:p>
                    <a:p>
                      <a:endParaRPr lang="ru-RU" sz="1400" dirty="0"/>
                    </a:p>
                  </a:txBody>
                  <a:tcPr/>
                </a:tc>
                <a:extLst>
                  <a:ext uri="{0D108BD9-81ED-4DB2-BD59-A6C34878D82A}">
                    <a16:rowId xmlns:a16="http://schemas.microsoft.com/office/drawing/2014/main" val="2560073906"/>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2086874722"/>
                  </a:ext>
                </a:extLst>
              </a:tr>
              <a:tr h="370840">
                <a:tc>
                  <a:txBody>
                    <a:bodyPr/>
                    <a:lstStyle/>
                    <a:p>
                      <a:r>
                        <a:rPr lang="ru-RU" sz="1400" i="0" dirty="0"/>
                        <a:t>Закупки по п. 4. ч. 1. ст. 93</a:t>
                      </a:r>
                    </a:p>
                  </a:txBody>
                  <a:tcPr/>
                </a:tc>
                <a:tc>
                  <a:txBody>
                    <a:bodyPr/>
                    <a:lstStyle/>
                    <a:p>
                      <a:r>
                        <a:rPr lang="ru-RU" sz="1400" i="0" dirty="0"/>
                        <a:t>Контракты с ПАО «Ростелеком» заключены 28.01.2022 и 18.02.2022.</a:t>
                      </a:r>
                    </a:p>
                    <a:p>
                      <a:r>
                        <a:rPr lang="ru-RU" sz="1400" i="0" dirty="0"/>
                        <a:t>В  контрактах указано, что они вступают в силу с 01.12.2021, т.е. до даты его заключения, тогда как в соответствии с пунктом 3 части 1 статьи 3 № 44-ФЗ закупка товара, работы, услуги начинается с определения поставщика (подрядчика, исполнителя) и завершается исполнением обязательств сторонами контракта. По закупке у </a:t>
                      </a:r>
                      <a:r>
                        <a:rPr lang="ru-RU" sz="1400" i="0" dirty="0" err="1"/>
                        <a:t>ед.поставщика</a:t>
                      </a:r>
                      <a:r>
                        <a:rPr lang="ru-RU" sz="1400" i="0" dirty="0"/>
                        <a:t> правоотношения между заказчиком и поставщиком (подрядчиком, исполнителем) начинаются исключительно с момента заключения контракта.</a:t>
                      </a:r>
                    </a:p>
                  </a:txBody>
                  <a:tcPr/>
                </a:tc>
                <a:extLst>
                  <a:ext uri="{0D108BD9-81ED-4DB2-BD59-A6C34878D82A}">
                    <a16:rowId xmlns:a16="http://schemas.microsoft.com/office/drawing/2014/main" val="3621390357"/>
                  </a:ext>
                </a:extLst>
              </a:tr>
              <a:tr h="302868">
                <a:tc rowSpan="3">
                  <a:txBody>
                    <a:bodyPr/>
                    <a:lstStyle/>
                    <a:p>
                      <a:r>
                        <a:rPr lang="ru-RU" sz="1400" dirty="0"/>
                        <a:t>Исполнение контрактов</a:t>
                      </a:r>
                    </a:p>
                  </a:txBody>
                  <a:tcPr/>
                </a:tc>
                <a:tc>
                  <a:txBody>
                    <a:bodyPr/>
                    <a:lstStyle/>
                    <a:p>
                      <a:r>
                        <a:rPr lang="ru-RU" sz="1400" dirty="0"/>
                        <a:t>Нарушен 5-дневный рабочий срок направления заключенного контракта в реестр контрактов</a:t>
                      </a:r>
                    </a:p>
                  </a:txBody>
                  <a:tcPr/>
                </a:tc>
                <a:extLst>
                  <a:ext uri="{0D108BD9-81ED-4DB2-BD59-A6C34878D82A}">
                    <a16:rowId xmlns:a16="http://schemas.microsoft.com/office/drawing/2014/main" val="788316125"/>
                  </a:ext>
                </a:extLst>
              </a:tr>
              <a:tr h="370840">
                <a:tc vMerge="1">
                  <a:txBody>
                    <a:bodyPr/>
                    <a:lstStyle/>
                    <a:p>
                      <a:endParaRPr lang="ru-RU" dirty="0"/>
                    </a:p>
                  </a:txBody>
                  <a:tcPr/>
                </a:tc>
                <a:tc>
                  <a:txBody>
                    <a:bodyPr/>
                    <a:lstStyle/>
                    <a:p>
                      <a:r>
                        <a:rPr lang="ru-RU" sz="1400" dirty="0"/>
                        <a:t>По ряду контрактов срок указан не в рабочих, а в банковских или календарных днях (5 дней, 7 дней)</a:t>
                      </a:r>
                    </a:p>
                  </a:txBody>
                  <a:tcPr/>
                </a:tc>
                <a:extLst>
                  <a:ext uri="{0D108BD9-81ED-4DB2-BD59-A6C34878D82A}">
                    <a16:rowId xmlns:a16="http://schemas.microsoft.com/office/drawing/2014/main" val="1856485056"/>
                  </a:ext>
                </a:extLst>
              </a:tr>
              <a:tr h="370840">
                <a:tc vMerge="1">
                  <a:txBody>
                    <a:bodyPr/>
                    <a:lstStyle/>
                    <a:p>
                      <a:endParaRPr lang="ru-RU" dirty="0"/>
                    </a:p>
                  </a:txBody>
                  <a:tcPr/>
                </a:tc>
                <a:tc>
                  <a:txBody>
                    <a:bodyPr/>
                    <a:lstStyle/>
                    <a:p>
                      <a:r>
                        <a:rPr lang="ru-RU" sz="1400" dirty="0"/>
                        <a:t>В контракте не указано, что цена является твердой</a:t>
                      </a:r>
                    </a:p>
                  </a:txBody>
                  <a:tcPr/>
                </a:tc>
                <a:extLst>
                  <a:ext uri="{0D108BD9-81ED-4DB2-BD59-A6C34878D82A}">
                    <a16:rowId xmlns:a16="http://schemas.microsoft.com/office/drawing/2014/main" val="3695238408"/>
                  </a:ext>
                </a:extLst>
              </a:tr>
              <a:tr h="370840">
                <a:tc rowSpan="2">
                  <a:txBody>
                    <a:bodyPr/>
                    <a:lstStyle/>
                    <a:p>
                      <a:r>
                        <a:rPr lang="ru-RU" sz="1400" dirty="0"/>
                        <a:t>Оформление документов о приемке</a:t>
                      </a:r>
                    </a:p>
                  </a:txBody>
                  <a:tcPr/>
                </a:tc>
                <a:tc>
                  <a:txBody>
                    <a:bodyPr/>
                    <a:lstStyle/>
                    <a:p>
                      <a:r>
                        <a:rPr lang="ru-RU" sz="1400" dirty="0"/>
                        <a:t>В ряде случаев в актах нет подписи заказчика (или подписи и печати).</a:t>
                      </a:r>
                    </a:p>
                  </a:txBody>
                  <a:tcPr/>
                </a:tc>
                <a:extLst>
                  <a:ext uri="{0D108BD9-81ED-4DB2-BD59-A6C34878D82A}">
                    <a16:rowId xmlns:a16="http://schemas.microsoft.com/office/drawing/2014/main" val="3912655606"/>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счете-фактуре отсутствует дата получения товара со стороны заказчика</a:t>
                      </a:r>
                    </a:p>
                  </a:txBody>
                  <a:tcPr/>
                </a:tc>
                <a:extLst>
                  <a:ext uri="{0D108BD9-81ED-4DB2-BD59-A6C34878D82A}">
                    <a16:rowId xmlns:a16="http://schemas.microsoft.com/office/drawing/2014/main" val="987188633"/>
                  </a:ext>
                </a:extLst>
              </a:tr>
              <a:tr h="370840">
                <a:tc>
                  <a:txBody>
                    <a:bodyPr/>
                    <a:lstStyle/>
                    <a:p>
                      <a:r>
                        <a:rPr lang="ru-RU" sz="1400" dirty="0"/>
                        <a:t>Иные вопросы</a:t>
                      </a:r>
                    </a:p>
                  </a:txBody>
                  <a:tcPr/>
                </a:tc>
                <a:tc>
                  <a:txBody>
                    <a:bodyPr/>
                    <a:lstStyle/>
                    <a:p>
                      <a:pPr marL="285750" indent="-285750">
                        <a:buFont typeface="Arial" panose="020B0604020202020204" pitchFamily="34" charset="0"/>
                        <a:buChar char="•"/>
                      </a:pPr>
                      <a:r>
                        <a:rPr lang="ru-RU" sz="1400" dirty="0"/>
                        <a:t>В 2022 году заказчиками не применялись конкурентные способы определения поставщика, что в свою очередь приводит к неэффективному использованию бюджетных средств. </a:t>
                      </a:r>
                    </a:p>
                    <a:p>
                      <a:pPr marL="285750" indent="-285750">
                        <a:buFont typeface="Arial" panose="020B0604020202020204" pitchFamily="34" charset="0"/>
                        <a:buChar char="•"/>
                      </a:pPr>
                      <a:r>
                        <a:rPr lang="ru-RU" sz="1400" dirty="0"/>
                        <a:t>Кроме того отмечены факты дробления закупок по продуктам питания, что свидетельствует о намерении заказчика избежать конкурентных процедур по определению поставщика. </a:t>
                      </a:r>
                    </a:p>
                  </a:txBody>
                  <a:tcPr/>
                </a:tc>
                <a:extLst>
                  <a:ext uri="{0D108BD9-81ED-4DB2-BD59-A6C34878D82A}">
                    <a16:rowId xmlns:a16="http://schemas.microsoft.com/office/drawing/2014/main" val="1988724083"/>
                  </a:ext>
                </a:extLst>
              </a:tr>
            </a:tbl>
          </a:graphicData>
        </a:graphic>
      </p:graphicFrame>
    </p:spTree>
    <p:extLst>
      <p:ext uri="{BB962C8B-B14F-4D97-AF65-F5344CB8AC3E}">
        <p14:creationId xmlns:p14="http://schemas.microsoft.com/office/powerpoint/2010/main" val="3588476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71057" y="211254"/>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3710539"/>
              </p:ext>
            </p:extLst>
          </p:nvPr>
        </p:nvGraphicFramePr>
        <p:xfrm>
          <a:off x="316026" y="794085"/>
          <a:ext cx="11625661" cy="5938520"/>
        </p:xfrm>
        <a:graphic>
          <a:graphicData uri="http://schemas.openxmlformats.org/drawingml/2006/table">
            <a:tbl>
              <a:tblPr firstRow="1" bandRow="1">
                <a:tableStyleId>{7DF18680-E054-41AD-8BC1-D1AEF772440D}</a:tableStyleId>
              </a:tblPr>
              <a:tblGrid>
                <a:gridCol w="2255027">
                  <a:extLst>
                    <a:ext uri="{9D8B030D-6E8A-4147-A177-3AD203B41FA5}">
                      <a16:colId xmlns:a16="http://schemas.microsoft.com/office/drawing/2014/main" val="1452156506"/>
                    </a:ext>
                  </a:extLst>
                </a:gridCol>
                <a:gridCol w="9370634">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Кондопожского муниципального района (Финансовое управление) / камеральная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2086874722"/>
                  </a:ext>
                </a:extLst>
              </a:tr>
              <a:tr h="370840">
                <a:tc rowSpan="2">
                  <a:txBody>
                    <a:bodyPr/>
                    <a:lstStyle/>
                    <a:p>
                      <a:r>
                        <a:rPr lang="ru-RU" sz="1400" dirty="0"/>
                        <a:t>Закупки по п.5 ч.1. ст. 93</a:t>
                      </a:r>
                    </a:p>
                  </a:txBody>
                  <a:tcPr/>
                </a:tc>
                <a:tc>
                  <a:txBody>
                    <a:bodyPr/>
                    <a:lstStyle/>
                    <a:p>
                      <a:pPr marL="0" indent="0">
                        <a:buFont typeface="Arial" panose="020B0604020202020204" pitchFamily="34" charset="0"/>
                        <a:buNone/>
                      </a:pPr>
                      <a:r>
                        <a:rPr lang="ru-RU" sz="1400" dirty="0"/>
                        <a:t>Заказчик превысил СГОЗ по п. 5</a:t>
                      </a:r>
                    </a:p>
                  </a:txBody>
                  <a:tcPr/>
                </a:tc>
                <a:extLst>
                  <a:ext uri="{0D108BD9-81ED-4DB2-BD59-A6C34878D82A}">
                    <a16:rowId xmlns:a16="http://schemas.microsoft.com/office/drawing/2014/main" val="3425391138"/>
                  </a:ext>
                </a:extLst>
              </a:tr>
              <a:tr h="370840">
                <a:tc vMerge="1">
                  <a:txBody>
                    <a:bodyPr/>
                    <a:lstStyle/>
                    <a:p>
                      <a:endParaRPr lang="ru-RU" sz="1400" i="0" dirty="0"/>
                    </a:p>
                  </a:txBody>
                  <a:tcPr/>
                </a:tc>
                <a:tc>
                  <a:txBody>
                    <a:bodyPr/>
                    <a:lstStyle/>
                    <a:p>
                      <a:r>
                        <a:rPr lang="ru-RU" sz="1400" i="0" dirty="0"/>
                        <a:t>Отмечено, что ряд договоров заключался с ИП, который также является работником СШОР и в соответствии с трудовым договором, исполняет обязанности старшего тренера!</a:t>
                      </a:r>
                    </a:p>
                    <a:p>
                      <a:r>
                        <a:rPr lang="ru-RU" sz="1400" i="0" dirty="0"/>
                        <a:t>Но проведение контрольных действий в отношении случаев личной заинтересованности и (или) конфликта интересов не является обязанностью  должностных лиц, осуществляющих внутренний муниципальный финансовый контроль. </a:t>
                      </a:r>
                    </a:p>
                  </a:txBody>
                  <a:tcPr/>
                </a:tc>
                <a:extLst>
                  <a:ext uri="{0D108BD9-81ED-4DB2-BD59-A6C34878D82A}">
                    <a16:rowId xmlns:a16="http://schemas.microsoft.com/office/drawing/2014/main" val="3621390357"/>
                  </a:ext>
                </a:extLst>
              </a:tr>
              <a:tr h="370840">
                <a:tc>
                  <a:txBody>
                    <a:bodyPr/>
                    <a:lstStyle/>
                    <a:p>
                      <a:r>
                        <a:rPr lang="ru-RU" sz="1400" dirty="0"/>
                        <a:t>Обоснование и определение цены договора с ед. поставщиком </a:t>
                      </a:r>
                    </a:p>
                  </a:txBody>
                  <a:tcPr/>
                </a:tc>
                <a:tc>
                  <a:txBody>
                    <a:bodyPr/>
                    <a:lstStyle/>
                    <a:p>
                      <a:r>
                        <a:rPr lang="ru-RU" sz="1400" i="0" dirty="0"/>
                        <a:t>В нарушение ст.22 Закона №44-ФЗ , по многим контрактам (договорам), договорам ГПХ определение и обоснование НМЦК не осуществлялось ни одним из способов, установленных указанной статьей</a:t>
                      </a:r>
                    </a:p>
                  </a:txBody>
                  <a:tcPr/>
                </a:tc>
                <a:extLst>
                  <a:ext uri="{0D108BD9-81ED-4DB2-BD59-A6C34878D82A}">
                    <a16:rowId xmlns:a16="http://schemas.microsoft.com/office/drawing/2014/main" val="1376821682"/>
                  </a:ext>
                </a:extLst>
              </a:tr>
              <a:tr h="370840">
                <a:tc>
                  <a:txBody>
                    <a:bodyPr/>
                    <a:lstStyle/>
                    <a:p>
                      <a:r>
                        <a:rPr lang="ru-RU" sz="1400" dirty="0"/>
                        <a:t>Нарушение правил нормирования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частей 4, 5, 6 статьи 19  Закона №44-ФЗ, не утверждены и не размещены в ЕИС следующие нормативные правовые акты: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 требования к порядку разработки и принятия правовых актов о нормировании в сфере закупок, содержанию указанных актов и обеспечению их исполнения;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 - нормативные затраты на обеспечение функций объекта контроля и подведомственных ему казенных учреждений. </a:t>
                      </a:r>
                    </a:p>
                  </a:txBody>
                  <a:tcPr/>
                </a:tc>
                <a:extLst>
                  <a:ext uri="{0D108BD9-81ED-4DB2-BD59-A6C34878D82A}">
                    <a16:rowId xmlns:a16="http://schemas.microsoft.com/office/drawing/2014/main" val="64604496"/>
                  </a:ext>
                </a:extLst>
              </a:tr>
              <a:tr h="370840">
                <a:tc rowSpan="3">
                  <a:txBody>
                    <a:bodyPr/>
                    <a:lstStyle/>
                    <a:p>
                      <a:r>
                        <a:rPr lang="ru-RU" sz="1400" dirty="0"/>
                        <a:t>Исполнение контрактов</a:t>
                      </a:r>
                    </a:p>
                  </a:txBody>
                  <a:tcPr/>
                </a:tc>
                <a:tc>
                  <a:txBody>
                    <a:bodyPr/>
                    <a:lstStyle/>
                    <a:p>
                      <a:r>
                        <a:rPr lang="ru-RU" sz="1400" dirty="0"/>
                        <a:t>Нарушаются сроки оплаты</a:t>
                      </a:r>
                    </a:p>
                  </a:txBody>
                  <a:tcPr/>
                </a:tc>
                <a:extLst>
                  <a:ext uri="{0D108BD9-81ED-4DB2-BD59-A6C34878D82A}">
                    <a16:rowId xmlns:a16="http://schemas.microsoft.com/office/drawing/2014/main" val="3159516738"/>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ст.23 Закона №44-ФЗ, в некоторых контрактах (договорах), договорах ГПХ отсутствует ИКЗ.</a:t>
                      </a:r>
                    </a:p>
                  </a:txBody>
                  <a:tcPr/>
                </a:tc>
                <a:extLst>
                  <a:ext uri="{0D108BD9-81ED-4DB2-BD59-A6C34878D82A}">
                    <a16:rowId xmlns:a16="http://schemas.microsoft.com/office/drawing/2014/main" val="2172430629"/>
                  </a:ext>
                </a:extLst>
              </a:tr>
              <a:tr h="191761">
                <a:tc vMerge="1">
                  <a:txBody>
                    <a:bodyPr/>
                    <a:lstStyle/>
                    <a:p>
                      <a:endParaRPr lang="ru-RU" sz="1400" dirty="0"/>
                    </a:p>
                  </a:txBody>
                  <a:tcPr/>
                </a:tc>
                <a:tc>
                  <a:txBody>
                    <a:bodyPr/>
                    <a:lstStyle/>
                    <a:p>
                      <a:r>
                        <a:rPr lang="ru-RU" sz="1400" dirty="0"/>
                        <a:t>В нарушение ст.34 Закона №44-ФЗ, в некоторых контрактах (договорах), договорах ГПХ отсутствуют обязательные условия, которые должны быть включены в контракт в соответствии с положениями указанной статьи, в том числе, что цена является твердой и определяется на весь срок действия контракта.</a:t>
                      </a:r>
                    </a:p>
                  </a:txBody>
                  <a:tcPr/>
                </a:tc>
                <a:extLst>
                  <a:ext uri="{0D108BD9-81ED-4DB2-BD59-A6C34878D82A}">
                    <a16:rowId xmlns:a16="http://schemas.microsoft.com/office/drawing/2014/main" val="788316125"/>
                  </a:ext>
                </a:extLst>
              </a:tr>
              <a:tr h="191761">
                <a:tc>
                  <a:txBody>
                    <a:bodyPr/>
                    <a:lstStyle/>
                    <a:p>
                      <a:r>
                        <a:rPr lang="ru-RU" sz="1400" dirty="0"/>
                        <a:t>Иные вопросы</a:t>
                      </a:r>
                    </a:p>
                  </a:txBody>
                  <a:tcPr/>
                </a:tc>
                <a:tc>
                  <a:txBody>
                    <a:bodyPr/>
                    <a:lstStyle/>
                    <a:p>
                      <a:r>
                        <a:rPr lang="ru-RU" sz="1400" dirty="0"/>
                        <a:t>Не назначены контрактные управляющие в администрациях сельских поселений</a:t>
                      </a:r>
                    </a:p>
                  </a:txBody>
                  <a:tcPr/>
                </a:tc>
                <a:extLst>
                  <a:ext uri="{0D108BD9-81ED-4DB2-BD59-A6C34878D82A}">
                    <a16:rowId xmlns:a16="http://schemas.microsoft.com/office/drawing/2014/main" val="549050401"/>
                  </a:ext>
                </a:extLst>
              </a:tr>
            </a:tbl>
          </a:graphicData>
        </a:graphic>
      </p:graphicFrame>
    </p:spTree>
    <p:extLst>
      <p:ext uri="{BB962C8B-B14F-4D97-AF65-F5344CB8AC3E}">
        <p14:creationId xmlns:p14="http://schemas.microsoft.com/office/powerpoint/2010/main" val="2396957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5403" y="0"/>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730703819"/>
              </p:ext>
            </p:extLst>
          </p:nvPr>
        </p:nvGraphicFramePr>
        <p:xfrm>
          <a:off x="366318" y="683910"/>
          <a:ext cx="11655106" cy="6050280"/>
        </p:xfrm>
        <a:graphic>
          <a:graphicData uri="http://schemas.openxmlformats.org/drawingml/2006/table">
            <a:tbl>
              <a:tblPr firstRow="1" bandRow="1">
                <a:tableStyleId>{F5AB1C69-6EDB-4FF4-983F-18BD219EF322}</a:tableStyleId>
              </a:tblPr>
              <a:tblGrid>
                <a:gridCol w="2116823">
                  <a:extLst>
                    <a:ext uri="{9D8B030D-6E8A-4147-A177-3AD203B41FA5}">
                      <a16:colId xmlns:a16="http://schemas.microsoft.com/office/drawing/2014/main" val="1452156506"/>
                    </a:ext>
                  </a:extLst>
                </a:gridCol>
                <a:gridCol w="9538283">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 Администрация муниципального образования "Медвежьегорский муниципальный район" (Финансовый отдел) / камеральная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rowSpan="8">
                  <a:txBody>
                    <a:bodyPr/>
                    <a:lstStyle/>
                    <a:p>
                      <a:r>
                        <a:rPr lang="ru-RU" sz="1400" dirty="0"/>
                        <a:t>Закупки по п.4  ч. 1 </a:t>
                      </a:r>
                      <a:r>
                        <a:rPr lang="ru-RU" sz="1400" dirty="0" err="1"/>
                        <a:t>ст</a:t>
                      </a:r>
                      <a:r>
                        <a:rPr lang="ru-RU" sz="1400" dirty="0"/>
                        <a:t> 93</a:t>
                      </a:r>
                    </a:p>
                  </a:txBody>
                  <a:tcPr/>
                </a:tc>
                <a:tc>
                  <a:txBody>
                    <a:bodyPr/>
                    <a:lstStyle/>
                    <a:p>
                      <a:r>
                        <a:rPr lang="ru-RU" sz="1400" dirty="0"/>
                        <a:t>В нарушение ст.22 Федерального закона № 44-ФЗ, определение и обоснование начальной максимальной цены договора не осуществлялось ни одним из способов, установленных указанной статьей.</a:t>
                      </a:r>
                    </a:p>
                  </a:txBody>
                  <a:tcPr/>
                </a:tc>
                <a:extLst>
                  <a:ext uri="{0D108BD9-81ED-4DB2-BD59-A6C34878D82A}">
                    <a16:rowId xmlns:a16="http://schemas.microsoft.com/office/drawing/2014/main" val="1802460915"/>
                  </a:ext>
                </a:extLst>
              </a:tr>
              <a:tr h="370840">
                <a:tc vMerge="1">
                  <a:txBody>
                    <a:bodyPr/>
                    <a:lstStyle/>
                    <a:p>
                      <a:endParaRPr lang="ru-RU" sz="1400" dirty="0"/>
                    </a:p>
                  </a:txBody>
                  <a:tcPr/>
                </a:tc>
                <a:tc>
                  <a:txBody>
                    <a:bodyPr/>
                    <a:lstStyle/>
                    <a:p>
                      <a:r>
                        <a:rPr lang="ru-RU" sz="14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	</a:t>
                      </a:r>
                    </a:p>
                  </a:txBody>
                  <a:tcPr/>
                </a:tc>
                <a:extLst>
                  <a:ext uri="{0D108BD9-81ED-4DB2-BD59-A6C34878D82A}">
                    <a16:rowId xmlns:a16="http://schemas.microsoft.com/office/drawing/2014/main" val="42095173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нарушении части 2 статьи 34, пункта 1.2 части 1 статьи 95  Федерального закона №44-ФЗ в договорах допущены изменения существенных условий договоров, заключенных в соответствии с пунктом 4 части 1 статьи 93 Федерального закона №44-ФЗ,  в части увеличения цены договора на выполнение работ более чем на десять процентов.</a:t>
                      </a:r>
                    </a:p>
                  </a:txBody>
                  <a:tcPr/>
                </a:tc>
                <a:extLst>
                  <a:ext uri="{0D108BD9-81ED-4DB2-BD59-A6C34878D82A}">
                    <a16:rowId xmlns:a16="http://schemas.microsoft.com/office/drawing/2014/main" val="190863189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13.1 статьи 34 Федерального закона № 44-ФЗ в содержится условие об оплате за товары, работы (услуги) в сроки, превышающие установленные данной статьей. </a:t>
                      </a:r>
                    </a:p>
                  </a:txBody>
                  <a:tcPr/>
                </a:tc>
                <a:extLst>
                  <a:ext uri="{0D108BD9-81ED-4DB2-BD59-A6C34878D82A}">
                    <a16:rowId xmlns:a16="http://schemas.microsoft.com/office/drawing/2014/main" val="376552620"/>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пункта 1 статьи 432 ГК РФ, части 13.1 статьи 34 Федерального закона № 44-ФЗ в договорах отсутствует обязательные условия о сроке оплаты.</a:t>
                      </a:r>
                    </a:p>
                  </a:txBody>
                  <a:tcPr/>
                </a:tc>
                <a:extLst>
                  <a:ext uri="{0D108BD9-81ED-4DB2-BD59-A6C34878D82A}">
                    <a16:rowId xmlns:a16="http://schemas.microsoft.com/office/drawing/2014/main" val="371486303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договорах не устанавливаются сроки поставки товаров, выполнения работ</a:t>
                      </a:r>
                    </a:p>
                  </a:txBody>
                  <a:tcPr/>
                </a:tc>
                <a:extLst>
                  <a:ext uri="{0D108BD9-81ED-4DB2-BD59-A6C34878D82A}">
                    <a16:rowId xmlns:a16="http://schemas.microsoft.com/office/drawing/2014/main" val="261866382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ст.94 Федерального закона № 44-ФЗ были нарушены условия по срокам оплаты за выполненные работы (оказанные услуги).</a:t>
                      </a:r>
                    </a:p>
                  </a:txBody>
                  <a:tcPr/>
                </a:tc>
                <a:extLst>
                  <a:ext uri="{0D108BD9-81ED-4DB2-BD59-A6C34878D82A}">
                    <a16:rowId xmlns:a16="http://schemas.microsoft.com/office/drawing/2014/main" val="47725400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договорах не указан ИКЗ</a:t>
                      </a:r>
                    </a:p>
                  </a:txBody>
                  <a:tcPr/>
                </a:tc>
                <a:extLst>
                  <a:ext uri="{0D108BD9-81ED-4DB2-BD59-A6C34878D82A}">
                    <a16:rowId xmlns:a16="http://schemas.microsoft.com/office/drawing/2014/main" val="2237599079"/>
                  </a:ext>
                </a:extLst>
              </a:tr>
              <a:tr h="370840">
                <a:tc>
                  <a:txBody>
                    <a:bodyPr/>
                    <a:lstStyle/>
                    <a:p>
                      <a:r>
                        <a:rPr lang="ru-RU" sz="1400" dirty="0"/>
                        <a:t>Нарушение правил нормирования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закупил бумагу по цене 360 руб. за пачку при нормативе 350 руб.; картридж по цене 3832 руб. при нормативе 1500 руб.</a:t>
                      </a:r>
                    </a:p>
                  </a:txBody>
                  <a:tcPr/>
                </a:tc>
                <a:extLst>
                  <a:ext uri="{0D108BD9-81ED-4DB2-BD59-A6C34878D82A}">
                    <a16:rowId xmlns:a16="http://schemas.microsoft.com/office/drawing/2014/main" val="2111158565"/>
                  </a:ext>
                </a:extLst>
              </a:tr>
              <a:tr h="370840">
                <a:tc>
                  <a:txBody>
                    <a:bodyPr/>
                    <a:lstStyle/>
                    <a:p>
                      <a:r>
                        <a:rPr lang="ru-RU" sz="1400" dirty="0"/>
                        <a:t>Иные вопросы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 6 ст. 38 контрактный управляющий не имеет высшего образования или дополнительного профессионального образования в сфере закупок</a:t>
                      </a:r>
                    </a:p>
                  </a:txBody>
                  <a:tcPr/>
                </a:tc>
                <a:extLst>
                  <a:ext uri="{0D108BD9-81ED-4DB2-BD59-A6C34878D82A}">
                    <a16:rowId xmlns:a16="http://schemas.microsoft.com/office/drawing/2014/main" val="46351123"/>
                  </a:ext>
                </a:extLst>
              </a:tr>
            </a:tbl>
          </a:graphicData>
        </a:graphic>
      </p:graphicFrame>
    </p:spTree>
    <p:extLst>
      <p:ext uri="{BB962C8B-B14F-4D97-AF65-F5344CB8AC3E}">
        <p14:creationId xmlns:p14="http://schemas.microsoft.com/office/powerpoint/2010/main" val="1228170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5403" y="0"/>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1811841491"/>
              </p:ext>
            </p:extLst>
          </p:nvPr>
        </p:nvGraphicFramePr>
        <p:xfrm>
          <a:off x="265650" y="649642"/>
          <a:ext cx="11655106" cy="6136640"/>
        </p:xfrm>
        <a:graphic>
          <a:graphicData uri="http://schemas.openxmlformats.org/drawingml/2006/table">
            <a:tbl>
              <a:tblPr firstRow="1" bandRow="1">
                <a:tableStyleId>{00A15C55-8517-42AA-B614-E9B94910E393}</a:tableStyleId>
              </a:tblPr>
              <a:tblGrid>
                <a:gridCol w="2116823">
                  <a:extLst>
                    <a:ext uri="{9D8B030D-6E8A-4147-A177-3AD203B41FA5}">
                      <a16:colId xmlns:a16="http://schemas.microsoft.com/office/drawing/2014/main" val="1452156506"/>
                    </a:ext>
                  </a:extLst>
                </a:gridCol>
                <a:gridCol w="9538283">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Сортавальского муниципального района (Отдел по контролю и противодействию коррупции) / плановая выездная проверка / плановая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rowSpan="4">
                  <a:txBody>
                    <a:bodyPr/>
                    <a:lstStyle/>
                    <a:p>
                      <a:r>
                        <a:rPr lang="ru-RU" sz="1400" dirty="0"/>
                        <a:t>Закупки по п.4  ч. 1 </a:t>
                      </a:r>
                      <a:r>
                        <a:rPr lang="ru-RU" sz="1400" dirty="0" err="1"/>
                        <a:t>ст</a:t>
                      </a:r>
                      <a:r>
                        <a:rPr lang="ru-RU" sz="1400" dirty="0"/>
                        <a:t> 93</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ст.94 Федерального закона № 44-ФЗ были нарушены условия по срокам оплаты за выполненные работы (оказанные услуги).</a:t>
                      </a:r>
                    </a:p>
                  </a:txBody>
                  <a:tcPr/>
                </a:tc>
                <a:extLst>
                  <a:ext uri="{0D108BD9-81ED-4DB2-BD59-A6C34878D82A}">
                    <a16:rowId xmlns:a16="http://schemas.microsoft.com/office/drawing/2014/main" val="47725400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договоре не определен срок оплаты</a:t>
                      </a:r>
                    </a:p>
                  </a:txBody>
                  <a:tcPr/>
                </a:tc>
                <a:extLst>
                  <a:ext uri="{0D108BD9-81ED-4DB2-BD59-A6C34878D82A}">
                    <a16:rowId xmlns:a16="http://schemas.microsoft.com/office/drawing/2014/main" val="223759907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Сроки оплаты указаны в банковских днях</a:t>
                      </a:r>
                    </a:p>
                  </a:txBody>
                  <a:tcPr/>
                </a:tc>
                <a:extLst>
                  <a:ext uri="{0D108BD9-81ED-4DB2-BD59-A6C34878D82A}">
                    <a16:rowId xmlns:a16="http://schemas.microsoft.com/office/drawing/2014/main" val="1808877900"/>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4191575947"/>
                  </a:ext>
                </a:extLst>
              </a:tr>
              <a:tr h="370840">
                <a:tc>
                  <a:txBody>
                    <a:bodyPr/>
                    <a:lstStyle/>
                    <a:p>
                      <a:r>
                        <a:rPr lang="ru-RU" sz="1400" dirty="0"/>
                        <a:t>Нарушение правил нормирования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закупил ноутбук на 2 тыс. руб. дороже, нежели установлено правилами (в правилах – 50 тыс. руб. предельная цена); системный блок с монитором на 16 тыс. дороже (в Правилах – 65 тыс. </a:t>
                      </a:r>
                      <a:r>
                        <a:rPr lang="ru-RU" sz="1400" dirty="0" err="1"/>
                        <a:t>руб</a:t>
                      </a:r>
                      <a:r>
                        <a:rPr lang="ru-RU" sz="1400" dirty="0"/>
                        <a:t>, закупили по 81 тыс. руб.). Кроме того закупили МФУ с техническими характеристиками, не </a:t>
                      </a:r>
                      <a:r>
                        <a:rPr lang="ru-RU" sz="1400" dirty="0" err="1"/>
                        <a:t>соответстствующими</a:t>
                      </a:r>
                      <a:r>
                        <a:rPr lang="ru-RU" sz="1400" dirty="0"/>
                        <a:t> требованиям по предельным характеристикам.</a:t>
                      </a:r>
                    </a:p>
                  </a:txBody>
                  <a:tcPr/>
                </a:tc>
                <a:extLst>
                  <a:ext uri="{0D108BD9-81ED-4DB2-BD59-A6C34878D82A}">
                    <a16:rowId xmlns:a16="http://schemas.microsoft.com/office/drawing/2014/main" val="1584247287"/>
                  </a:ext>
                </a:extLst>
              </a:tr>
              <a:tr h="370840">
                <a:tc rowSpan="4">
                  <a:txBody>
                    <a:bodyPr/>
                    <a:lstStyle/>
                    <a:p>
                      <a:r>
                        <a:rPr lang="ru-RU" sz="1400" dirty="0"/>
                        <a:t>Исполнение контрактов</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ряду контрактов по ед. поставщику (ЖКХ, электроэнергия, комплектования библиотеки (п.8, 29, 14) информация не внесена в реестр контрактов.</a:t>
                      </a:r>
                    </a:p>
                  </a:txBody>
                  <a:tcPr/>
                </a:tc>
                <a:extLst>
                  <a:ext uri="{0D108BD9-81ED-4DB2-BD59-A6C34878D82A}">
                    <a16:rowId xmlns:a16="http://schemas.microsoft.com/office/drawing/2014/main" val="392972631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не направил поставщику требование об уплате пени</a:t>
                      </a:r>
                    </a:p>
                  </a:txBody>
                  <a:tcPr/>
                </a:tc>
                <a:extLst>
                  <a:ext uri="{0D108BD9-81ED-4DB2-BD59-A6C34878D82A}">
                    <a16:rowId xmlns:a16="http://schemas.microsoft.com/office/drawing/2014/main" val="331833140"/>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нарушает срок оплаты</a:t>
                      </a:r>
                    </a:p>
                  </a:txBody>
                  <a:tcPr/>
                </a:tc>
                <a:extLst>
                  <a:ext uri="{0D108BD9-81ED-4DB2-BD59-A6C34878D82A}">
                    <a16:rowId xmlns:a16="http://schemas.microsoft.com/office/drawing/2014/main" val="1462930181"/>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ИКЗ присвоен не все контрактам</a:t>
                      </a:r>
                    </a:p>
                  </a:txBody>
                  <a:tcPr/>
                </a:tc>
                <a:extLst>
                  <a:ext uri="{0D108BD9-81ED-4DB2-BD59-A6C34878D82A}">
                    <a16:rowId xmlns:a16="http://schemas.microsoft.com/office/drawing/2014/main" val="2241432640"/>
                  </a:ext>
                </a:extLst>
              </a:tr>
              <a:tr h="370840">
                <a:tc rowSpan="3">
                  <a:txBody>
                    <a:bodyPr/>
                    <a:lstStyle/>
                    <a:p>
                      <a:r>
                        <a:rPr lang="ru-RU" sz="1400" dirty="0"/>
                        <a:t>Оформление документов о приемке</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Акты подписаны только со стороны исполнителя.</a:t>
                      </a:r>
                    </a:p>
                  </a:txBody>
                  <a:tcPr/>
                </a:tc>
                <a:extLst>
                  <a:ext uri="{0D108BD9-81ED-4DB2-BD59-A6C34878D82A}">
                    <a16:rowId xmlns:a16="http://schemas.microsoft.com/office/drawing/2014/main" val="349404387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актах отсутствует должность и расшифровка подписи.</a:t>
                      </a:r>
                    </a:p>
                  </a:txBody>
                  <a:tcPr/>
                </a:tc>
                <a:extLst>
                  <a:ext uri="{0D108BD9-81ED-4DB2-BD59-A6C34878D82A}">
                    <a16:rowId xmlns:a16="http://schemas.microsoft.com/office/drawing/2014/main" val="1283078776"/>
                  </a:ext>
                </a:extLst>
              </a:tr>
              <a:tr h="177639">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товарных накладных не указана дата приемки.</a:t>
                      </a:r>
                    </a:p>
                  </a:txBody>
                  <a:tcPr/>
                </a:tc>
                <a:extLst>
                  <a:ext uri="{0D108BD9-81ED-4DB2-BD59-A6C34878D82A}">
                    <a16:rowId xmlns:a16="http://schemas.microsoft.com/office/drawing/2014/main" val="705033232"/>
                  </a:ext>
                </a:extLst>
              </a:tr>
            </a:tbl>
          </a:graphicData>
        </a:graphic>
      </p:graphicFrame>
    </p:spTree>
    <p:extLst>
      <p:ext uri="{BB962C8B-B14F-4D97-AF65-F5344CB8AC3E}">
        <p14:creationId xmlns:p14="http://schemas.microsoft.com/office/powerpoint/2010/main" val="708473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5403" y="0"/>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953099199"/>
              </p:ext>
            </p:extLst>
          </p:nvPr>
        </p:nvGraphicFramePr>
        <p:xfrm>
          <a:off x="366318" y="683910"/>
          <a:ext cx="11655106" cy="1681480"/>
        </p:xfrm>
        <a:graphic>
          <a:graphicData uri="http://schemas.openxmlformats.org/drawingml/2006/table">
            <a:tbl>
              <a:tblPr firstRow="1" bandRow="1">
                <a:tableStyleId>{00A15C55-8517-42AA-B614-E9B94910E393}</a:tableStyleId>
              </a:tblPr>
              <a:tblGrid>
                <a:gridCol w="2116823">
                  <a:extLst>
                    <a:ext uri="{9D8B030D-6E8A-4147-A177-3AD203B41FA5}">
                      <a16:colId xmlns:a16="http://schemas.microsoft.com/office/drawing/2014/main" val="1452156506"/>
                    </a:ext>
                  </a:extLst>
                </a:gridCol>
                <a:gridCol w="9538283">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Сортавальского муниципального района (Отдел по контролю и противодействию коррупции) / плановая выездная проверка / плановая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0">
                <a:tc>
                  <a:txBody>
                    <a:bodyPr/>
                    <a:lstStyle/>
                    <a:p>
                      <a:r>
                        <a:rPr lang="ru-RU" sz="1400" dirty="0"/>
                        <a:t>Иные вопросы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Договор, заключенный с Фондом капитального ремонта Республики Карелия о формировании фонда капитального ремонта и об организации проведения капитального ремонта по многоквартирным домам, формирующим фонд капитального ремонта на счете регионального оператора, не регулируется 44-ФЗ.</a:t>
                      </a:r>
                    </a:p>
                  </a:txBody>
                  <a:tcPr/>
                </a:tc>
                <a:extLst>
                  <a:ext uri="{0D108BD9-81ED-4DB2-BD59-A6C34878D82A}">
                    <a16:rowId xmlns:a16="http://schemas.microsoft.com/office/drawing/2014/main" val="46351123"/>
                  </a:ext>
                </a:extLst>
              </a:tr>
            </a:tbl>
          </a:graphicData>
        </a:graphic>
      </p:graphicFrame>
    </p:spTree>
    <p:extLst>
      <p:ext uri="{BB962C8B-B14F-4D97-AF65-F5344CB8AC3E}">
        <p14:creationId xmlns:p14="http://schemas.microsoft.com/office/powerpoint/2010/main" val="41972544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8200" y="100668"/>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188331845"/>
              </p:ext>
            </p:extLst>
          </p:nvPr>
        </p:nvGraphicFramePr>
        <p:xfrm>
          <a:off x="190150" y="767080"/>
          <a:ext cx="11811699" cy="5877560"/>
        </p:xfrm>
        <a:graphic>
          <a:graphicData uri="http://schemas.openxmlformats.org/drawingml/2006/table">
            <a:tbl>
              <a:tblPr firstRow="1" bandRow="1">
                <a:tableStyleId>{16D9F66E-5EB9-4882-86FB-DCBF35E3C3E4}</a:tableStyleId>
              </a:tblPr>
              <a:tblGrid>
                <a:gridCol w="2145264">
                  <a:extLst>
                    <a:ext uri="{9D8B030D-6E8A-4147-A177-3AD203B41FA5}">
                      <a16:colId xmlns:a16="http://schemas.microsoft.com/office/drawing/2014/main" val="1452156506"/>
                    </a:ext>
                  </a:extLst>
                </a:gridCol>
                <a:gridCol w="9666435">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Олонецкого национального муниципального района (Финансовое управление) / камеральная проверка / плановая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rowSpan="9">
                  <a:txBody>
                    <a:bodyPr/>
                    <a:lstStyle/>
                    <a:p>
                      <a:r>
                        <a:rPr lang="ru-RU" sz="1400" dirty="0"/>
                        <a:t>Закупки по п. 4 и п. 5 ч. 1 ст. 93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пункта части 1 ст. 22 Закона №44-ФЗ, по  контрактам (договорам)  заключенным объектом контроля в 2022 году в соответствии с  п. 4, 5 части 1 статьи 93 Закона № 44-ФЗ, </a:t>
                      </a:r>
                      <a:r>
                        <a:rPr lang="ru-RU" sz="1400" u="sng" dirty="0"/>
                        <a:t>определение</a:t>
                      </a:r>
                      <a:r>
                        <a:rPr lang="ru-RU" sz="1400" dirty="0"/>
                        <a:t> НМЦК не осуществлялось ни одним из способов установленных указанной статьей.</a:t>
                      </a:r>
                    </a:p>
                  </a:txBody>
                  <a:tcPr/>
                </a:tc>
                <a:extLst>
                  <a:ext uri="{0D108BD9-81ED-4DB2-BD59-A6C34878D82A}">
                    <a16:rowId xmlns:a16="http://schemas.microsoft.com/office/drawing/2014/main" val="588145451"/>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пункта  части 2 ст.94 Закона №44-ФЗ были нарушены условия по срокам оплаты за выполненные работы (оказанные услуги) установленные пунктом 2 части.13.1 ст. 34 Закона №44-ФЗ, а также условиями контрактов (договоров) заключенных форме предусмотренной Гражданским кодексом Российской Федерации для совершения сделок.</a:t>
                      </a:r>
                    </a:p>
                  </a:txBody>
                  <a:tcPr/>
                </a:tc>
                <a:extLst>
                  <a:ext uri="{0D108BD9-81ED-4DB2-BD59-A6C34878D82A}">
                    <a16:rowId xmlns:a16="http://schemas.microsoft.com/office/drawing/2014/main" val="3018903292"/>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Сумма планируемых закупок по п. 4 в плане-графике не соответствует фактической сумме закупок по заключенным контрактам</a:t>
                      </a:r>
                    </a:p>
                  </a:txBody>
                  <a:tcPr/>
                </a:tc>
                <a:extLst>
                  <a:ext uri="{0D108BD9-81ED-4DB2-BD59-A6C34878D82A}">
                    <a16:rowId xmlns:a16="http://schemas.microsoft.com/office/drawing/2014/main" val="3023438012"/>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Не указан ИКЗ в договорах (контрактах)</a:t>
                      </a:r>
                    </a:p>
                  </a:txBody>
                  <a:tcPr/>
                </a:tc>
                <a:extLst>
                  <a:ext uri="{0D108BD9-81ED-4DB2-BD59-A6C34878D82A}">
                    <a16:rowId xmlns:a16="http://schemas.microsoft.com/office/drawing/2014/main" val="16522116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одному договору превышена предельная сумма – 600 тыс. руб.</a:t>
                      </a:r>
                    </a:p>
                  </a:txBody>
                  <a:tcPr/>
                </a:tc>
                <a:extLst>
                  <a:ext uri="{0D108BD9-81ED-4DB2-BD59-A6C34878D82A}">
                    <a16:rowId xmlns:a16="http://schemas.microsoft.com/office/drawing/2014/main" val="2427360968"/>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Установлено искусственное дробление закупки по работам по ремонту прочих автомобильных дорог</a:t>
                      </a:r>
                    </a:p>
                  </a:txBody>
                  <a:tcPr/>
                </a:tc>
                <a:extLst>
                  <a:ext uri="{0D108BD9-81ED-4DB2-BD59-A6C34878D82A}">
                    <a16:rowId xmlns:a16="http://schemas.microsoft.com/office/drawing/2014/main" val="3194195779"/>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358581315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Многие контракты (договоры) не включают в себя пункты, предусмотренные частями 4-8 ст. 34, обязательные для включения в контракта условия об ответственности заказчика и поставщика за неисполнение или ненадлежащее исполнение обязательств, предусмотренных контрактом, о порядке и сроках оплаты, о порядках приемки (по п. 4 и 29 ч. 1. ст. 93)</a:t>
                      </a:r>
                    </a:p>
                  </a:txBody>
                  <a:tcPr/>
                </a:tc>
                <a:extLst>
                  <a:ext uri="{0D108BD9-81ED-4DB2-BD59-A6C34878D82A}">
                    <a16:rowId xmlns:a16="http://schemas.microsoft.com/office/drawing/2014/main" val="417086781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ряду контрактов отсутствуют акты, но счета-фактуры в наличии</a:t>
                      </a:r>
                    </a:p>
                  </a:txBody>
                  <a:tcPr/>
                </a:tc>
                <a:extLst>
                  <a:ext uri="{0D108BD9-81ED-4DB2-BD59-A6C34878D82A}">
                    <a16:rowId xmlns:a16="http://schemas.microsoft.com/office/drawing/2014/main" val="3715955802"/>
                  </a:ext>
                </a:extLst>
              </a:tr>
            </a:tbl>
          </a:graphicData>
        </a:graphic>
      </p:graphicFrame>
    </p:spTree>
    <p:extLst>
      <p:ext uri="{BB962C8B-B14F-4D97-AF65-F5344CB8AC3E}">
        <p14:creationId xmlns:p14="http://schemas.microsoft.com/office/powerpoint/2010/main" val="2309897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8200" y="100668"/>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771018268"/>
              </p:ext>
            </p:extLst>
          </p:nvPr>
        </p:nvGraphicFramePr>
        <p:xfrm>
          <a:off x="357929" y="756920"/>
          <a:ext cx="11655106" cy="6101080"/>
        </p:xfrm>
        <a:graphic>
          <a:graphicData uri="http://schemas.openxmlformats.org/drawingml/2006/table">
            <a:tbl>
              <a:tblPr firstRow="1" bandRow="1">
                <a:tableStyleId>{16D9F66E-5EB9-4882-86FB-DCBF35E3C3E4}</a:tableStyleId>
              </a:tblPr>
              <a:tblGrid>
                <a:gridCol w="2116823">
                  <a:extLst>
                    <a:ext uri="{9D8B030D-6E8A-4147-A177-3AD203B41FA5}">
                      <a16:colId xmlns:a16="http://schemas.microsoft.com/office/drawing/2014/main" val="1452156506"/>
                    </a:ext>
                  </a:extLst>
                </a:gridCol>
                <a:gridCol w="9538283">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Олонецкого национального муниципального района (Финансовое управление) / камеральная проверка / плановая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a:txBody>
                    <a:bodyPr/>
                    <a:lstStyle/>
                    <a:p>
                      <a:r>
                        <a:rPr lang="ru-RU" sz="1400" dirty="0"/>
                        <a:t>Нарушение правил нормирования</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частей 4, 5, 6 статьи 19  Закона №44-ФЗ, не утверждены и не размещены в ЕИС следующие нормативные правовые акты: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 требования к порядку разработки и принятия правовых актов о нормировании в сфере закупок, содержанию указанных актов и обеспечению их исполнения;</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 - нормативные затраты на обеспечение функций объекта контроля и подведомственных ему казенных учреждений. </a:t>
                      </a:r>
                    </a:p>
                  </a:txBody>
                  <a:tcPr/>
                </a:tc>
                <a:extLst>
                  <a:ext uri="{0D108BD9-81ED-4DB2-BD59-A6C34878D82A}">
                    <a16:rowId xmlns:a16="http://schemas.microsoft.com/office/drawing/2014/main" val="2111158565"/>
                  </a:ext>
                </a:extLst>
              </a:tr>
              <a:tr h="370840">
                <a:tc rowSpan="6">
                  <a:txBody>
                    <a:bodyPr/>
                    <a:lstStyle/>
                    <a:p>
                      <a:r>
                        <a:rPr lang="ru-RU" sz="1400" dirty="0"/>
                        <a:t>Исполнение контрактов</a:t>
                      </a:r>
                    </a:p>
                  </a:txBody>
                  <a:tcPr/>
                </a:tc>
                <a:tc>
                  <a:txBody>
                    <a:bodyPr/>
                    <a:lstStyle/>
                    <a:p>
                      <a:r>
                        <a:rPr lang="ru-RU" sz="1400" dirty="0"/>
                        <a:t>В нарушение п. 3 ч. 1 ст.94 Закона N 44-ФЗ объектом контроля не принят  комплекс мер по исполнению контракта в части применении мер ответственности в случае нарушения поставщиком (подрядчиком, исполнителем) или заказчиком условий контракта </a:t>
                      </a:r>
                      <a:r>
                        <a:rPr lang="ru-RU" sz="1400" i="1" dirty="0"/>
                        <a:t>(просрочка поставки составила 42 дня).</a:t>
                      </a:r>
                    </a:p>
                  </a:txBody>
                  <a:tcPr/>
                </a:tc>
                <a:extLst>
                  <a:ext uri="{0D108BD9-81ED-4DB2-BD59-A6C34878D82A}">
                    <a16:rowId xmlns:a16="http://schemas.microsoft.com/office/drawing/2014/main" val="4028578245"/>
                  </a:ext>
                </a:extLst>
              </a:tr>
              <a:tr h="370840">
                <a:tc vMerge="1">
                  <a:txBody>
                    <a:bodyPr/>
                    <a:lstStyle/>
                    <a:p>
                      <a:endParaRPr lang="ru-RU"/>
                    </a:p>
                  </a:txBody>
                  <a:tcPr/>
                </a:tc>
                <a:tc>
                  <a:txBody>
                    <a:bodyPr/>
                    <a:lstStyle/>
                    <a:p>
                      <a:r>
                        <a:rPr lang="ru-RU" sz="1400" dirty="0"/>
                        <a:t>В нарушение ст.94 Федерального закона № 44-ФЗ были нарушены условия по срокам оплаты за выполненные работы (оказанные услуги) </a:t>
                      </a:r>
                      <a:r>
                        <a:rPr lang="ru-RU" sz="1400" i="1" dirty="0"/>
                        <a:t>(от 3 до 46 дней)</a:t>
                      </a:r>
                    </a:p>
                  </a:txBody>
                  <a:tcPr/>
                </a:tc>
                <a:extLst>
                  <a:ext uri="{0D108BD9-81ED-4DB2-BD59-A6C34878D82A}">
                    <a16:rowId xmlns:a16="http://schemas.microsoft.com/office/drawing/2014/main" val="3212580181"/>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Выявлен факт необоснованной выплаты по Договору за оказанные услуги.</a:t>
                      </a:r>
                    </a:p>
                  </a:txBody>
                  <a:tcPr/>
                </a:tc>
                <a:extLst>
                  <a:ext uri="{0D108BD9-81ED-4DB2-BD59-A6C34878D82A}">
                    <a16:rowId xmlns:a16="http://schemas.microsoft.com/office/drawing/2014/main" val="4262366636"/>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ряду контрактов по ед. поставщику (ЖКХ, электроэнергия (п.8, 29) информация не внесена в реестр контрактов.</a:t>
                      </a:r>
                    </a:p>
                  </a:txBody>
                  <a:tcPr/>
                </a:tc>
                <a:extLst>
                  <a:ext uri="{0D108BD9-81ED-4DB2-BD59-A6C34878D82A}">
                    <a16:rowId xmlns:a16="http://schemas.microsoft.com/office/drawing/2014/main" val="4075848500"/>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иным случаям закупки у единственного поставщика, кроме п. 4 и п. 5 в договорах не указан ИКЗ</a:t>
                      </a:r>
                    </a:p>
                  </a:txBody>
                  <a:tcPr/>
                </a:tc>
                <a:extLst>
                  <a:ext uri="{0D108BD9-81ED-4DB2-BD59-A6C34878D82A}">
                    <a16:rowId xmlns:a16="http://schemas.microsoft.com/office/drawing/2014/main" val="158329368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договорах не указано основание  - пункт статьи 93, на базе которого заключен договор</a:t>
                      </a:r>
                    </a:p>
                  </a:txBody>
                  <a:tcPr/>
                </a:tc>
                <a:extLst>
                  <a:ext uri="{0D108BD9-81ED-4DB2-BD59-A6C34878D82A}">
                    <a16:rowId xmlns:a16="http://schemas.microsoft.com/office/drawing/2014/main" val="1428199177"/>
                  </a:ext>
                </a:extLst>
              </a:tr>
              <a:tr h="370840">
                <a:tc rowSpan="3">
                  <a:txBody>
                    <a:bodyPr/>
                    <a:lstStyle/>
                    <a:p>
                      <a:r>
                        <a:rPr lang="ru-RU" sz="1400" dirty="0"/>
                        <a:t>Иные вопросы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в отчете о закупках у СМП, СОНКО, указал неверный СГОЗ, занизив его более чем на 3 млн. руб.</a:t>
                      </a:r>
                    </a:p>
                  </a:txBody>
                  <a:tcPr/>
                </a:tc>
                <a:extLst>
                  <a:ext uri="{0D108BD9-81ED-4DB2-BD59-A6C34878D82A}">
                    <a16:rowId xmlns:a16="http://schemas.microsoft.com/office/drawing/2014/main" val="282990167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2021 году Заказчик заключил договоры с ед. поставщиком до размещения в ЕИС плана-график</a:t>
                      </a:r>
                    </a:p>
                  </a:txBody>
                  <a:tcPr/>
                </a:tc>
                <a:extLst>
                  <a:ext uri="{0D108BD9-81ED-4DB2-BD59-A6C34878D82A}">
                    <a16:rowId xmlns:a16="http://schemas.microsoft.com/office/drawing/2014/main" val="784037327"/>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Сумма планируемых закупок по п. 29 (электроэнергия) в плане-графике не соответствует фактической сумме закупок по заключенному контракту с учетом дополнительных соглашений</a:t>
                      </a:r>
                    </a:p>
                  </a:txBody>
                  <a:tcPr/>
                </a:tc>
                <a:extLst>
                  <a:ext uri="{0D108BD9-81ED-4DB2-BD59-A6C34878D82A}">
                    <a16:rowId xmlns:a16="http://schemas.microsoft.com/office/drawing/2014/main" val="131244381"/>
                  </a:ext>
                </a:extLst>
              </a:tr>
            </a:tbl>
          </a:graphicData>
        </a:graphic>
      </p:graphicFrame>
    </p:spTree>
    <p:extLst>
      <p:ext uri="{BB962C8B-B14F-4D97-AF65-F5344CB8AC3E}">
        <p14:creationId xmlns:p14="http://schemas.microsoft.com/office/powerpoint/2010/main" val="38341877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8200" y="100668"/>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3" name="Таблица 4">
            <a:extLst>
              <a:ext uri="{FF2B5EF4-FFF2-40B4-BE49-F238E27FC236}">
                <a16:creationId xmlns:a16="http://schemas.microsoft.com/office/drawing/2014/main" id="{03BFD484-ACAD-E4FD-F58F-313402F209A5}"/>
              </a:ext>
            </a:extLst>
          </p:cNvPr>
          <p:cNvGraphicFramePr>
            <a:graphicFrameLocks noGrp="1"/>
          </p:cNvGraphicFramePr>
          <p:nvPr>
            <p:extLst>
              <p:ext uri="{D42A27DB-BD31-4B8C-83A1-F6EECF244321}">
                <p14:modId xmlns:p14="http://schemas.microsoft.com/office/powerpoint/2010/main" val="2782088711"/>
              </p:ext>
            </p:extLst>
          </p:nvPr>
        </p:nvGraphicFramePr>
        <p:xfrm>
          <a:off x="190150" y="798492"/>
          <a:ext cx="11811699" cy="5450840"/>
        </p:xfrm>
        <a:graphic>
          <a:graphicData uri="http://schemas.openxmlformats.org/drawingml/2006/table">
            <a:tbl>
              <a:tblPr firstRow="1" bandRow="1">
                <a:tableStyleId>{C4B1156A-380E-4F78-BDF5-A606A8083BF9}</a:tableStyleId>
              </a:tblPr>
              <a:tblGrid>
                <a:gridCol w="2145264">
                  <a:extLst>
                    <a:ext uri="{9D8B030D-6E8A-4147-A177-3AD203B41FA5}">
                      <a16:colId xmlns:a16="http://schemas.microsoft.com/office/drawing/2014/main" val="1452156506"/>
                    </a:ext>
                  </a:extLst>
                </a:gridCol>
                <a:gridCol w="9666435">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Петрозаводского городского округа (Комитет финансов, Управление бухгалтерского учета и отчетности, Отдел внутреннего финансового контроля) / плановая камеральная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741680">
                <a:tc>
                  <a:txBody>
                    <a:bodyPr/>
                    <a:lstStyle/>
                    <a:p>
                      <a:r>
                        <a:rPr lang="ru-RU" sz="1400" b="0" dirty="0"/>
                        <a:t>Обоснование и определение цены договора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Установлен неверный расчет индекса фактической инфляции при формировании НМЦК на выполнение работ по капитальному ремонту системы отопления и вентиляции </a:t>
                      </a:r>
                      <a:endParaRPr lang="ru-RU" sz="1400" b="0" dirty="0"/>
                    </a:p>
                  </a:txBody>
                  <a:tcPr/>
                </a:tc>
                <a:extLst>
                  <a:ext uri="{0D108BD9-81ED-4DB2-BD59-A6C34878D82A}">
                    <a16:rowId xmlns:a16="http://schemas.microsoft.com/office/drawing/2014/main" val="1611208595"/>
                  </a:ext>
                </a:extLst>
              </a:tr>
              <a:tr h="370840">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Исполнение контрактов</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Приняты и оплачены работы по вывозке снега, выполненные </a:t>
                      </a:r>
                      <a:r>
                        <a:rPr lang="ru-RU" sz="1400" u="sng" dirty="0"/>
                        <a:t>вне</a:t>
                      </a:r>
                      <a:r>
                        <a:rPr lang="ru-RU" sz="1400" dirty="0"/>
                        <a:t> предусмотренных муниципальными контрактами сроков</a:t>
                      </a:r>
                    </a:p>
                  </a:txBody>
                  <a:tcPr/>
                </a:tc>
                <a:extLst>
                  <a:ext uri="{0D108BD9-81ED-4DB2-BD59-A6C34878D82A}">
                    <a16:rowId xmlns:a16="http://schemas.microsoft.com/office/drawing/2014/main" val="3415448286"/>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Несвоевременно размещена информация об оплате выполненных работ по муниципальному контракту</a:t>
                      </a:r>
                    </a:p>
                  </a:txBody>
                  <a:tcPr/>
                </a:tc>
                <a:extLst>
                  <a:ext uri="{0D108BD9-81ED-4DB2-BD59-A6C34878D82A}">
                    <a16:rowId xmlns:a16="http://schemas.microsoft.com/office/drawing/2014/main" val="221285546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По всем муниципальным контрактам, заключенным для выполнения работ по очистке и вывозке снега с автомобильных дорог в границах Петрозаводского городского округа, в том числе для ликвидации последствий неблагоприятных погодных условий, акты приемки (экспертизы) составлены по форме, не содержащей грифа «УТВЕРЖДЕНО»</a:t>
                      </a:r>
                    </a:p>
                  </a:txBody>
                  <a:tcPr/>
                </a:tc>
                <a:extLst>
                  <a:ext uri="{0D108BD9-81ED-4DB2-BD59-A6C34878D82A}">
                    <a16:rowId xmlns:a16="http://schemas.microsoft.com/office/drawing/2014/main" val="1565268861"/>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6 статьи 96 Закона № 44-ФЗ Заказчик при существенном изменении условия контракта в части установления авансового платежа, не увеличил размер обеспечения исполнения контракта до суммы, равной</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величине аванса </a:t>
                      </a:r>
                    </a:p>
                  </a:txBody>
                  <a:tcPr/>
                </a:tc>
                <a:extLst>
                  <a:ext uri="{0D108BD9-81ED-4DB2-BD59-A6C34878D82A}">
                    <a16:rowId xmlns:a16="http://schemas.microsoft.com/office/drawing/2014/main" val="2735039354"/>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a:t>
                      </a:r>
                      <a:r>
                        <a:rPr lang="ru-RU" sz="1400" dirty="0" err="1"/>
                        <a:t>п.п</a:t>
                      </a:r>
                      <a:r>
                        <a:rPr lang="ru-RU" sz="1400" dirty="0"/>
                        <a:t>. 5,6,7 ст. 34 Закона № 44-ФЗ, также условий контракта не предъявлены штрафные санкции в отношении поставщика, который нарушил сроки окончания выполнения работ.</a:t>
                      </a:r>
                    </a:p>
                  </a:txBody>
                  <a:tcPr/>
                </a:tc>
                <a:extLst>
                  <a:ext uri="{0D108BD9-81ED-4DB2-BD59-A6C34878D82A}">
                    <a16:rowId xmlns:a16="http://schemas.microsoft.com/office/drawing/2014/main" val="2260959772"/>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п.1 ч.1 ст. 94 Закона № 44-ФЗ, п. 2.4. контракта Заказчик произвел окончательный расчет с Подрядчиком по 1 этапу до получения и подписания в ЕИС документа о приемке, без выполнения электронной приемки.</a:t>
                      </a:r>
                    </a:p>
                  </a:txBody>
                  <a:tcPr/>
                </a:tc>
                <a:extLst>
                  <a:ext uri="{0D108BD9-81ED-4DB2-BD59-A6C34878D82A}">
                    <a16:rowId xmlns:a16="http://schemas.microsoft.com/office/drawing/2014/main" val="171508169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списал пени в отсутствие подтверждения суммы задолженности со стороны поставщика (документальное подтверждение отсутствует, сверка расчетов с поставщиком не осуществлялась.</a:t>
                      </a:r>
                    </a:p>
                  </a:txBody>
                  <a:tcPr/>
                </a:tc>
                <a:extLst>
                  <a:ext uri="{0D108BD9-81ED-4DB2-BD59-A6C34878D82A}">
                    <a16:rowId xmlns:a16="http://schemas.microsoft.com/office/drawing/2014/main" val="3722927533"/>
                  </a:ext>
                </a:extLst>
              </a:tr>
            </a:tbl>
          </a:graphicData>
        </a:graphic>
      </p:graphicFrame>
    </p:spTree>
    <p:extLst>
      <p:ext uri="{BB962C8B-B14F-4D97-AF65-F5344CB8AC3E}">
        <p14:creationId xmlns:p14="http://schemas.microsoft.com/office/powerpoint/2010/main" val="3243201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8200" y="100668"/>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3" name="Таблица 4">
            <a:extLst>
              <a:ext uri="{FF2B5EF4-FFF2-40B4-BE49-F238E27FC236}">
                <a16:creationId xmlns:a16="http://schemas.microsoft.com/office/drawing/2014/main" id="{03BFD484-ACAD-E4FD-F58F-313402F209A5}"/>
              </a:ext>
            </a:extLst>
          </p:cNvPr>
          <p:cNvGraphicFramePr>
            <a:graphicFrameLocks noGrp="1"/>
          </p:cNvGraphicFramePr>
          <p:nvPr>
            <p:extLst>
              <p:ext uri="{D42A27DB-BD31-4B8C-83A1-F6EECF244321}">
                <p14:modId xmlns:p14="http://schemas.microsoft.com/office/powerpoint/2010/main" val="1858360867"/>
              </p:ext>
            </p:extLst>
          </p:nvPr>
        </p:nvGraphicFramePr>
        <p:xfrm>
          <a:off x="190150" y="683499"/>
          <a:ext cx="11811699" cy="6040120"/>
        </p:xfrm>
        <a:graphic>
          <a:graphicData uri="http://schemas.openxmlformats.org/drawingml/2006/table">
            <a:tbl>
              <a:tblPr firstRow="1" bandRow="1">
                <a:tableStyleId>{22838BEF-8BB2-4498-84A7-C5851F593DF1}</a:tableStyleId>
              </a:tblPr>
              <a:tblGrid>
                <a:gridCol w="2145264">
                  <a:extLst>
                    <a:ext uri="{9D8B030D-6E8A-4147-A177-3AD203B41FA5}">
                      <a16:colId xmlns:a16="http://schemas.microsoft.com/office/drawing/2014/main" val="1452156506"/>
                    </a:ext>
                  </a:extLst>
                </a:gridCol>
                <a:gridCol w="9666435">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a:t>
                      </a:r>
                      <a:r>
                        <a:rPr lang="ru-RU" sz="1600" dirty="0" err="1"/>
                        <a:t>Костомукшского</a:t>
                      </a:r>
                      <a:r>
                        <a:rPr lang="ru-RU" sz="1600" dirty="0"/>
                        <a:t> городского округа (Финансовое управление) / плановая выездная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rowSpan="2">
                  <a:txBody>
                    <a:bodyPr/>
                    <a:lstStyle/>
                    <a:p>
                      <a:r>
                        <a:rPr lang="ru-RU" sz="1400" dirty="0"/>
                        <a:t>Закупки по п. 4 и п. 5 ч. 1 ст. 93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101669462"/>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Не указан ИКЗ в договорах (контрактах)</a:t>
                      </a:r>
                    </a:p>
                  </a:txBody>
                  <a:tcPr/>
                </a:tc>
                <a:extLst>
                  <a:ext uri="{0D108BD9-81ED-4DB2-BD59-A6C34878D82A}">
                    <a16:rowId xmlns:a16="http://schemas.microsoft.com/office/drawing/2014/main" val="3696302005"/>
                  </a:ext>
                </a:extLst>
              </a:tr>
              <a:tr h="448445">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Исполнение контрактов</a:t>
                      </a:r>
                    </a:p>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3415448286"/>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требования статьи 95, заказчики заключали дополнительные соглашения об изменении срока оказания образовательных платных услуг, услуг связи</a:t>
                      </a:r>
                    </a:p>
                  </a:txBody>
                  <a:tcPr/>
                </a:tc>
                <a:extLst>
                  <a:ext uri="{0D108BD9-81ED-4DB2-BD59-A6C34878D82A}">
                    <a16:rowId xmlns:a16="http://schemas.microsoft.com/office/drawing/2014/main" val="2735039354"/>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Заказчики изменяли иные существенные условия договора, несмотря на то, что возможность изменения не была предусмотрена договором (стоимость в сторону уменьшения на 14%).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400" dirty="0"/>
                        <a:t>Актировал работы на меньший объем при отсутствии соответствующего дополнительного соглашения.</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400" dirty="0"/>
                        <a:t>Увеличивал стоимость услуг по договору (на 90%)</a:t>
                      </a:r>
                    </a:p>
                  </a:txBody>
                  <a:tcPr/>
                </a:tc>
                <a:extLst>
                  <a:ext uri="{0D108BD9-81ED-4DB2-BD59-A6C34878D82A}">
                    <a16:rowId xmlns:a16="http://schemas.microsoft.com/office/drawing/2014/main" val="712244498"/>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акте количество услуг не соответствует приложению к договору «Расчет стоимости услуг».</a:t>
                      </a:r>
                    </a:p>
                  </a:txBody>
                  <a:tcPr/>
                </a:tc>
                <a:extLst>
                  <a:ext uri="{0D108BD9-81ED-4DB2-BD59-A6C34878D82A}">
                    <a16:rowId xmlns:a16="http://schemas.microsoft.com/office/drawing/2014/main" val="1449450662"/>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не выставлял требование об уплате пени, несмотря на нарушение срока оказания услуг поставщиком</a:t>
                      </a:r>
                    </a:p>
                  </a:txBody>
                  <a:tcPr/>
                </a:tc>
                <a:extLst>
                  <a:ext uri="{0D108BD9-81ED-4DB2-BD59-A6C34878D82A}">
                    <a16:rowId xmlns:a16="http://schemas.microsoft.com/office/drawing/2014/main" val="4054855298"/>
                  </a:ext>
                </a:extLst>
              </a:tr>
              <a:tr h="370840">
                <a:tc vMerge="1">
                  <a:txBody>
                    <a:bodyPr/>
                    <a:lstStyle/>
                    <a:p>
                      <a:endParaRPr lang="ru-R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занижал размер пени (неправильный расчет)</a:t>
                      </a:r>
                    </a:p>
                  </a:txBody>
                  <a:tcPr/>
                </a:tc>
                <a:extLst>
                  <a:ext uri="{0D108BD9-81ED-4DB2-BD59-A6C34878D82A}">
                    <a16:rowId xmlns:a16="http://schemas.microsoft.com/office/drawing/2014/main" val="206971598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ИКЗ указан не во всех договорах</a:t>
                      </a:r>
                    </a:p>
                  </a:txBody>
                  <a:tcPr/>
                </a:tc>
                <a:extLst>
                  <a:ext uri="{0D108BD9-81ED-4DB2-BD59-A6C34878D82A}">
                    <a16:rowId xmlns:a16="http://schemas.microsoft.com/office/drawing/2014/main" val="17884800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Договор, включенный в реестр контрактов, не содержит обязательное условие об ответственности сторон контракта за неисполнение или ненадлежащее исполнение обязательств, предусмотренных контрактом, о начислениях неустоек (штрафов, пеней), а также о порядке и сроках осуществления заказчиком приемки поставленного товара, выполненной работы, оказанной услуги. </a:t>
                      </a:r>
                    </a:p>
                  </a:txBody>
                  <a:tcPr/>
                </a:tc>
                <a:extLst>
                  <a:ext uri="{0D108BD9-81ED-4DB2-BD59-A6C34878D82A}">
                    <a16:rowId xmlns:a16="http://schemas.microsoft.com/office/drawing/2014/main" val="1222319109"/>
                  </a:ext>
                </a:extLst>
              </a:tr>
            </a:tbl>
          </a:graphicData>
        </a:graphic>
      </p:graphicFrame>
    </p:spTree>
    <p:extLst>
      <p:ext uri="{BB962C8B-B14F-4D97-AF65-F5344CB8AC3E}">
        <p14:creationId xmlns:p14="http://schemas.microsoft.com/office/powerpoint/2010/main" val="350612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Объект 8">
            <a:extLst>
              <a:ext uri="{FF2B5EF4-FFF2-40B4-BE49-F238E27FC236}">
                <a16:creationId xmlns:a16="http://schemas.microsoft.com/office/drawing/2014/main" id="{4B19A1B8-C111-FD33-264D-6734AED734C4}"/>
              </a:ext>
            </a:extLst>
          </p:cNvPr>
          <p:cNvSpPr>
            <a:spLocks noGrp="1"/>
          </p:cNvSpPr>
          <p:nvPr>
            <p:ph idx="1"/>
          </p:nvPr>
        </p:nvSpPr>
        <p:spPr>
          <a:xfrm>
            <a:off x="758432" y="609221"/>
            <a:ext cx="10515600" cy="5548298"/>
          </a:xfrm>
        </p:spPr>
        <p:txBody>
          <a:bodyPr>
            <a:normAutofit/>
          </a:bodyPr>
          <a:lstStyle/>
          <a:p>
            <a:r>
              <a:rPr lang="ru-RU" sz="2000" dirty="0"/>
              <a:t>В выступлении будем, в том числе опираться на следующие документы:</a:t>
            </a:r>
          </a:p>
          <a:p>
            <a:endParaRPr lang="ru-RU" sz="2000" dirty="0"/>
          </a:p>
          <a:p>
            <a:r>
              <a:rPr lang="ru-RU" sz="2000" dirty="0"/>
              <a:t>Обзор Федерального казначейства от 29 июня 2023 г. "Обзор недостатков и нарушений, выявленных Федеральным казначейством в ходе осуществления контроля в финансово-бюджетной сфере в субъектах Российской Федерации во 2 полугодии 2022 года«</a:t>
            </a:r>
          </a:p>
          <a:p>
            <a:endParaRPr lang="ru-RU" sz="2000" dirty="0"/>
          </a:p>
          <a:p>
            <a:r>
              <a:rPr lang="ru-RU" sz="2000" dirty="0"/>
              <a:t>Обзор недостатков и нарушений, выявленных Федеральным казначейством в ходе осуществления контрольных мероприятий в финансово-бюджетной сфере в отношении главных распорядителей средств федерального бюджета, распорядителей, получателей средств федерального бюджета и органов управления государственными внебюджетными фондами во II полугодии 2022 года (Федеральное казначейство, 29 июня 2023 г.)</a:t>
            </a:r>
          </a:p>
        </p:txBody>
      </p:sp>
    </p:spTree>
    <p:extLst>
      <p:ext uri="{BB962C8B-B14F-4D97-AF65-F5344CB8AC3E}">
        <p14:creationId xmlns:p14="http://schemas.microsoft.com/office/powerpoint/2010/main" val="1457128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3E57E4-5DC0-A518-B8C4-870FB98CA6CB}"/>
              </a:ext>
            </a:extLst>
          </p:cNvPr>
          <p:cNvSpPr>
            <a:spLocks noGrp="1"/>
          </p:cNvSpPr>
          <p:nvPr>
            <p:ph type="title"/>
          </p:nvPr>
        </p:nvSpPr>
        <p:spPr>
          <a:xfrm>
            <a:off x="838200" y="100668"/>
            <a:ext cx="10515600" cy="582831"/>
          </a:xfrm>
        </p:spPr>
        <p:txBody>
          <a:bodyPr>
            <a:noAutofit/>
          </a:bodyPr>
          <a:lstStyle/>
          <a:p>
            <a:pPr algn="ctr"/>
            <a:r>
              <a:rPr lang="ru-RU" sz="2400" b="1" dirty="0"/>
              <a:t>Выявляемые нарушения органами внутреннего муниципального контроля Республики Карелия в 2022 – 2023 годах</a:t>
            </a:r>
          </a:p>
        </p:txBody>
      </p:sp>
      <p:graphicFrame>
        <p:nvGraphicFramePr>
          <p:cNvPr id="3" name="Таблица 4">
            <a:extLst>
              <a:ext uri="{FF2B5EF4-FFF2-40B4-BE49-F238E27FC236}">
                <a16:creationId xmlns:a16="http://schemas.microsoft.com/office/drawing/2014/main" id="{03BFD484-ACAD-E4FD-F58F-313402F209A5}"/>
              </a:ext>
            </a:extLst>
          </p:cNvPr>
          <p:cNvGraphicFramePr>
            <a:graphicFrameLocks noGrp="1"/>
          </p:cNvGraphicFramePr>
          <p:nvPr>
            <p:extLst>
              <p:ext uri="{D42A27DB-BD31-4B8C-83A1-F6EECF244321}">
                <p14:modId xmlns:p14="http://schemas.microsoft.com/office/powerpoint/2010/main" val="307585089"/>
              </p:ext>
            </p:extLst>
          </p:nvPr>
        </p:nvGraphicFramePr>
        <p:xfrm>
          <a:off x="190150" y="882875"/>
          <a:ext cx="11811699" cy="2519680"/>
        </p:xfrm>
        <a:graphic>
          <a:graphicData uri="http://schemas.openxmlformats.org/drawingml/2006/table">
            <a:tbl>
              <a:tblPr firstRow="1" bandRow="1">
                <a:tableStyleId>{22838BEF-8BB2-4498-84A7-C5851F593DF1}</a:tableStyleId>
              </a:tblPr>
              <a:tblGrid>
                <a:gridCol w="2145264">
                  <a:extLst>
                    <a:ext uri="{9D8B030D-6E8A-4147-A177-3AD203B41FA5}">
                      <a16:colId xmlns:a16="http://schemas.microsoft.com/office/drawing/2014/main" val="1452156506"/>
                    </a:ext>
                  </a:extLst>
                </a:gridCol>
                <a:gridCol w="9666435">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a:t>
                      </a:r>
                      <a:r>
                        <a:rPr lang="ru-RU" sz="1600" dirty="0" err="1"/>
                        <a:t>Костомукшского</a:t>
                      </a:r>
                      <a:r>
                        <a:rPr lang="ru-RU" sz="1600" dirty="0"/>
                        <a:t> городского округа (Финансовое управление) / плановая выездная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rowSpan="2">
                  <a:txBody>
                    <a:bodyPr/>
                    <a:lstStyle/>
                    <a:p>
                      <a:r>
                        <a:rPr lang="ru-RU" sz="1400" dirty="0"/>
                        <a:t>Исполнение контрактов</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 нарушил порядок зачета выплаченного аванса по договору на капитальный ремонт</a:t>
                      </a:r>
                    </a:p>
                  </a:txBody>
                  <a:tcPr/>
                </a:tc>
                <a:extLst>
                  <a:ext uri="{0D108BD9-81ED-4DB2-BD59-A6C34878D82A}">
                    <a16:rowId xmlns:a16="http://schemas.microsoft.com/office/drawing/2014/main" val="260760065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Заказчиком не направлена информация об оплате в реестр контрактов.</a:t>
                      </a:r>
                    </a:p>
                  </a:txBody>
                  <a:tcPr/>
                </a:tc>
                <a:extLst>
                  <a:ext uri="{0D108BD9-81ED-4DB2-BD59-A6C34878D82A}">
                    <a16:rowId xmlns:a16="http://schemas.microsoft.com/office/drawing/2014/main" val="1256986229"/>
                  </a:ext>
                </a:extLst>
              </a:tr>
              <a:tr h="370840">
                <a:tc rowSpan="2">
                  <a:txBody>
                    <a:bodyPr/>
                    <a:lstStyle/>
                    <a:p>
                      <a:r>
                        <a:rPr lang="ru-RU" sz="1400" dirty="0"/>
                        <a:t>Иные вопросы</a:t>
                      </a:r>
                    </a:p>
                  </a:txBody>
                  <a:tcPr/>
                </a:tc>
                <a:tc>
                  <a:txBody>
                    <a:bodyPr/>
                    <a:lstStyle/>
                    <a:p>
                      <a:r>
                        <a:rPr lang="ru-RU" sz="1400" dirty="0"/>
                        <a:t>В отчете о закупках СМП, СОНКО не указан общий объем финансового обеспечения для оплаты контрактов в отчетном году в рамках осуществления закупок, не подлежащих в соответствии с 44-ФЗ включению в расчет СГОЗ заказчика</a:t>
                      </a:r>
                    </a:p>
                  </a:txBody>
                  <a:tcPr/>
                </a:tc>
                <a:extLst>
                  <a:ext uri="{0D108BD9-81ED-4DB2-BD59-A6C34878D82A}">
                    <a16:rowId xmlns:a16="http://schemas.microsoft.com/office/drawing/2014/main" val="480170153"/>
                  </a:ext>
                </a:extLst>
              </a:tr>
              <a:tr h="370840">
                <a:tc vMerge="1">
                  <a:txBody>
                    <a:bodyPr/>
                    <a:lstStyle/>
                    <a:p>
                      <a:endParaRPr lang="ru-RU"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3 статьи 38 Закона N 44-ФЗ Положение о контрактной службе Заказчика не соответствует Типовому положению регламенту о контрактной службе, утвержденному Приказом Минфина России от 31.07.2020 №158н.</a:t>
                      </a:r>
                    </a:p>
                  </a:txBody>
                  <a:tcPr/>
                </a:tc>
                <a:extLst>
                  <a:ext uri="{0D108BD9-81ED-4DB2-BD59-A6C34878D82A}">
                    <a16:rowId xmlns:a16="http://schemas.microsoft.com/office/drawing/2014/main" val="637095113"/>
                  </a:ext>
                </a:extLst>
              </a:tr>
            </a:tbl>
          </a:graphicData>
        </a:graphic>
      </p:graphicFrame>
      <p:graphicFrame>
        <p:nvGraphicFramePr>
          <p:cNvPr id="4" name="Таблица 4">
            <a:extLst>
              <a:ext uri="{FF2B5EF4-FFF2-40B4-BE49-F238E27FC236}">
                <a16:creationId xmlns:a16="http://schemas.microsoft.com/office/drawing/2014/main" id="{3D5F8436-FF42-3AFB-880D-4EBC44C60EC2}"/>
              </a:ext>
            </a:extLst>
          </p:cNvPr>
          <p:cNvGraphicFramePr>
            <a:graphicFrameLocks noGrp="1"/>
          </p:cNvGraphicFramePr>
          <p:nvPr>
            <p:extLst>
              <p:ext uri="{D42A27DB-BD31-4B8C-83A1-F6EECF244321}">
                <p14:modId xmlns:p14="http://schemas.microsoft.com/office/powerpoint/2010/main" val="226708137"/>
              </p:ext>
            </p:extLst>
          </p:nvPr>
        </p:nvGraphicFramePr>
        <p:xfrm>
          <a:off x="252903" y="4457551"/>
          <a:ext cx="11811699" cy="1468120"/>
        </p:xfrm>
        <a:graphic>
          <a:graphicData uri="http://schemas.openxmlformats.org/drawingml/2006/table">
            <a:tbl>
              <a:tblPr firstRow="1" bandRow="1">
                <a:tableStyleId>{8A107856-5554-42FB-B03E-39F5DBC370BA}</a:tableStyleId>
              </a:tblPr>
              <a:tblGrid>
                <a:gridCol w="2145264">
                  <a:extLst>
                    <a:ext uri="{9D8B030D-6E8A-4147-A177-3AD203B41FA5}">
                      <a16:colId xmlns:a16="http://schemas.microsoft.com/office/drawing/2014/main" val="1452156506"/>
                    </a:ext>
                  </a:extLst>
                </a:gridCol>
                <a:gridCol w="9666435">
                  <a:extLst>
                    <a:ext uri="{9D8B030D-6E8A-4147-A177-3AD203B41FA5}">
                      <a16:colId xmlns:a16="http://schemas.microsoft.com/office/drawing/2014/main" val="808734424"/>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dirty="0"/>
                        <a:t>Администрация муниципального образования "Беломорский муниципальный район" (Финансово-экономическое управление) / плановая выездная проверка</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Администрация Кондопожского муниципального района (Финансовое управление) / камеральная проверка</a:t>
                      </a:r>
                    </a:p>
                    <a:p>
                      <a:endParaRPr lang="ru-RU" sz="1400" dirty="0"/>
                    </a:p>
                  </a:txBody>
                  <a:tcPr/>
                </a:tc>
                <a:extLst>
                  <a:ext uri="{0D108BD9-81ED-4DB2-BD59-A6C34878D82A}">
                    <a16:rowId xmlns:a16="http://schemas.microsoft.com/office/drawing/2014/main" val="3012344549"/>
                  </a:ext>
                </a:extLst>
              </a:tr>
              <a:tr h="370840">
                <a:tc>
                  <a:txBody>
                    <a:bodyPr/>
                    <a:lstStyle/>
                    <a:p>
                      <a:r>
                        <a:rPr lang="ru-RU" sz="1400" b="1" dirty="0"/>
                        <a:t>Содержание проверки</a:t>
                      </a:r>
                    </a:p>
                  </a:txBody>
                  <a:tcPr/>
                </a:tc>
                <a:tc>
                  <a:txBody>
                    <a:bodyPr/>
                    <a:lstStyle/>
                    <a:p>
                      <a:r>
                        <a:rPr lang="ru-RU" sz="1400" b="1" dirty="0"/>
                        <a:t>Суть нарушения</a:t>
                      </a:r>
                    </a:p>
                  </a:txBody>
                  <a:tcPr/>
                </a:tc>
                <a:extLst>
                  <a:ext uri="{0D108BD9-81ED-4DB2-BD59-A6C34878D82A}">
                    <a16:rowId xmlns:a16="http://schemas.microsoft.com/office/drawing/2014/main" val="479235014"/>
                  </a:ext>
                </a:extLst>
              </a:tr>
              <a:tr h="370840">
                <a:tc>
                  <a:txBody>
                    <a:bodyPr/>
                    <a:lstStyle/>
                    <a:p>
                      <a:r>
                        <a:rPr lang="ru-RU" sz="1400" dirty="0"/>
                        <a:t>Исполнение контрактов</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В нарушение части 2 статьи 34 Федерального закона № 44-ФЗ ряд контрактов не содержит условия,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588145451"/>
                  </a:ext>
                </a:extLst>
              </a:tr>
            </a:tbl>
          </a:graphicData>
        </a:graphic>
      </p:graphicFrame>
    </p:spTree>
    <p:extLst>
      <p:ext uri="{BB962C8B-B14F-4D97-AF65-F5344CB8AC3E}">
        <p14:creationId xmlns:p14="http://schemas.microsoft.com/office/powerpoint/2010/main" val="3149426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12F5F-0548-6B6F-496D-748E4614795D}"/>
              </a:ext>
            </a:extLst>
          </p:cNvPr>
          <p:cNvSpPr>
            <a:spLocks noGrp="1"/>
          </p:cNvSpPr>
          <p:nvPr>
            <p:ph type="title"/>
          </p:nvPr>
        </p:nvSpPr>
        <p:spPr>
          <a:xfrm>
            <a:off x="838200" y="221690"/>
            <a:ext cx="10515600" cy="782357"/>
          </a:xfrm>
        </p:spPr>
        <p:txBody>
          <a:bodyPr>
            <a:normAutofit/>
          </a:bodyPr>
          <a:lstStyle/>
          <a:p>
            <a:pPr algn="ctr"/>
            <a:r>
              <a:rPr lang="ru-RU" sz="2400" dirty="0"/>
              <a:t>Список муниципальных заказчиков, нарушения которых включены в данную презентацию (29 актов)</a:t>
            </a:r>
          </a:p>
        </p:txBody>
      </p:sp>
      <p:graphicFrame>
        <p:nvGraphicFramePr>
          <p:cNvPr id="4" name="Таблица 4">
            <a:extLst>
              <a:ext uri="{FF2B5EF4-FFF2-40B4-BE49-F238E27FC236}">
                <a16:creationId xmlns:a16="http://schemas.microsoft.com/office/drawing/2014/main" id="{833E4602-8553-E9D6-AF9D-4D09EBCF5D15}"/>
              </a:ext>
            </a:extLst>
          </p:cNvPr>
          <p:cNvGraphicFramePr>
            <a:graphicFrameLocks noGrp="1"/>
          </p:cNvGraphicFramePr>
          <p:nvPr>
            <p:ph idx="1"/>
            <p:extLst>
              <p:ext uri="{D42A27DB-BD31-4B8C-83A1-F6EECF244321}">
                <p14:modId xmlns:p14="http://schemas.microsoft.com/office/powerpoint/2010/main" val="1736175473"/>
              </p:ext>
            </p:extLst>
          </p:nvPr>
        </p:nvGraphicFramePr>
        <p:xfrm>
          <a:off x="421341" y="1004047"/>
          <a:ext cx="11537577" cy="5547360"/>
        </p:xfrm>
        <a:graphic>
          <a:graphicData uri="http://schemas.openxmlformats.org/drawingml/2006/table">
            <a:tbl>
              <a:tblPr firstRow="1" bandRow="1">
                <a:tableStyleId>{0505E3EF-67EA-436B-97B2-0124C06EBD24}</a:tableStyleId>
              </a:tblPr>
              <a:tblGrid>
                <a:gridCol w="4213566">
                  <a:extLst>
                    <a:ext uri="{9D8B030D-6E8A-4147-A177-3AD203B41FA5}">
                      <a16:colId xmlns:a16="http://schemas.microsoft.com/office/drawing/2014/main" val="1430826756"/>
                    </a:ext>
                  </a:extLst>
                </a:gridCol>
                <a:gridCol w="3770509">
                  <a:extLst>
                    <a:ext uri="{9D8B030D-6E8A-4147-A177-3AD203B41FA5}">
                      <a16:colId xmlns:a16="http://schemas.microsoft.com/office/drawing/2014/main" val="599487493"/>
                    </a:ext>
                  </a:extLst>
                </a:gridCol>
                <a:gridCol w="3553502">
                  <a:extLst>
                    <a:ext uri="{9D8B030D-6E8A-4147-A177-3AD203B41FA5}">
                      <a16:colId xmlns:a16="http://schemas.microsoft.com/office/drawing/2014/main" val="615464462"/>
                    </a:ext>
                  </a:extLst>
                </a:gridCol>
              </a:tblGrid>
              <a:tr h="370840">
                <a:tc>
                  <a:txBody>
                    <a:bodyPr/>
                    <a:lstStyle/>
                    <a:p>
                      <a:r>
                        <a:rPr lang="ru-RU" sz="1600" dirty="0"/>
                        <a:t>Наименование заказчика</a:t>
                      </a:r>
                    </a:p>
                  </a:txBody>
                  <a:tcPr/>
                </a:tc>
                <a:tc>
                  <a:txBody>
                    <a:bodyPr/>
                    <a:lstStyle/>
                    <a:p>
                      <a:r>
                        <a:rPr lang="ru-RU" sz="1600" dirty="0"/>
                        <a:t>Реквизиты акта / представления</a:t>
                      </a:r>
                    </a:p>
                  </a:txBody>
                  <a:tcPr/>
                </a:tc>
                <a:tc>
                  <a:txBody>
                    <a:bodyPr/>
                    <a:lstStyle/>
                    <a:p>
                      <a:r>
                        <a:rPr lang="ru-RU" sz="1600" dirty="0"/>
                        <a:t>Период проверки</a:t>
                      </a:r>
                    </a:p>
                  </a:txBody>
                  <a:tcPr/>
                </a:tc>
                <a:extLst>
                  <a:ext uri="{0D108BD9-81ED-4DB2-BD59-A6C34878D82A}">
                    <a16:rowId xmlns:a16="http://schemas.microsoft.com/office/drawing/2014/main" val="1587637196"/>
                  </a:ext>
                </a:extLst>
              </a:tr>
              <a:tr h="370840">
                <a:tc gridSpan="3">
                  <a:txBody>
                    <a:bodyPr/>
                    <a:lstStyle/>
                    <a:p>
                      <a:pPr algn="ctr"/>
                      <a:r>
                        <a:rPr lang="ru-RU" sz="1600" b="1" dirty="0"/>
                        <a:t>Администрация Сегежского муниципального района (3 акта)</a:t>
                      </a:r>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538234486"/>
                  </a:ext>
                </a:extLst>
              </a:tr>
              <a:tr h="370840">
                <a:tc>
                  <a:txBody>
                    <a:bodyPr/>
                    <a:lstStyle/>
                    <a:p>
                      <a:r>
                        <a:rPr lang="ru-RU" sz="1400" dirty="0"/>
                        <a:t>МБУ "Музейный центр г. Сегежи"</a:t>
                      </a:r>
                    </a:p>
                  </a:txBody>
                  <a:tcPr/>
                </a:tc>
                <a:tc>
                  <a:txBody>
                    <a:bodyPr/>
                    <a:lstStyle/>
                    <a:p>
                      <a:r>
                        <a:rPr lang="ru-RU" sz="1400" dirty="0"/>
                        <a:t>Акт № 2 от 26.04.2023</a:t>
                      </a:r>
                    </a:p>
                  </a:txBody>
                  <a:tcPr/>
                </a:tc>
                <a:tc>
                  <a:txBody>
                    <a:bodyPr/>
                    <a:lstStyle/>
                    <a:p>
                      <a:r>
                        <a:rPr lang="pt-BR" sz="1400" dirty="0"/>
                        <a:t> </a:t>
                      </a:r>
                      <a:r>
                        <a:rPr lang="ru-RU" sz="1400" dirty="0"/>
                        <a:t>С</a:t>
                      </a:r>
                      <a:r>
                        <a:rPr lang="pt-BR" sz="1400" dirty="0"/>
                        <a:t> </a:t>
                      </a:r>
                      <a:r>
                        <a:rPr lang="ru-RU" sz="1400" dirty="0"/>
                        <a:t>1</a:t>
                      </a:r>
                      <a:r>
                        <a:rPr lang="pt-BR" sz="1400" dirty="0"/>
                        <a:t> anp</a:t>
                      </a:r>
                      <a:r>
                        <a:rPr lang="ru-RU" sz="1400" dirty="0" err="1"/>
                        <a:t>еля</a:t>
                      </a:r>
                      <a:r>
                        <a:rPr lang="ru-RU" sz="1400" dirty="0"/>
                        <a:t> </a:t>
                      </a:r>
                      <a:r>
                        <a:rPr lang="pt-BR" sz="1400" dirty="0"/>
                        <a:t>2022 r. </a:t>
                      </a:r>
                      <a:r>
                        <a:rPr lang="ru-RU" sz="1400" dirty="0"/>
                        <a:t>п</a:t>
                      </a:r>
                      <a:r>
                        <a:rPr lang="pt-BR" sz="1400" dirty="0"/>
                        <a:t>o </a:t>
                      </a:r>
                      <a:r>
                        <a:rPr lang="ru-RU" sz="1400" dirty="0"/>
                        <a:t>1</a:t>
                      </a:r>
                      <a:r>
                        <a:rPr lang="pt-BR" sz="1400" dirty="0"/>
                        <a:t> anpe</a:t>
                      </a:r>
                      <a:r>
                        <a:rPr lang="ru-RU" sz="1400" dirty="0"/>
                        <a:t>ля</a:t>
                      </a:r>
                      <a:r>
                        <a:rPr lang="pt-BR" sz="1400" dirty="0"/>
                        <a:t> 2023 r</a:t>
                      </a:r>
                      <a:r>
                        <a:rPr lang="ru-RU" sz="1400" dirty="0"/>
                        <a:t>.</a:t>
                      </a:r>
                    </a:p>
                  </a:txBody>
                  <a:tcPr/>
                </a:tc>
                <a:extLst>
                  <a:ext uri="{0D108BD9-81ED-4DB2-BD59-A6C34878D82A}">
                    <a16:rowId xmlns:a16="http://schemas.microsoft.com/office/drawing/2014/main" val="3427579962"/>
                  </a:ext>
                </a:extLst>
              </a:tr>
              <a:tr h="370840">
                <a:tc>
                  <a:txBody>
                    <a:bodyPr/>
                    <a:lstStyle/>
                    <a:p>
                      <a:r>
                        <a:rPr lang="ru-RU" sz="1400" dirty="0"/>
                        <a:t>МКОУ СОШ п. Валдай</a:t>
                      </a:r>
                    </a:p>
                  </a:txBody>
                  <a:tcPr/>
                </a:tc>
                <a:tc>
                  <a:txBody>
                    <a:bodyPr/>
                    <a:lstStyle/>
                    <a:p>
                      <a:r>
                        <a:rPr lang="ru-RU" sz="1400" dirty="0"/>
                        <a:t>Акт № 3 от 19.10.2022</a:t>
                      </a:r>
                    </a:p>
                  </a:txBody>
                  <a:tcPr/>
                </a:tc>
                <a:tc>
                  <a:txBody>
                    <a:bodyPr/>
                    <a:lstStyle/>
                    <a:p>
                      <a:r>
                        <a:rPr lang="ru-RU" sz="1400" dirty="0"/>
                        <a:t>С </a:t>
                      </a:r>
                      <a:r>
                        <a:rPr lang="en-US" sz="1400" dirty="0"/>
                        <a:t>1 </a:t>
                      </a:r>
                      <a:r>
                        <a:rPr lang="en-US" sz="1400" dirty="0" err="1"/>
                        <a:t>ce</a:t>
                      </a:r>
                      <a:r>
                        <a:rPr lang="ru-RU" sz="1400" dirty="0" err="1"/>
                        <a:t>нтября</a:t>
                      </a:r>
                      <a:r>
                        <a:rPr lang="ru-RU" sz="1400" dirty="0"/>
                        <a:t> 2</a:t>
                      </a:r>
                      <a:r>
                        <a:rPr lang="en-US" sz="1400" dirty="0"/>
                        <a:t>021 r. </a:t>
                      </a:r>
                      <a:r>
                        <a:rPr lang="ru-RU" sz="1400" dirty="0"/>
                        <a:t>по </a:t>
                      </a:r>
                      <a:r>
                        <a:rPr lang="en-US" sz="1400" dirty="0"/>
                        <a:t>1</a:t>
                      </a:r>
                      <a:r>
                        <a:rPr lang="ru-RU" sz="1400" dirty="0"/>
                        <a:t> сентября 2022 г.</a:t>
                      </a:r>
                      <a:r>
                        <a:rPr lang="en-US" sz="1400" dirty="0"/>
                        <a:t> </a:t>
                      </a:r>
                      <a:r>
                        <a:rPr lang="ru-RU" sz="1400" dirty="0"/>
                        <a:t> - закупки по п.</a:t>
                      </a:r>
                      <a:r>
                        <a:rPr lang="en-US" sz="1400" dirty="0"/>
                        <a:t>8 </a:t>
                      </a:r>
                      <a:r>
                        <a:rPr lang="ru-RU" sz="1400" dirty="0"/>
                        <a:t>ст. 93</a:t>
                      </a:r>
                    </a:p>
                  </a:txBody>
                  <a:tcPr/>
                </a:tc>
                <a:extLst>
                  <a:ext uri="{0D108BD9-81ED-4DB2-BD59-A6C34878D82A}">
                    <a16:rowId xmlns:a16="http://schemas.microsoft.com/office/drawing/2014/main" val="3122465542"/>
                  </a:ext>
                </a:extLst>
              </a:tr>
              <a:tr h="370840">
                <a:tc>
                  <a:txBody>
                    <a:bodyPr/>
                    <a:lstStyle/>
                    <a:p>
                      <a:r>
                        <a:rPr lang="ru-RU" sz="1400" dirty="0"/>
                        <a:t>МКДОУ - Детский сад № 18 г. Сегежи</a:t>
                      </a:r>
                    </a:p>
                  </a:txBody>
                  <a:tcPr/>
                </a:tc>
                <a:tc>
                  <a:txBody>
                    <a:bodyPr/>
                    <a:lstStyle/>
                    <a:p>
                      <a:r>
                        <a:rPr lang="ru-RU" sz="1400" dirty="0"/>
                        <a:t>Акт № 2 от 29.04.2022</a:t>
                      </a:r>
                    </a:p>
                  </a:txBody>
                  <a:tcPr/>
                </a:tc>
                <a:tc>
                  <a:txBody>
                    <a:bodyPr/>
                    <a:lstStyle/>
                    <a:p>
                      <a:r>
                        <a:rPr lang="ru-RU" sz="1400" dirty="0"/>
                        <a:t>С</a:t>
                      </a:r>
                      <a:r>
                        <a:rPr lang="en-US" sz="1400" dirty="0"/>
                        <a:t> 1 </a:t>
                      </a:r>
                      <a:r>
                        <a:rPr lang="ru-RU" sz="1400" dirty="0"/>
                        <a:t>апреля 2</a:t>
                      </a:r>
                      <a:r>
                        <a:rPr lang="en-US" sz="1400" dirty="0"/>
                        <a:t>021 r. </a:t>
                      </a:r>
                      <a:r>
                        <a:rPr lang="ru-RU" sz="1400" dirty="0"/>
                        <a:t>по </a:t>
                      </a:r>
                      <a:r>
                        <a:rPr lang="en-US" sz="1400" dirty="0"/>
                        <a:t>1</a:t>
                      </a:r>
                      <a:r>
                        <a:rPr lang="ru-RU" sz="1400" dirty="0"/>
                        <a:t> апреля 2022 г.</a:t>
                      </a:r>
                      <a:r>
                        <a:rPr lang="en-US" sz="1400" dirty="0"/>
                        <a:t> </a:t>
                      </a:r>
                      <a:r>
                        <a:rPr lang="ru-RU" sz="1400" dirty="0"/>
                        <a:t> - закупки по п.5</a:t>
                      </a:r>
                      <a:r>
                        <a:rPr lang="en-US" sz="1400" dirty="0"/>
                        <a:t> </a:t>
                      </a:r>
                      <a:r>
                        <a:rPr lang="ru-RU" sz="1400" dirty="0"/>
                        <a:t>ст. 93</a:t>
                      </a:r>
                    </a:p>
                  </a:txBody>
                  <a:tcPr/>
                </a:tc>
                <a:extLst>
                  <a:ext uri="{0D108BD9-81ED-4DB2-BD59-A6C34878D82A}">
                    <a16:rowId xmlns:a16="http://schemas.microsoft.com/office/drawing/2014/main" val="3180318484"/>
                  </a:ext>
                </a:extLst>
              </a:tr>
              <a:tr h="370840">
                <a:tc gridSpan="3">
                  <a:txBody>
                    <a:bodyPr/>
                    <a:lstStyle/>
                    <a:p>
                      <a:pPr algn="ctr"/>
                      <a:r>
                        <a:rPr lang="ru-RU" sz="1600" b="1" dirty="0"/>
                        <a:t>Администрация Пудожского муниципального района (2 акта)</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3651501193"/>
                  </a:ext>
                </a:extLst>
              </a:tr>
              <a:tr h="370840">
                <a:tc>
                  <a:txBody>
                    <a:bodyPr/>
                    <a:lstStyle/>
                    <a:p>
                      <a:r>
                        <a:rPr lang="ru-RU" sz="1400" dirty="0"/>
                        <a:t>МБУ ДО «Дом детского творчества" г. Пудожа Республики Карелия</a:t>
                      </a:r>
                    </a:p>
                  </a:txBody>
                  <a:tcPr/>
                </a:tc>
                <a:tc>
                  <a:txBody>
                    <a:bodyPr/>
                    <a:lstStyle/>
                    <a:p>
                      <a:r>
                        <a:rPr lang="ru-RU" sz="1400" dirty="0"/>
                        <a:t>Акт № 13 от 29.06.2023</a:t>
                      </a:r>
                    </a:p>
                  </a:txBody>
                  <a:tcPr/>
                </a:tc>
                <a:tc>
                  <a:txBody>
                    <a:bodyPr/>
                    <a:lstStyle/>
                    <a:p>
                      <a:r>
                        <a:rPr lang="ru-RU" sz="1400" dirty="0"/>
                        <a:t>С 01 января 2022 г. по 31 декабря 2022 г.</a:t>
                      </a:r>
                    </a:p>
                  </a:txBody>
                  <a:tcPr/>
                </a:tc>
                <a:extLst>
                  <a:ext uri="{0D108BD9-81ED-4DB2-BD59-A6C34878D82A}">
                    <a16:rowId xmlns:a16="http://schemas.microsoft.com/office/drawing/2014/main" val="1253608656"/>
                  </a:ext>
                </a:extLst>
              </a:tr>
              <a:tr h="370840">
                <a:tc>
                  <a:txBody>
                    <a:bodyPr/>
                    <a:lstStyle/>
                    <a:p>
                      <a:r>
                        <a:rPr lang="ru-RU" sz="1400" dirty="0"/>
                        <a:t>МКОУ СОШ  </a:t>
                      </a:r>
                      <a:r>
                        <a:rPr lang="ru-RU" sz="1400" dirty="0" err="1"/>
                        <a:t>П.Пяльма</a:t>
                      </a:r>
                      <a:r>
                        <a:rPr lang="ru-RU" sz="1400" dirty="0"/>
                        <a:t> Пудожского района Республики Карелия</a:t>
                      </a:r>
                    </a:p>
                  </a:txBody>
                  <a:tcPr/>
                </a:tc>
                <a:tc>
                  <a:txBody>
                    <a:bodyPr/>
                    <a:lstStyle/>
                    <a:p>
                      <a:r>
                        <a:rPr lang="ru-RU" sz="1400" dirty="0"/>
                        <a:t>Акт № 12 от 17.05.2023</a:t>
                      </a:r>
                    </a:p>
                  </a:txBody>
                  <a:tcPr/>
                </a:tc>
                <a:tc>
                  <a:txBody>
                    <a:bodyPr/>
                    <a:lstStyle/>
                    <a:p>
                      <a:r>
                        <a:rPr lang="ru-RU" sz="1400" dirty="0"/>
                        <a:t>С  01  января 2022 г. по  31  декабря 2022 г.</a:t>
                      </a:r>
                    </a:p>
                  </a:txBody>
                  <a:tcPr/>
                </a:tc>
                <a:extLst>
                  <a:ext uri="{0D108BD9-81ED-4DB2-BD59-A6C34878D82A}">
                    <a16:rowId xmlns:a16="http://schemas.microsoft.com/office/drawing/2014/main" val="349290644"/>
                  </a:ext>
                </a:extLst>
              </a:tr>
              <a:tr h="370840">
                <a:tc gridSpan="3">
                  <a:txBody>
                    <a:bodyPr/>
                    <a:lstStyle/>
                    <a:p>
                      <a:pPr algn="ctr"/>
                      <a:r>
                        <a:rPr lang="ru-RU" sz="1600" b="1" dirty="0"/>
                        <a:t>Администрация Кондопожского муниципального района (3 акта)</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2986708528"/>
                  </a:ext>
                </a:extLst>
              </a:tr>
              <a:tr h="370840">
                <a:tc>
                  <a:txBody>
                    <a:bodyPr/>
                    <a:lstStyle/>
                    <a:p>
                      <a:r>
                        <a:rPr lang="ru-RU" sz="1400" dirty="0"/>
                        <a:t>МУ ДО Спортивная школа олимпийского резерва им. А.П. </a:t>
                      </a:r>
                      <a:r>
                        <a:rPr lang="ru-RU" sz="1400" dirty="0" err="1"/>
                        <a:t>Шелгачева</a:t>
                      </a:r>
                      <a:r>
                        <a:rPr lang="ru-RU" sz="1400" dirty="0"/>
                        <a:t> г. Кондопоги Республики Карелия</a:t>
                      </a:r>
                    </a:p>
                  </a:txBody>
                  <a:tcPr/>
                </a:tc>
                <a:tc>
                  <a:txBody>
                    <a:bodyPr/>
                    <a:lstStyle/>
                    <a:p>
                      <a:r>
                        <a:rPr lang="ru-RU" sz="1400" dirty="0"/>
                        <a:t>Акт № 1-2023 от 08.02.2023</a:t>
                      </a:r>
                    </a:p>
                  </a:txBody>
                  <a:tcPr/>
                </a:tc>
                <a:tc>
                  <a:txBody>
                    <a:bodyPr/>
                    <a:lstStyle/>
                    <a:p>
                      <a:r>
                        <a:rPr lang="ru-RU" sz="1400" dirty="0"/>
                        <a:t>2022 год</a:t>
                      </a:r>
                    </a:p>
                  </a:txBody>
                  <a:tcPr/>
                </a:tc>
                <a:extLst>
                  <a:ext uri="{0D108BD9-81ED-4DB2-BD59-A6C34878D82A}">
                    <a16:rowId xmlns:a16="http://schemas.microsoft.com/office/drawing/2014/main" val="983156920"/>
                  </a:ext>
                </a:extLst>
              </a:tr>
              <a:tr h="370840">
                <a:tc>
                  <a:txBody>
                    <a:bodyPr/>
                    <a:lstStyle/>
                    <a:p>
                      <a:r>
                        <a:rPr lang="ru-RU" sz="1400" dirty="0"/>
                        <a:t>Администрация Петровского сельского поселения</a:t>
                      </a:r>
                    </a:p>
                  </a:txBody>
                  <a:tcPr/>
                </a:tc>
                <a:tc>
                  <a:txBody>
                    <a:bodyPr/>
                    <a:lstStyle/>
                    <a:p>
                      <a:r>
                        <a:rPr lang="ru-RU" sz="1400" dirty="0"/>
                        <a:t>Акт № 6-2022 от 17.11.2022</a:t>
                      </a:r>
                    </a:p>
                  </a:txBody>
                  <a:tcPr/>
                </a:tc>
                <a:tc>
                  <a:txBody>
                    <a:bodyPr/>
                    <a:lstStyle/>
                    <a:p>
                      <a:r>
                        <a:rPr lang="ru-RU" sz="1400" dirty="0"/>
                        <a:t>2021 год</a:t>
                      </a:r>
                    </a:p>
                  </a:txBody>
                  <a:tcPr/>
                </a:tc>
                <a:extLst>
                  <a:ext uri="{0D108BD9-81ED-4DB2-BD59-A6C34878D82A}">
                    <a16:rowId xmlns:a16="http://schemas.microsoft.com/office/drawing/2014/main" val="1391341757"/>
                  </a:ext>
                </a:extLst>
              </a:tr>
              <a:tr h="370840">
                <a:tc>
                  <a:txBody>
                    <a:bodyPr/>
                    <a:lstStyle/>
                    <a:p>
                      <a:r>
                        <a:rPr lang="ru-RU" sz="1400" dirty="0"/>
                        <a:t>Администрации </a:t>
                      </a:r>
                      <a:r>
                        <a:rPr lang="ru-RU" sz="1400" dirty="0" err="1"/>
                        <a:t>Кончезерского</a:t>
                      </a:r>
                      <a:r>
                        <a:rPr lang="ru-RU" sz="1400" dirty="0"/>
                        <a:t> сельского поселения</a:t>
                      </a:r>
                    </a:p>
                  </a:txBody>
                  <a:tcPr/>
                </a:tc>
                <a:tc>
                  <a:txBody>
                    <a:bodyPr/>
                    <a:lstStyle/>
                    <a:p>
                      <a:r>
                        <a:rPr lang="ru-RU" sz="1400" dirty="0"/>
                        <a:t>Акт № 5-2022 от 30.09.2022</a:t>
                      </a:r>
                    </a:p>
                    <a:p>
                      <a:endParaRPr lang="ru-RU" sz="1400" dirty="0"/>
                    </a:p>
                  </a:txBody>
                  <a:tcPr/>
                </a:tc>
                <a:tc>
                  <a:txBody>
                    <a:bodyPr/>
                    <a:lstStyle/>
                    <a:p>
                      <a:r>
                        <a:rPr lang="ru-RU" sz="1400" dirty="0"/>
                        <a:t>2021 год</a:t>
                      </a:r>
                    </a:p>
                  </a:txBody>
                  <a:tcPr/>
                </a:tc>
                <a:extLst>
                  <a:ext uri="{0D108BD9-81ED-4DB2-BD59-A6C34878D82A}">
                    <a16:rowId xmlns:a16="http://schemas.microsoft.com/office/drawing/2014/main" val="4140066513"/>
                  </a:ext>
                </a:extLst>
              </a:tr>
            </a:tbl>
          </a:graphicData>
        </a:graphic>
      </p:graphicFrame>
    </p:spTree>
    <p:extLst>
      <p:ext uri="{BB962C8B-B14F-4D97-AF65-F5344CB8AC3E}">
        <p14:creationId xmlns:p14="http://schemas.microsoft.com/office/powerpoint/2010/main" val="10303660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12F5F-0548-6B6F-496D-748E4614795D}"/>
              </a:ext>
            </a:extLst>
          </p:cNvPr>
          <p:cNvSpPr>
            <a:spLocks noGrp="1"/>
          </p:cNvSpPr>
          <p:nvPr>
            <p:ph type="title"/>
          </p:nvPr>
        </p:nvSpPr>
        <p:spPr>
          <a:xfrm>
            <a:off x="838200" y="221690"/>
            <a:ext cx="10515600" cy="782357"/>
          </a:xfrm>
        </p:spPr>
        <p:txBody>
          <a:bodyPr>
            <a:normAutofit/>
          </a:bodyPr>
          <a:lstStyle/>
          <a:p>
            <a:pPr algn="ctr"/>
            <a:r>
              <a:rPr lang="ru-RU" sz="2400" dirty="0"/>
              <a:t>Список муниципальных заказчиков, нарушения которых включены в данную презентацию</a:t>
            </a:r>
          </a:p>
        </p:txBody>
      </p:sp>
      <p:graphicFrame>
        <p:nvGraphicFramePr>
          <p:cNvPr id="4" name="Таблица 4">
            <a:extLst>
              <a:ext uri="{FF2B5EF4-FFF2-40B4-BE49-F238E27FC236}">
                <a16:creationId xmlns:a16="http://schemas.microsoft.com/office/drawing/2014/main" id="{833E4602-8553-E9D6-AF9D-4D09EBCF5D15}"/>
              </a:ext>
            </a:extLst>
          </p:cNvPr>
          <p:cNvGraphicFramePr>
            <a:graphicFrameLocks noGrp="1"/>
          </p:cNvGraphicFramePr>
          <p:nvPr>
            <p:ph idx="1"/>
            <p:extLst>
              <p:ext uri="{D42A27DB-BD31-4B8C-83A1-F6EECF244321}">
                <p14:modId xmlns:p14="http://schemas.microsoft.com/office/powerpoint/2010/main" val="1642235002"/>
              </p:ext>
            </p:extLst>
          </p:nvPr>
        </p:nvGraphicFramePr>
        <p:xfrm>
          <a:off x="421341" y="1004047"/>
          <a:ext cx="11537577" cy="4862457"/>
        </p:xfrm>
        <a:graphic>
          <a:graphicData uri="http://schemas.openxmlformats.org/drawingml/2006/table">
            <a:tbl>
              <a:tblPr firstRow="1" bandRow="1">
                <a:tableStyleId>{0505E3EF-67EA-436B-97B2-0124C06EBD24}</a:tableStyleId>
              </a:tblPr>
              <a:tblGrid>
                <a:gridCol w="4213566">
                  <a:extLst>
                    <a:ext uri="{9D8B030D-6E8A-4147-A177-3AD203B41FA5}">
                      <a16:colId xmlns:a16="http://schemas.microsoft.com/office/drawing/2014/main" val="1430826756"/>
                    </a:ext>
                  </a:extLst>
                </a:gridCol>
                <a:gridCol w="3770509">
                  <a:extLst>
                    <a:ext uri="{9D8B030D-6E8A-4147-A177-3AD203B41FA5}">
                      <a16:colId xmlns:a16="http://schemas.microsoft.com/office/drawing/2014/main" val="599487493"/>
                    </a:ext>
                  </a:extLst>
                </a:gridCol>
                <a:gridCol w="3553502">
                  <a:extLst>
                    <a:ext uri="{9D8B030D-6E8A-4147-A177-3AD203B41FA5}">
                      <a16:colId xmlns:a16="http://schemas.microsoft.com/office/drawing/2014/main" val="615464462"/>
                    </a:ext>
                  </a:extLst>
                </a:gridCol>
              </a:tblGrid>
              <a:tr h="370840">
                <a:tc>
                  <a:txBody>
                    <a:bodyPr/>
                    <a:lstStyle/>
                    <a:p>
                      <a:r>
                        <a:rPr lang="ru-RU" sz="1600" dirty="0"/>
                        <a:t>Наименование заказчика</a:t>
                      </a:r>
                    </a:p>
                  </a:txBody>
                  <a:tcPr/>
                </a:tc>
                <a:tc>
                  <a:txBody>
                    <a:bodyPr/>
                    <a:lstStyle/>
                    <a:p>
                      <a:r>
                        <a:rPr lang="ru-RU" sz="1600" dirty="0"/>
                        <a:t>Реквизиты акта / представления</a:t>
                      </a:r>
                    </a:p>
                  </a:txBody>
                  <a:tcPr/>
                </a:tc>
                <a:tc>
                  <a:txBody>
                    <a:bodyPr/>
                    <a:lstStyle/>
                    <a:p>
                      <a:r>
                        <a:rPr lang="ru-RU" sz="1600" dirty="0"/>
                        <a:t>Период проверки</a:t>
                      </a:r>
                    </a:p>
                  </a:txBody>
                  <a:tcPr/>
                </a:tc>
                <a:extLst>
                  <a:ext uri="{0D108BD9-81ED-4DB2-BD59-A6C34878D82A}">
                    <a16:rowId xmlns:a16="http://schemas.microsoft.com/office/drawing/2014/main" val="1587637196"/>
                  </a:ext>
                </a:extLst>
              </a:tr>
              <a:tr h="442857">
                <a:tc gridSpan="3">
                  <a:txBody>
                    <a:bodyPr/>
                    <a:lstStyle/>
                    <a:p>
                      <a:pPr algn="ctr"/>
                      <a:r>
                        <a:rPr lang="ru-RU" sz="1600" b="1" dirty="0"/>
                        <a:t> Администрация муниципального образования "Медвежьегорский муниципальный район« (5 актов)</a:t>
                      </a:r>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538234486"/>
                  </a:ext>
                </a:extLst>
              </a:tr>
              <a:tr h="370840">
                <a:tc>
                  <a:txBody>
                    <a:bodyPr/>
                    <a:lstStyle/>
                    <a:p>
                      <a:r>
                        <a:rPr lang="ru-RU" sz="1400" dirty="0"/>
                        <a:t>МКУ «Медвежьегорская центральная городская библиотека имени Ирины Федосовой"</a:t>
                      </a:r>
                    </a:p>
                  </a:txBody>
                  <a:tcPr/>
                </a:tc>
                <a:tc>
                  <a:txBody>
                    <a:bodyPr/>
                    <a:lstStyle/>
                    <a:p>
                      <a:r>
                        <a:rPr lang="ru-RU" sz="1400" dirty="0"/>
                        <a:t>Акт № 2-2023 от 31.03.2023</a:t>
                      </a:r>
                    </a:p>
                  </a:txBody>
                  <a:tcPr/>
                </a:tc>
                <a:tc>
                  <a:txBody>
                    <a:bodyPr/>
                    <a:lstStyle/>
                    <a:p>
                      <a:r>
                        <a:rPr lang="ru-RU" sz="1400" dirty="0"/>
                        <a:t>2022 год</a:t>
                      </a:r>
                    </a:p>
                  </a:txBody>
                  <a:tcPr/>
                </a:tc>
                <a:extLst>
                  <a:ext uri="{0D108BD9-81ED-4DB2-BD59-A6C34878D82A}">
                    <a16:rowId xmlns:a16="http://schemas.microsoft.com/office/drawing/2014/main" val="3427579962"/>
                  </a:ext>
                </a:extLst>
              </a:tr>
              <a:tr h="370840">
                <a:tc>
                  <a:txBody>
                    <a:bodyPr/>
                    <a:lstStyle/>
                    <a:p>
                      <a:r>
                        <a:rPr lang="ru-RU" sz="1400" dirty="0"/>
                        <a:t>МКУ «Центр бухгалтерских услуг"</a:t>
                      </a:r>
                    </a:p>
                  </a:txBody>
                  <a:tcPr/>
                </a:tc>
                <a:tc>
                  <a:txBody>
                    <a:bodyPr/>
                    <a:lstStyle/>
                    <a:p>
                      <a:r>
                        <a:rPr lang="ru-RU" sz="1400" dirty="0"/>
                        <a:t>Акт № 7-2022 от 17.11.2022</a:t>
                      </a:r>
                    </a:p>
                  </a:txBody>
                  <a:tcPr/>
                </a:tc>
                <a:tc>
                  <a:txBody>
                    <a:bodyPr/>
                    <a:lstStyle/>
                    <a:p>
                      <a:r>
                        <a:rPr lang="ru-RU" sz="1400" dirty="0"/>
                        <a:t>2021 год, январь – июнь 2022 г.</a:t>
                      </a:r>
                    </a:p>
                  </a:txBody>
                  <a:tcPr/>
                </a:tc>
                <a:extLst>
                  <a:ext uri="{0D108BD9-81ED-4DB2-BD59-A6C34878D82A}">
                    <a16:rowId xmlns:a16="http://schemas.microsoft.com/office/drawing/2014/main" val="3122465542"/>
                  </a:ext>
                </a:extLst>
              </a:tr>
              <a:tr h="370840">
                <a:tc>
                  <a:txBody>
                    <a:bodyPr/>
                    <a:lstStyle/>
                    <a:p>
                      <a:r>
                        <a:rPr lang="ru-RU" sz="1400" dirty="0"/>
                        <a:t>Администрация </a:t>
                      </a:r>
                      <a:r>
                        <a:rPr lang="ru-RU" sz="1400" dirty="0" err="1"/>
                        <a:t>Толвуйского</a:t>
                      </a:r>
                      <a:r>
                        <a:rPr lang="ru-RU" sz="1400" dirty="0"/>
                        <a:t> сельского поселения</a:t>
                      </a:r>
                    </a:p>
                  </a:txBody>
                  <a:tcPr/>
                </a:tc>
                <a:tc>
                  <a:txBody>
                    <a:bodyPr/>
                    <a:lstStyle/>
                    <a:p>
                      <a:r>
                        <a:rPr lang="ru-RU" sz="1400" dirty="0"/>
                        <a:t>Представление № 4 от 31.08.2022</a:t>
                      </a:r>
                    </a:p>
                  </a:txBody>
                  <a:tcPr/>
                </a:tc>
                <a:tc>
                  <a:txBody>
                    <a:bodyPr/>
                    <a:lstStyle/>
                    <a:p>
                      <a:r>
                        <a:rPr lang="ru-RU" sz="1400" dirty="0"/>
                        <a:t>С 01 января 2021 г. по 30 июня 2022 г.</a:t>
                      </a:r>
                    </a:p>
                  </a:txBody>
                  <a:tcPr/>
                </a:tc>
                <a:extLst>
                  <a:ext uri="{0D108BD9-81ED-4DB2-BD59-A6C34878D82A}">
                    <a16:rowId xmlns:a16="http://schemas.microsoft.com/office/drawing/2014/main" val="3180318484"/>
                  </a:ext>
                </a:extLst>
              </a:tr>
              <a:tr h="370840">
                <a:tc>
                  <a:txBody>
                    <a:bodyPr/>
                    <a:lstStyle/>
                    <a:p>
                      <a:r>
                        <a:rPr lang="ru-RU" sz="1400" dirty="0"/>
                        <a:t>Администрация </a:t>
                      </a:r>
                      <a:r>
                        <a:rPr lang="ru-RU" sz="1400" dirty="0" err="1"/>
                        <a:t>Шуньгского</a:t>
                      </a:r>
                      <a:r>
                        <a:rPr lang="ru-RU" sz="1400" dirty="0"/>
                        <a:t> сельского поселения</a:t>
                      </a:r>
                    </a:p>
                  </a:txBody>
                  <a:tcPr/>
                </a:tc>
                <a:tc>
                  <a:txBody>
                    <a:bodyPr/>
                    <a:lstStyle/>
                    <a:p>
                      <a:r>
                        <a:rPr lang="ru-RU" sz="1400" dirty="0"/>
                        <a:t>Акт № 8-2022 от 28.11.2022</a:t>
                      </a:r>
                    </a:p>
                  </a:txBody>
                  <a:tcPr/>
                </a:tc>
                <a:tc>
                  <a:txBody>
                    <a:bodyPr/>
                    <a:lstStyle/>
                    <a:p>
                      <a:r>
                        <a:rPr lang="ru-RU" sz="1400" dirty="0"/>
                        <a:t>2021 год, январь – сентябрь 2022 г.</a:t>
                      </a:r>
                    </a:p>
                  </a:txBody>
                  <a:tcPr/>
                </a:tc>
                <a:extLst>
                  <a:ext uri="{0D108BD9-81ED-4DB2-BD59-A6C34878D82A}">
                    <a16:rowId xmlns:a16="http://schemas.microsoft.com/office/drawing/2014/main" val="880824203"/>
                  </a:ext>
                </a:extLst>
              </a:tr>
              <a:tr h="370840">
                <a:tc>
                  <a:txBody>
                    <a:bodyPr/>
                    <a:lstStyle/>
                    <a:p>
                      <a:r>
                        <a:rPr lang="ru-RU" sz="1400" dirty="0"/>
                        <a:t>МКУ «Медвежьегорский районный архив"</a:t>
                      </a:r>
                    </a:p>
                  </a:txBody>
                  <a:tcPr/>
                </a:tc>
                <a:tc>
                  <a:txBody>
                    <a:bodyPr/>
                    <a:lstStyle/>
                    <a:p>
                      <a:r>
                        <a:rPr lang="ru-RU" sz="1400" dirty="0"/>
                        <a:t>Представление № 2 от 23.06.2022</a:t>
                      </a:r>
                    </a:p>
                  </a:txBody>
                  <a:tcPr/>
                </a:tc>
                <a:tc>
                  <a:txBody>
                    <a:bodyPr/>
                    <a:lstStyle/>
                    <a:p>
                      <a:r>
                        <a:rPr lang="ru-RU" sz="1400" dirty="0"/>
                        <a:t>2021 год, январь-март 2022 года</a:t>
                      </a:r>
                    </a:p>
                  </a:txBody>
                  <a:tcPr/>
                </a:tc>
                <a:extLst>
                  <a:ext uri="{0D108BD9-81ED-4DB2-BD59-A6C34878D82A}">
                    <a16:rowId xmlns:a16="http://schemas.microsoft.com/office/drawing/2014/main" val="237073332"/>
                  </a:ext>
                </a:extLst>
              </a:tr>
              <a:tr h="370840">
                <a:tc gridSpan="3">
                  <a:txBody>
                    <a:bodyPr/>
                    <a:lstStyle/>
                    <a:p>
                      <a:pPr algn="ctr"/>
                      <a:r>
                        <a:rPr lang="ru-RU" sz="1600" b="1" dirty="0"/>
                        <a:t>Администрация Сортавальского муниципального района (2 акта)</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3651501193"/>
                  </a:ext>
                </a:extLst>
              </a:tr>
              <a:tr h="473037">
                <a:tc>
                  <a:txBody>
                    <a:bodyPr/>
                    <a:lstStyle/>
                    <a:p>
                      <a:r>
                        <a:rPr lang="ru-RU" sz="1400" dirty="0"/>
                        <a:t>МБОУ для детей, нуждающихся в психолого-педагогической и медико-социальной помощи, Сортавальского муниципального района Республики Карелия Центр психолого-медико-социального сопровождения</a:t>
                      </a:r>
                    </a:p>
                  </a:txBody>
                  <a:tcPr/>
                </a:tc>
                <a:tc>
                  <a:txBody>
                    <a:bodyPr/>
                    <a:lstStyle/>
                    <a:p>
                      <a:r>
                        <a:rPr lang="ru-RU" sz="1400" dirty="0"/>
                        <a:t>Акт № 1 от 16.03.2023</a:t>
                      </a:r>
                    </a:p>
                  </a:txBody>
                  <a:tcPr/>
                </a:tc>
                <a:tc>
                  <a:txBody>
                    <a:bodyPr/>
                    <a:lstStyle/>
                    <a:p>
                      <a:r>
                        <a:rPr lang="ru-RU" sz="1400" dirty="0"/>
                        <a:t>С 01 января 2022 г. по 31 декабря 2022 г.</a:t>
                      </a:r>
                    </a:p>
                  </a:txBody>
                  <a:tcPr/>
                </a:tc>
                <a:extLst>
                  <a:ext uri="{0D108BD9-81ED-4DB2-BD59-A6C34878D82A}">
                    <a16:rowId xmlns:a16="http://schemas.microsoft.com/office/drawing/2014/main" val="1253608656"/>
                  </a:ext>
                </a:extLst>
              </a:tr>
              <a:tr h="370840">
                <a:tc>
                  <a:txBody>
                    <a:bodyPr/>
                    <a:lstStyle/>
                    <a:p>
                      <a:r>
                        <a:rPr lang="ru-RU" sz="1400" dirty="0"/>
                        <a:t>МБУ "Сортавальская </a:t>
                      </a:r>
                      <a:r>
                        <a:rPr lang="ru-RU" sz="1400" dirty="0" err="1"/>
                        <a:t>межпоселенческая</a:t>
                      </a:r>
                      <a:r>
                        <a:rPr lang="ru-RU" sz="1400" dirty="0"/>
                        <a:t> районная библиотека"</a:t>
                      </a:r>
                    </a:p>
                  </a:txBody>
                  <a:tcPr/>
                </a:tc>
                <a:tc>
                  <a:txBody>
                    <a:bodyPr/>
                    <a:lstStyle/>
                    <a:p>
                      <a:r>
                        <a:rPr lang="ru-RU" sz="1400" dirty="0"/>
                        <a:t>Акт № 1 от 12.04.2022</a:t>
                      </a:r>
                    </a:p>
                  </a:txBody>
                  <a:tcPr/>
                </a:tc>
                <a:tc>
                  <a:txBody>
                    <a:bodyPr/>
                    <a:lstStyle/>
                    <a:p>
                      <a:r>
                        <a:rPr lang="ru-RU" sz="1400" dirty="0"/>
                        <a:t>С 01 января 2021 г. по 31 декабря 2021 г.</a:t>
                      </a:r>
                    </a:p>
                  </a:txBody>
                  <a:tcPr/>
                </a:tc>
                <a:extLst>
                  <a:ext uri="{0D108BD9-81ED-4DB2-BD59-A6C34878D82A}">
                    <a16:rowId xmlns:a16="http://schemas.microsoft.com/office/drawing/2014/main" val="349290644"/>
                  </a:ext>
                </a:extLst>
              </a:tr>
            </a:tbl>
          </a:graphicData>
        </a:graphic>
      </p:graphicFrame>
    </p:spTree>
    <p:extLst>
      <p:ext uri="{BB962C8B-B14F-4D97-AF65-F5344CB8AC3E}">
        <p14:creationId xmlns:p14="http://schemas.microsoft.com/office/powerpoint/2010/main" val="3082867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12F5F-0548-6B6F-496D-748E4614795D}"/>
              </a:ext>
            </a:extLst>
          </p:cNvPr>
          <p:cNvSpPr>
            <a:spLocks noGrp="1"/>
          </p:cNvSpPr>
          <p:nvPr>
            <p:ph type="title"/>
          </p:nvPr>
        </p:nvSpPr>
        <p:spPr>
          <a:xfrm>
            <a:off x="838200" y="221690"/>
            <a:ext cx="10515600" cy="782357"/>
          </a:xfrm>
        </p:spPr>
        <p:txBody>
          <a:bodyPr>
            <a:normAutofit/>
          </a:bodyPr>
          <a:lstStyle/>
          <a:p>
            <a:pPr algn="ctr"/>
            <a:r>
              <a:rPr lang="ru-RU" sz="2400" dirty="0"/>
              <a:t>Список муниципальных заказчиков, нарушения которых включены в данную презентацию</a:t>
            </a:r>
          </a:p>
        </p:txBody>
      </p:sp>
      <p:graphicFrame>
        <p:nvGraphicFramePr>
          <p:cNvPr id="4" name="Таблица 4">
            <a:extLst>
              <a:ext uri="{FF2B5EF4-FFF2-40B4-BE49-F238E27FC236}">
                <a16:creationId xmlns:a16="http://schemas.microsoft.com/office/drawing/2014/main" id="{833E4602-8553-E9D6-AF9D-4D09EBCF5D15}"/>
              </a:ext>
            </a:extLst>
          </p:cNvPr>
          <p:cNvGraphicFramePr>
            <a:graphicFrameLocks noGrp="1"/>
          </p:cNvGraphicFramePr>
          <p:nvPr>
            <p:ph idx="1"/>
            <p:extLst>
              <p:ext uri="{D42A27DB-BD31-4B8C-83A1-F6EECF244321}">
                <p14:modId xmlns:p14="http://schemas.microsoft.com/office/powerpoint/2010/main" val="2067404521"/>
              </p:ext>
            </p:extLst>
          </p:nvPr>
        </p:nvGraphicFramePr>
        <p:xfrm>
          <a:off x="251012" y="1102659"/>
          <a:ext cx="11537577" cy="4668520"/>
        </p:xfrm>
        <a:graphic>
          <a:graphicData uri="http://schemas.openxmlformats.org/drawingml/2006/table">
            <a:tbl>
              <a:tblPr firstRow="1" bandRow="1">
                <a:tableStyleId>{0505E3EF-67EA-436B-97B2-0124C06EBD24}</a:tableStyleId>
              </a:tblPr>
              <a:tblGrid>
                <a:gridCol w="4213566">
                  <a:extLst>
                    <a:ext uri="{9D8B030D-6E8A-4147-A177-3AD203B41FA5}">
                      <a16:colId xmlns:a16="http://schemas.microsoft.com/office/drawing/2014/main" val="1430826756"/>
                    </a:ext>
                  </a:extLst>
                </a:gridCol>
                <a:gridCol w="3770509">
                  <a:extLst>
                    <a:ext uri="{9D8B030D-6E8A-4147-A177-3AD203B41FA5}">
                      <a16:colId xmlns:a16="http://schemas.microsoft.com/office/drawing/2014/main" val="599487493"/>
                    </a:ext>
                  </a:extLst>
                </a:gridCol>
                <a:gridCol w="3553502">
                  <a:extLst>
                    <a:ext uri="{9D8B030D-6E8A-4147-A177-3AD203B41FA5}">
                      <a16:colId xmlns:a16="http://schemas.microsoft.com/office/drawing/2014/main" val="615464462"/>
                    </a:ext>
                  </a:extLst>
                </a:gridCol>
              </a:tblGrid>
              <a:tr h="370840">
                <a:tc>
                  <a:txBody>
                    <a:bodyPr/>
                    <a:lstStyle/>
                    <a:p>
                      <a:r>
                        <a:rPr lang="ru-RU" sz="1600" dirty="0"/>
                        <a:t>Наименование заказчика</a:t>
                      </a:r>
                    </a:p>
                  </a:txBody>
                  <a:tcPr/>
                </a:tc>
                <a:tc>
                  <a:txBody>
                    <a:bodyPr/>
                    <a:lstStyle/>
                    <a:p>
                      <a:r>
                        <a:rPr lang="ru-RU" sz="1600" dirty="0"/>
                        <a:t>Реквизиты акта / представления</a:t>
                      </a:r>
                    </a:p>
                  </a:txBody>
                  <a:tcPr/>
                </a:tc>
                <a:tc>
                  <a:txBody>
                    <a:bodyPr/>
                    <a:lstStyle/>
                    <a:p>
                      <a:r>
                        <a:rPr lang="ru-RU" sz="1600" dirty="0"/>
                        <a:t>Период проверки</a:t>
                      </a:r>
                    </a:p>
                  </a:txBody>
                  <a:tcPr/>
                </a:tc>
                <a:extLst>
                  <a:ext uri="{0D108BD9-81ED-4DB2-BD59-A6C34878D82A}">
                    <a16:rowId xmlns:a16="http://schemas.microsoft.com/office/drawing/2014/main" val="1587637196"/>
                  </a:ext>
                </a:extLst>
              </a:tr>
              <a:tr h="370840">
                <a:tc gridSpan="3">
                  <a:txBody>
                    <a:bodyPr/>
                    <a:lstStyle/>
                    <a:p>
                      <a:pPr algn="ctr"/>
                      <a:r>
                        <a:rPr lang="ru-RU" sz="1600" b="1" dirty="0"/>
                        <a:t>Администрация Олонецкого национального муниципального района (4 акта)</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2986708528"/>
                  </a:ext>
                </a:extLst>
              </a:tr>
              <a:tr h="370840">
                <a:tc>
                  <a:txBody>
                    <a:bodyPr/>
                    <a:lstStyle/>
                    <a:p>
                      <a:r>
                        <a:rPr lang="ru-RU" sz="1400" dirty="0"/>
                        <a:t>Администрация </a:t>
                      </a:r>
                      <a:r>
                        <a:rPr lang="ru-RU" sz="1400" dirty="0" err="1"/>
                        <a:t>Коткозерского</a:t>
                      </a:r>
                      <a:r>
                        <a:rPr lang="ru-RU" sz="1400" dirty="0"/>
                        <a:t> сельского поселения</a:t>
                      </a:r>
                    </a:p>
                  </a:txBody>
                  <a:tcPr/>
                </a:tc>
                <a:tc>
                  <a:txBody>
                    <a:bodyPr/>
                    <a:lstStyle/>
                    <a:p>
                      <a:r>
                        <a:rPr lang="ru-RU" sz="1400" dirty="0"/>
                        <a:t>Акт № 01-01/3 от 05.06.2023</a:t>
                      </a:r>
                    </a:p>
                  </a:txBody>
                  <a:tcPr/>
                </a:tc>
                <a:tc>
                  <a:txBody>
                    <a:bodyPr/>
                    <a:lstStyle/>
                    <a:p>
                      <a:r>
                        <a:rPr lang="ru-RU" sz="1400" dirty="0"/>
                        <a:t>2022 год</a:t>
                      </a:r>
                    </a:p>
                  </a:txBody>
                  <a:tcPr/>
                </a:tc>
                <a:extLst>
                  <a:ext uri="{0D108BD9-81ED-4DB2-BD59-A6C34878D82A}">
                    <a16:rowId xmlns:a16="http://schemas.microsoft.com/office/drawing/2014/main" val="983156920"/>
                  </a:ext>
                </a:extLst>
              </a:tr>
              <a:tr h="370840">
                <a:tc>
                  <a:txBody>
                    <a:bodyPr/>
                    <a:lstStyle/>
                    <a:p>
                      <a:r>
                        <a:rPr lang="ru-RU" sz="1400" dirty="0"/>
                        <a:t>Администрация </a:t>
                      </a:r>
                      <a:r>
                        <a:rPr lang="ru-RU" sz="1400" dirty="0" err="1"/>
                        <a:t>Коткозерского</a:t>
                      </a:r>
                      <a:r>
                        <a:rPr lang="ru-RU" sz="1400" dirty="0"/>
                        <a:t> сельского поселения</a:t>
                      </a:r>
                    </a:p>
                  </a:txBody>
                  <a:tcPr/>
                </a:tc>
                <a:tc>
                  <a:txBody>
                    <a:bodyPr/>
                    <a:lstStyle/>
                    <a:p>
                      <a:r>
                        <a:rPr lang="ru-RU" sz="1400" dirty="0"/>
                        <a:t>Акт № 01-01/2 от 02.05.2023</a:t>
                      </a:r>
                    </a:p>
                  </a:txBody>
                  <a:tcPr/>
                </a:tc>
                <a:tc>
                  <a:txBody>
                    <a:bodyPr/>
                    <a:lstStyle/>
                    <a:p>
                      <a:r>
                        <a:rPr lang="ru-RU" sz="1400" dirty="0"/>
                        <a:t>2022 год</a:t>
                      </a:r>
                    </a:p>
                  </a:txBody>
                  <a:tcPr/>
                </a:tc>
                <a:extLst>
                  <a:ext uri="{0D108BD9-81ED-4DB2-BD59-A6C34878D82A}">
                    <a16:rowId xmlns:a16="http://schemas.microsoft.com/office/drawing/2014/main" val="1391341757"/>
                  </a:ext>
                </a:extLst>
              </a:tr>
              <a:tr h="370840">
                <a:tc>
                  <a:txBody>
                    <a:bodyPr/>
                    <a:lstStyle/>
                    <a:p>
                      <a:r>
                        <a:rPr lang="ru-RU" sz="1400" dirty="0"/>
                        <a:t>Администрация </a:t>
                      </a:r>
                      <a:r>
                        <a:rPr lang="ru-RU" sz="1400" dirty="0" err="1"/>
                        <a:t>Видлицкого</a:t>
                      </a:r>
                      <a:r>
                        <a:rPr lang="ru-RU" sz="1400" dirty="0"/>
                        <a:t> сельского поселения</a:t>
                      </a:r>
                    </a:p>
                  </a:txBody>
                  <a:tcPr/>
                </a:tc>
                <a:tc>
                  <a:txBody>
                    <a:bodyPr/>
                    <a:lstStyle/>
                    <a:p>
                      <a:r>
                        <a:rPr lang="ru-RU" sz="1400" dirty="0"/>
                        <a:t>Акт № 01-01/5 от 06.12.2022</a:t>
                      </a:r>
                    </a:p>
                  </a:txBody>
                  <a:tcPr/>
                </a:tc>
                <a:tc>
                  <a:txBody>
                    <a:bodyPr/>
                    <a:lstStyle/>
                    <a:p>
                      <a:r>
                        <a:rPr lang="ru-RU" sz="1400" dirty="0"/>
                        <a:t>2021 год</a:t>
                      </a:r>
                    </a:p>
                  </a:txBody>
                  <a:tcPr/>
                </a:tc>
                <a:extLst>
                  <a:ext uri="{0D108BD9-81ED-4DB2-BD59-A6C34878D82A}">
                    <a16:rowId xmlns:a16="http://schemas.microsoft.com/office/drawing/2014/main" val="4140066513"/>
                  </a:ext>
                </a:extLst>
              </a:tr>
              <a:tr h="370840">
                <a:tc>
                  <a:txBody>
                    <a:bodyPr/>
                    <a:lstStyle/>
                    <a:p>
                      <a:r>
                        <a:rPr lang="ru-RU" sz="1400" dirty="0"/>
                        <a:t>МБОУ ДО  "Центр дополнительного образования"</a:t>
                      </a:r>
                    </a:p>
                  </a:txBody>
                  <a:tcPr/>
                </a:tc>
                <a:tc>
                  <a:txBody>
                    <a:bodyPr/>
                    <a:lstStyle/>
                    <a:p>
                      <a:r>
                        <a:rPr lang="ru-RU" sz="1400" dirty="0"/>
                        <a:t>Акт № 01-01|2 от 15.04.2022</a:t>
                      </a:r>
                    </a:p>
                  </a:txBody>
                  <a:tcPr/>
                </a:tc>
                <a:tc>
                  <a:txBody>
                    <a:bodyPr/>
                    <a:lstStyle/>
                    <a:p>
                      <a:r>
                        <a:rPr lang="ru-RU" sz="1400" dirty="0"/>
                        <a:t>2021 год</a:t>
                      </a:r>
                    </a:p>
                  </a:txBody>
                  <a:tcPr/>
                </a:tc>
                <a:extLst>
                  <a:ext uri="{0D108BD9-81ED-4DB2-BD59-A6C34878D82A}">
                    <a16:rowId xmlns:a16="http://schemas.microsoft.com/office/drawing/2014/main" val="3264661011"/>
                  </a:ext>
                </a:extLst>
              </a:tr>
              <a:tr h="370840">
                <a:tc gridSpan="3">
                  <a:txBody>
                    <a:bodyPr/>
                    <a:lstStyle/>
                    <a:p>
                      <a:pPr algn="ctr"/>
                      <a:r>
                        <a:rPr lang="ru-RU" sz="1600" b="1" dirty="0"/>
                        <a:t>Администрация Петрозаводского городского округа (4 акта)</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3962843120"/>
                  </a:ext>
                </a:extLst>
              </a:tr>
              <a:tr h="370840">
                <a:tc>
                  <a:txBody>
                    <a:bodyPr/>
                    <a:lstStyle/>
                    <a:p>
                      <a:r>
                        <a:rPr lang="ru-RU" sz="1400" dirty="0"/>
                        <a:t>Комитет ЖКХ Администрации Петрозаводского городского округа</a:t>
                      </a:r>
                    </a:p>
                  </a:txBody>
                  <a:tcPr/>
                </a:tc>
                <a:tc>
                  <a:txBody>
                    <a:bodyPr/>
                    <a:lstStyle/>
                    <a:p>
                      <a:r>
                        <a:rPr lang="ru-RU" sz="1400" dirty="0"/>
                        <a:t>Акт № б/н от 11.05.2023</a:t>
                      </a:r>
                    </a:p>
                  </a:txBody>
                  <a:tcPr/>
                </a:tc>
                <a:tc>
                  <a:txBody>
                    <a:bodyPr/>
                    <a:lstStyle/>
                    <a:p>
                      <a:r>
                        <a:rPr lang="ru-RU" sz="1400" dirty="0"/>
                        <a:t>2022 год, 2023 год</a:t>
                      </a:r>
                    </a:p>
                  </a:txBody>
                  <a:tcPr/>
                </a:tc>
                <a:extLst>
                  <a:ext uri="{0D108BD9-81ED-4DB2-BD59-A6C34878D82A}">
                    <a16:rowId xmlns:a16="http://schemas.microsoft.com/office/drawing/2014/main" val="357322707"/>
                  </a:ext>
                </a:extLst>
              </a:tr>
              <a:tr h="370840">
                <a:tc>
                  <a:txBody>
                    <a:bodyPr/>
                    <a:lstStyle/>
                    <a:p>
                      <a:r>
                        <a:rPr lang="ru-RU" sz="1400" dirty="0"/>
                        <a:t>МБОУ  Петрозаводского городского округа «Лицей № 40"</a:t>
                      </a:r>
                    </a:p>
                  </a:txBody>
                  <a:tcPr/>
                </a:tc>
                <a:tc>
                  <a:txBody>
                    <a:bodyPr/>
                    <a:lstStyle/>
                    <a:p>
                      <a:r>
                        <a:rPr lang="ru-RU" sz="1400" dirty="0"/>
                        <a:t>Акт № б/н от 25.05.2023</a:t>
                      </a:r>
                    </a:p>
                  </a:txBody>
                  <a:tcPr/>
                </a:tc>
                <a:tc>
                  <a:txBody>
                    <a:bodyPr/>
                    <a:lstStyle/>
                    <a:p>
                      <a:r>
                        <a:rPr lang="ru-RU" sz="1400" dirty="0"/>
                        <a:t>2022 год</a:t>
                      </a:r>
                    </a:p>
                  </a:txBody>
                  <a:tcPr/>
                </a:tc>
                <a:extLst>
                  <a:ext uri="{0D108BD9-81ED-4DB2-BD59-A6C34878D82A}">
                    <a16:rowId xmlns:a16="http://schemas.microsoft.com/office/drawing/2014/main" val="3097205035"/>
                  </a:ext>
                </a:extLst>
              </a:tr>
              <a:tr h="370840">
                <a:tc>
                  <a:txBody>
                    <a:bodyPr/>
                    <a:lstStyle/>
                    <a:p>
                      <a:r>
                        <a:rPr lang="ru-RU" sz="1400" dirty="0"/>
                        <a:t>МБУ Петрозаводского городского округа "Спортивная школа № 7"</a:t>
                      </a:r>
                    </a:p>
                  </a:txBody>
                  <a:tcPr/>
                </a:tc>
                <a:tc>
                  <a:txBody>
                    <a:bodyPr/>
                    <a:lstStyle/>
                    <a:p>
                      <a:r>
                        <a:rPr lang="ru-RU" sz="1400" dirty="0"/>
                        <a:t>Акт № б/н от 20.07.2022</a:t>
                      </a:r>
                    </a:p>
                  </a:txBody>
                  <a:tcPr/>
                </a:tc>
                <a:tc>
                  <a:txBody>
                    <a:bodyPr/>
                    <a:lstStyle/>
                    <a:p>
                      <a:r>
                        <a:rPr lang="ru-RU" sz="1400" dirty="0"/>
                        <a:t>2020 год, 2021 год</a:t>
                      </a:r>
                    </a:p>
                  </a:txBody>
                  <a:tcPr/>
                </a:tc>
                <a:extLst>
                  <a:ext uri="{0D108BD9-81ED-4DB2-BD59-A6C34878D82A}">
                    <a16:rowId xmlns:a16="http://schemas.microsoft.com/office/drawing/2014/main" val="1439754749"/>
                  </a:ext>
                </a:extLst>
              </a:tr>
              <a:tr h="370840">
                <a:tc>
                  <a:txBody>
                    <a:bodyPr/>
                    <a:lstStyle/>
                    <a:p>
                      <a:r>
                        <a:rPr lang="ru-RU" sz="1400" dirty="0"/>
                        <a:t>МБОУ  Петрозаводского городского округа </a:t>
                      </a:r>
                      <a:br>
                        <a:rPr lang="ru-RU" sz="1400" dirty="0"/>
                      </a:br>
                      <a:r>
                        <a:rPr lang="ru-RU" sz="1400" dirty="0"/>
                        <a:t>«СОШ № 9 им. </a:t>
                      </a:r>
                      <a:r>
                        <a:rPr lang="ru-RU" sz="1400" dirty="0" err="1"/>
                        <a:t>И.С.Фрадкова</a:t>
                      </a:r>
                      <a:r>
                        <a:rPr lang="ru-RU" sz="1400" dirty="0"/>
                        <a:t>»</a:t>
                      </a:r>
                    </a:p>
                  </a:txBody>
                  <a:tcPr/>
                </a:tc>
                <a:tc>
                  <a:txBody>
                    <a:bodyPr/>
                    <a:lstStyle/>
                    <a:p>
                      <a:r>
                        <a:rPr lang="ru-RU" sz="1400" dirty="0"/>
                        <a:t>Акт  № б/н от 05.04.2022</a:t>
                      </a:r>
                    </a:p>
                  </a:txBody>
                  <a:tcPr/>
                </a:tc>
                <a:tc>
                  <a:txBody>
                    <a:bodyPr/>
                    <a:lstStyle/>
                    <a:p>
                      <a:r>
                        <a:rPr lang="ru-RU" sz="1400" dirty="0"/>
                        <a:t>2022 год</a:t>
                      </a:r>
                    </a:p>
                  </a:txBody>
                  <a:tcPr/>
                </a:tc>
                <a:extLst>
                  <a:ext uri="{0D108BD9-81ED-4DB2-BD59-A6C34878D82A}">
                    <a16:rowId xmlns:a16="http://schemas.microsoft.com/office/drawing/2014/main" val="961036014"/>
                  </a:ext>
                </a:extLst>
              </a:tr>
            </a:tbl>
          </a:graphicData>
        </a:graphic>
      </p:graphicFrame>
    </p:spTree>
    <p:extLst>
      <p:ext uri="{BB962C8B-B14F-4D97-AF65-F5344CB8AC3E}">
        <p14:creationId xmlns:p14="http://schemas.microsoft.com/office/powerpoint/2010/main" val="1126329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12F5F-0548-6B6F-496D-748E4614795D}"/>
              </a:ext>
            </a:extLst>
          </p:cNvPr>
          <p:cNvSpPr>
            <a:spLocks noGrp="1"/>
          </p:cNvSpPr>
          <p:nvPr>
            <p:ph type="title"/>
          </p:nvPr>
        </p:nvSpPr>
        <p:spPr>
          <a:xfrm>
            <a:off x="838200" y="221690"/>
            <a:ext cx="10515600" cy="782357"/>
          </a:xfrm>
        </p:spPr>
        <p:txBody>
          <a:bodyPr>
            <a:normAutofit/>
          </a:bodyPr>
          <a:lstStyle/>
          <a:p>
            <a:pPr algn="ctr"/>
            <a:r>
              <a:rPr lang="ru-RU" sz="2400" dirty="0"/>
              <a:t>Список муниципальных заказчиков, нарушения которых включены в данную презентацию</a:t>
            </a:r>
          </a:p>
        </p:txBody>
      </p:sp>
      <p:graphicFrame>
        <p:nvGraphicFramePr>
          <p:cNvPr id="4" name="Таблица 4">
            <a:extLst>
              <a:ext uri="{FF2B5EF4-FFF2-40B4-BE49-F238E27FC236}">
                <a16:creationId xmlns:a16="http://schemas.microsoft.com/office/drawing/2014/main" id="{833E4602-8553-E9D6-AF9D-4D09EBCF5D15}"/>
              </a:ext>
            </a:extLst>
          </p:cNvPr>
          <p:cNvGraphicFramePr>
            <a:graphicFrameLocks noGrp="1"/>
          </p:cNvGraphicFramePr>
          <p:nvPr>
            <p:ph idx="1"/>
            <p:extLst>
              <p:ext uri="{D42A27DB-BD31-4B8C-83A1-F6EECF244321}">
                <p14:modId xmlns:p14="http://schemas.microsoft.com/office/powerpoint/2010/main" val="3627010071"/>
              </p:ext>
            </p:extLst>
          </p:nvPr>
        </p:nvGraphicFramePr>
        <p:xfrm>
          <a:off x="251012" y="1004047"/>
          <a:ext cx="11537577" cy="4074160"/>
        </p:xfrm>
        <a:graphic>
          <a:graphicData uri="http://schemas.openxmlformats.org/drawingml/2006/table">
            <a:tbl>
              <a:tblPr firstRow="1" bandRow="1">
                <a:tableStyleId>{0505E3EF-67EA-436B-97B2-0124C06EBD24}</a:tableStyleId>
              </a:tblPr>
              <a:tblGrid>
                <a:gridCol w="4213566">
                  <a:extLst>
                    <a:ext uri="{9D8B030D-6E8A-4147-A177-3AD203B41FA5}">
                      <a16:colId xmlns:a16="http://schemas.microsoft.com/office/drawing/2014/main" val="1430826756"/>
                    </a:ext>
                  </a:extLst>
                </a:gridCol>
                <a:gridCol w="3770509">
                  <a:extLst>
                    <a:ext uri="{9D8B030D-6E8A-4147-A177-3AD203B41FA5}">
                      <a16:colId xmlns:a16="http://schemas.microsoft.com/office/drawing/2014/main" val="599487493"/>
                    </a:ext>
                  </a:extLst>
                </a:gridCol>
                <a:gridCol w="3553502">
                  <a:extLst>
                    <a:ext uri="{9D8B030D-6E8A-4147-A177-3AD203B41FA5}">
                      <a16:colId xmlns:a16="http://schemas.microsoft.com/office/drawing/2014/main" val="615464462"/>
                    </a:ext>
                  </a:extLst>
                </a:gridCol>
              </a:tblGrid>
              <a:tr h="370840">
                <a:tc>
                  <a:txBody>
                    <a:bodyPr/>
                    <a:lstStyle/>
                    <a:p>
                      <a:r>
                        <a:rPr lang="ru-RU" sz="1600" dirty="0"/>
                        <a:t>Наименование заказчика</a:t>
                      </a:r>
                    </a:p>
                  </a:txBody>
                  <a:tcPr/>
                </a:tc>
                <a:tc>
                  <a:txBody>
                    <a:bodyPr/>
                    <a:lstStyle/>
                    <a:p>
                      <a:r>
                        <a:rPr lang="ru-RU" sz="1600" dirty="0"/>
                        <a:t>Реквизиты акта / представления</a:t>
                      </a:r>
                    </a:p>
                  </a:txBody>
                  <a:tcPr/>
                </a:tc>
                <a:tc>
                  <a:txBody>
                    <a:bodyPr/>
                    <a:lstStyle/>
                    <a:p>
                      <a:r>
                        <a:rPr lang="ru-RU" sz="1600" dirty="0"/>
                        <a:t>Период проверки</a:t>
                      </a:r>
                    </a:p>
                  </a:txBody>
                  <a:tcPr/>
                </a:tc>
                <a:extLst>
                  <a:ext uri="{0D108BD9-81ED-4DB2-BD59-A6C34878D82A}">
                    <a16:rowId xmlns:a16="http://schemas.microsoft.com/office/drawing/2014/main" val="1587637196"/>
                  </a:ext>
                </a:extLst>
              </a:tr>
              <a:tr h="370840">
                <a:tc gridSpan="3">
                  <a:txBody>
                    <a:bodyPr/>
                    <a:lstStyle/>
                    <a:p>
                      <a:pPr algn="ctr"/>
                      <a:r>
                        <a:rPr lang="ru-RU" sz="1600" b="1" dirty="0"/>
                        <a:t>Администрация </a:t>
                      </a:r>
                      <a:r>
                        <a:rPr lang="ru-RU" sz="1600" b="1" dirty="0" err="1"/>
                        <a:t>Костомукшского</a:t>
                      </a:r>
                      <a:r>
                        <a:rPr lang="ru-RU" sz="1600" b="1" dirty="0"/>
                        <a:t> городского округа (5 актов)</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1244176193"/>
                  </a:ext>
                </a:extLst>
              </a:tr>
              <a:tr h="370840">
                <a:tc>
                  <a:txBody>
                    <a:bodyPr/>
                    <a:lstStyle/>
                    <a:p>
                      <a:r>
                        <a:rPr lang="ru-RU" sz="1400" dirty="0"/>
                        <a:t>МКУ "Централизованная бухгалтерия </a:t>
                      </a:r>
                      <a:r>
                        <a:rPr lang="ru-RU" sz="1400" dirty="0" err="1"/>
                        <a:t>Костомукшского</a:t>
                      </a:r>
                      <a:r>
                        <a:rPr lang="ru-RU" sz="1400" dirty="0"/>
                        <a:t> городского округа"</a:t>
                      </a:r>
                    </a:p>
                  </a:txBody>
                  <a:tcPr/>
                </a:tc>
                <a:tc>
                  <a:txBody>
                    <a:bodyPr/>
                    <a:lstStyle/>
                    <a:p>
                      <a:r>
                        <a:rPr lang="ru-RU" sz="1400" dirty="0"/>
                        <a:t>Акт № 04-23 от 10.07.2023</a:t>
                      </a:r>
                    </a:p>
                  </a:txBody>
                  <a:tcPr/>
                </a:tc>
                <a:tc>
                  <a:txBody>
                    <a:bodyPr/>
                    <a:lstStyle/>
                    <a:p>
                      <a:r>
                        <a:rPr lang="ru-RU" sz="1400" dirty="0"/>
                        <a:t>С 01 января 2021 г. по 26 июня 202З r.</a:t>
                      </a:r>
                    </a:p>
                  </a:txBody>
                  <a:tcPr/>
                </a:tc>
                <a:extLst>
                  <a:ext uri="{0D108BD9-81ED-4DB2-BD59-A6C34878D82A}">
                    <a16:rowId xmlns:a16="http://schemas.microsoft.com/office/drawing/2014/main" val="1190874009"/>
                  </a:ext>
                </a:extLst>
              </a:tr>
              <a:tr h="370840">
                <a:tc>
                  <a:txBody>
                    <a:bodyPr/>
                    <a:lstStyle/>
                    <a:p>
                      <a:r>
                        <a:rPr lang="ru-RU" sz="1400" dirty="0"/>
                        <a:t>МКУ ДО </a:t>
                      </a:r>
                      <a:r>
                        <a:rPr lang="ru-RU" sz="1400" dirty="0" err="1"/>
                        <a:t>Костомукшского</a:t>
                      </a:r>
                      <a:r>
                        <a:rPr lang="ru-RU" sz="1400" dirty="0"/>
                        <a:t> городского округа «Детская музыкальная школа им. Г. А. Вавилова"</a:t>
                      </a:r>
                    </a:p>
                  </a:txBody>
                  <a:tcPr/>
                </a:tc>
                <a:tc>
                  <a:txBody>
                    <a:bodyPr/>
                    <a:lstStyle/>
                    <a:p>
                      <a:r>
                        <a:rPr lang="ru-RU" sz="1400" dirty="0"/>
                        <a:t>Акт № 02-23 от 15.03.2023</a:t>
                      </a:r>
                    </a:p>
                  </a:txBody>
                  <a:tcPr/>
                </a:tc>
                <a:tc>
                  <a:txBody>
                    <a:bodyPr/>
                    <a:lstStyle/>
                    <a:p>
                      <a:r>
                        <a:rPr lang="ru-RU" sz="1400" dirty="0"/>
                        <a:t>С 01 января 2022 г. по  07  февраля 202З r.</a:t>
                      </a:r>
                    </a:p>
                  </a:txBody>
                  <a:tcPr/>
                </a:tc>
                <a:extLst>
                  <a:ext uri="{0D108BD9-81ED-4DB2-BD59-A6C34878D82A}">
                    <a16:rowId xmlns:a16="http://schemas.microsoft.com/office/drawing/2014/main" val="1071401543"/>
                  </a:ext>
                </a:extLst>
              </a:tr>
              <a:tr h="370840">
                <a:tc>
                  <a:txBody>
                    <a:bodyPr/>
                    <a:lstStyle/>
                    <a:p>
                      <a:r>
                        <a:rPr lang="ru-RU" sz="1400" dirty="0"/>
                        <a:t>МКУ ДО </a:t>
                      </a:r>
                      <a:r>
                        <a:rPr lang="ru-RU" sz="1400" dirty="0" err="1"/>
                        <a:t>Костомукшского</a:t>
                      </a:r>
                      <a:r>
                        <a:rPr lang="ru-RU" sz="1400" dirty="0"/>
                        <a:t> городского округа "Детская художественная школа им. </a:t>
                      </a:r>
                      <a:r>
                        <a:rPr lang="ru-RU" sz="1400" dirty="0" err="1"/>
                        <a:t>Л.Ланкинена</a:t>
                      </a:r>
                      <a:r>
                        <a:rPr lang="ru-RU" sz="1400" dirty="0"/>
                        <a:t>"</a:t>
                      </a:r>
                    </a:p>
                  </a:txBody>
                  <a:tcPr/>
                </a:tc>
                <a:tc>
                  <a:txBody>
                    <a:bodyPr/>
                    <a:lstStyle/>
                    <a:p>
                      <a:r>
                        <a:rPr lang="ru-RU" sz="1400" dirty="0"/>
                        <a:t>Акт № 04-22 от 07.10.2022</a:t>
                      </a:r>
                    </a:p>
                  </a:txBody>
                  <a:tcPr/>
                </a:tc>
                <a:tc>
                  <a:txBody>
                    <a:bodyPr/>
                    <a:lstStyle/>
                    <a:p>
                      <a:r>
                        <a:rPr lang="ru-RU" sz="1400" dirty="0"/>
                        <a:t>С 01 января 2019 г. по 31 августа 2022 г.</a:t>
                      </a:r>
                    </a:p>
                  </a:txBody>
                  <a:tcPr/>
                </a:tc>
                <a:extLst>
                  <a:ext uri="{0D108BD9-81ED-4DB2-BD59-A6C34878D82A}">
                    <a16:rowId xmlns:a16="http://schemas.microsoft.com/office/drawing/2014/main" val="3267451863"/>
                  </a:ext>
                </a:extLst>
              </a:tr>
              <a:tr h="370840">
                <a:tc>
                  <a:txBody>
                    <a:bodyPr/>
                    <a:lstStyle/>
                    <a:p>
                      <a:r>
                        <a:rPr lang="ru-RU" sz="1400" dirty="0"/>
                        <a:t>МБОУ ДО </a:t>
                      </a:r>
                      <a:r>
                        <a:rPr lang="ru-RU" sz="1400" dirty="0" err="1"/>
                        <a:t>Костомукшского</a:t>
                      </a:r>
                      <a:r>
                        <a:rPr lang="ru-RU" sz="1400" dirty="0"/>
                        <a:t> городского округа «ДЮСШ № 2"</a:t>
                      </a:r>
                    </a:p>
                  </a:txBody>
                  <a:tcPr/>
                </a:tc>
                <a:tc>
                  <a:txBody>
                    <a:bodyPr/>
                    <a:lstStyle/>
                    <a:p>
                      <a:r>
                        <a:rPr lang="ru-RU" sz="1400" dirty="0"/>
                        <a:t>Акт № 02-22 от 28.06.2022</a:t>
                      </a:r>
                    </a:p>
                  </a:txBody>
                  <a:tcPr/>
                </a:tc>
                <a:tc>
                  <a:txBody>
                    <a:bodyPr/>
                    <a:lstStyle/>
                    <a:p>
                      <a:r>
                        <a:rPr lang="ru-RU" sz="1400" dirty="0"/>
                        <a:t>с 01 января 2021 </a:t>
                      </a:r>
                      <a:r>
                        <a:rPr lang="en-US" sz="1400" dirty="0"/>
                        <a:t>r</a:t>
                      </a:r>
                      <a:r>
                        <a:rPr lang="ru-RU" sz="1400" dirty="0"/>
                        <a:t>. по 31 декабря 2021 г.</a:t>
                      </a:r>
                    </a:p>
                  </a:txBody>
                  <a:tcPr/>
                </a:tc>
                <a:extLst>
                  <a:ext uri="{0D108BD9-81ED-4DB2-BD59-A6C34878D82A}">
                    <a16:rowId xmlns:a16="http://schemas.microsoft.com/office/drawing/2014/main" val="2067323599"/>
                  </a:ext>
                </a:extLst>
              </a:tr>
              <a:tr h="370840">
                <a:tc>
                  <a:txBody>
                    <a:bodyPr/>
                    <a:lstStyle/>
                    <a:p>
                      <a:r>
                        <a:rPr lang="ru-RU" sz="1400" dirty="0"/>
                        <a:t>Администрация </a:t>
                      </a:r>
                      <a:r>
                        <a:rPr lang="ru-RU" sz="1400" dirty="0" err="1"/>
                        <a:t>Костомукшского</a:t>
                      </a:r>
                      <a:r>
                        <a:rPr lang="ru-RU" sz="1400" dirty="0"/>
                        <a:t> городского округа</a:t>
                      </a:r>
                    </a:p>
                  </a:txBody>
                  <a:tcPr/>
                </a:tc>
                <a:tc>
                  <a:txBody>
                    <a:bodyPr/>
                    <a:lstStyle/>
                    <a:p>
                      <a:r>
                        <a:rPr lang="ru-RU" sz="1400" dirty="0"/>
                        <a:t>Акт № 01-22 от 03.03.2022</a:t>
                      </a:r>
                    </a:p>
                  </a:txBody>
                  <a:tcPr/>
                </a:tc>
                <a:tc>
                  <a:txBody>
                    <a:bodyPr/>
                    <a:lstStyle/>
                    <a:p>
                      <a:r>
                        <a:rPr lang="ru-RU" sz="1400" dirty="0"/>
                        <a:t>с 01 января  2019 г. по 20 января 2022 г.</a:t>
                      </a:r>
                    </a:p>
                  </a:txBody>
                  <a:tcPr/>
                </a:tc>
                <a:extLst>
                  <a:ext uri="{0D108BD9-81ED-4DB2-BD59-A6C34878D82A}">
                    <a16:rowId xmlns:a16="http://schemas.microsoft.com/office/drawing/2014/main" val="2496068781"/>
                  </a:ext>
                </a:extLst>
              </a:tr>
              <a:tr h="370840">
                <a:tc gridSpan="3">
                  <a:txBody>
                    <a:bodyPr/>
                    <a:lstStyle/>
                    <a:p>
                      <a:pPr algn="ctr"/>
                      <a:r>
                        <a:rPr lang="ru-RU" sz="1600" b="1" dirty="0"/>
                        <a:t>Администрация муниципального образования "Беломорский муниципальный район« (1 акт)</a:t>
                      </a:r>
                    </a:p>
                  </a:txBody>
                  <a:tcPr/>
                </a:tc>
                <a:tc hMerge="1">
                  <a:txBody>
                    <a:bodyPr/>
                    <a:lstStyle/>
                    <a:p>
                      <a:endParaRPr lang="ru-RU" sz="1400" dirty="0"/>
                    </a:p>
                  </a:txBody>
                  <a:tcPr/>
                </a:tc>
                <a:tc hMerge="1">
                  <a:txBody>
                    <a:bodyPr/>
                    <a:lstStyle/>
                    <a:p>
                      <a:endParaRPr lang="ru-RU" sz="1400" dirty="0"/>
                    </a:p>
                  </a:txBody>
                  <a:tcPr/>
                </a:tc>
                <a:extLst>
                  <a:ext uri="{0D108BD9-81ED-4DB2-BD59-A6C34878D82A}">
                    <a16:rowId xmlns:a16="http://schemas.microsoft.com/office/drawing/2014/main" val="3420783405"/>
                  </a:ext>
                </a:extLst>
              </a:tr>
              <a:tr h="370840">
                <a:tc>
                  <a:txBody>
                    <a:bodyPr/>
                    <a:lstStyle/>
                    <a:p>
                      <a:r>
                        <a:rPr lang="ru-RU" sz="1400" dirty="0"/>
                        <a:t>Администрация муниципального образования «</a:t>
                      </a:r>
                      <a:r>
                        <a:rPr lang="ru-RU" sz="1400" dirty="0" err="1"/>
                        <a:t>Сумпосадское</a:t>
                      </a:r>
                      <a:r>
                        <a:rPr lang="ru-RU" sz="1400" dirty="0"/>
                        <a:t> сельское поселение"</a:t>
                      </a:r>
                    </a:p>
                  </a:txBody>
                  <a:tcPr/>
                </a:tc>
                <a:tc>
                  <a:txBody>
                    <a:bodyPr/>
                    <a:lstStyle/>
                    <a:p>
                      <a:r>
                        <a:rPr lang="ru-RU" sz="1400" dirty="0"/>
                        <a:t>Акт № б/н от 28.11.2022</a:t>
                      </a:r>
                    </a:p>
                  </a:txBody>
                  <a:tcPr/>
                </a:tc>
                <a:tc>
                  <a:txBody>
                    <a:bodyPr/>
                    <a:lstStyle/>
                    <a:p>
                      <a:r>
                        <a:rPr lang="ru-RU" sz="1400" dirty="0"/>
                        <a:t>с 01 января 2021 г. по 31 декабря 2021 г.</a:t>
                      </a:r>
                    </a:p>
                  </a:txBody>
                  <a:tcPr/>
                </a:tc>
                <a:extLst>
                  <a:ext uri="{0D108BD9-81ED-4DB2-BD59-A6C34878D82A}">
                    <a16:rowId xmlns:a16="http://schemas.microsoft.com/office/drawing/2014/main" val="3063531208"/>
                  </a:ext>
                </a:extLst>
              </a:tr>
            </a:tbl>
          </a:graphicData>
        </a:graphic>
      </p:graphicFrame>
    </p:spTree>
    <p:extLst>
      <p:ext uri="{BB962C8B-B14F-4D97-AF65-F5344CB8AC3E}">
        <p14:creationId xmlns:p14="http://schemas.microsoft.com/office/powerpoint/2010/main" val="633150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E97460-E9CF-5C99-A5D9-58F096D61A80}"/>
              </a:ext>
            </a:extLst>
          </p:cNvPr>
          <p:cNvSpPr>
            <a:spLocks noGrp="1"/>
          </p:cNvSpPr>
          <p:nvPr>
            <p:ph type="title"/>
          </p:nvPr>
        </p:nvSpPr>
        <p:spPr>
          <a:xfrm>
            <a:off x="909918" y="2103437"/>
            <a:ext cx="10515600" cy="1325563"/>
          </a:xfrm>
        </p:spPr>
        <p:txBody>
          <a:bodyPr>
            <a:noAutofit/>
          </a:bodyPr>
          <a:lstStyle/>
          <a:p>
            <a:pPr algn="ctr"/>
            <a:r>
              <a:rPr lang="ru-RU" sz="3200" b="1" dirty="0">
                <a:solidFill>
                  <a:srgbClr val="00B0F0"/>
                </a:solidFill>
              </a:rPr>
              <a:t>Результаты проверок в 2023 году органа государственного финансового контроля (Министерства финансов) Республики Карелия, отраженных в разделе «Плановые проверки» ЕИС  по вопросам, аналогичным при муниципальном финансовом контроле</a:t>
            </a:r>
            <a:br>
              <a:rPr lang="ru-RU" sz="3200" b="1" dirty="0">
                <a:solidFill>
                  <a:srgbClr val="00B0F0"/>
                </a:solidFill>
              </a:rPr>
            </a:br>
            <a:br>
              <a:rPr lang="ru-RU" sz="3200" b="1" dirty="0">
                <a:solidFill>
                  <a:srgbClr val="00B0F0"/>
                </a:solidFill>
              </a:rPr>
            </a:br>
            <a:r>
              <a:rPr lang="ru-RU" sz="2400" b="1" i="1" dirty="0">
                <a:solidFill>
                  <a:srgbClr val="00B050"/>
                </a:solidFill>
              </a:rPr>
              <a:t>(в актах Минфина также анализируются планы-графики, нарушения при закупках, находящихся в стадии определения поставщика, а также уже осуществленных заказчиками, анализируется СГОЗ по запросу котировок)</a:t>
            </a:r>
          </a:p>
        </p:txBody>
      </p:sp>
    </p:spTree>
    <p:extLst>
      <p:ext uri="{BB962C8B-B14F-4D97-AF65-F5344CB8AC3E}">
        <p14:creationId xmlns:p14="http://schemas.microsoft.com/office/powerpoint/2010/main" val="4261193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876909970"/>
              </p:ext>
            </p:extLst>
          </p:nvPr>
        </p:nvGraphicFramePr>
        <p:xfrm>
          <a:off x="331694" y="248505"/>
          <a:ext cx="11609294" cy="5862320"/>
        </p:xfrm>
        <a:graphic>
          <a:graphicData uri="http://schemas.openxmlformats.org/drawingml/2006/table">
            <a:tbl>
              <a:tblPr firstRow="1" bandRow="1">
                <a:tableStyleId>{5C22544A-7EE6-4342-B048-85BDC9FD1C3A}</a:tableStyleId>
              </a:tblPr>
              <a:tblGrid>
                <a:gridCol w="1326777">
                  <a:extLst>
                    <a:ext uri="{9D8B030D-6E8A-4147-A177-3AD203B41FA5}">
                      <a16:colId xmlns:a16="http://schemas.microsoft.com/office/drawing/2014/main" val="808734424"/>
                    </a:ext>
                  </a:extLst>
                </a:gridCol>
                <a:gridCol w="10282517">
                  <a:extLst>
                    <a:ext uri="{9D8B030D-6E8A-4147-A177-3AD203B41FA5}">
                      <a16:colId xmlns:a16="http://schemas.microsoft.com/office/drawing/2014/main" val="131429252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ГБСУ социального обслуживания Республики Карелия «Петрозаводский дом-интернат для ветеранов» /Акт № 1 П от 17.02.2023 / период проверки с 01.01.2021 по 16.01.2023</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p>
                  </a:txBody>
                  <a:tcPr/>
                </a:tc>
                <a:extLst>
                  <a:ext uri="{0D108BD9-81ED-4DB2-BD59-A6C34878D82A}">
                    <a16:rowId xmlns:a16="http://schemas.microsoft.com/office/drawing/2014/main" val="3041165077"/>
                  </a:ext>
                </a:extLst>
              </a:tr>
              <a:tr h="370840">
                <a:tc rowSpan="4">
                  <a:txBody>
                    <a:bodyPr/>
                    <a:lstStyle/>
                    <a:p>
                      <a:r>
                        <a:rPr lang="ru-RU" sz="1600" dirty="0"/>
                        <a:t>Исполнение контракта</a:t>
                      </a:r>
                    </a:p>
                  </a:txBody>
                  <a:tcPr/>
                </a:tc>
                <a:tc>
                  <a:txBody>
                    <a:bodyPr/>
                    <a:lstStyle/>
                    <a:p>
                      <a:r>
                        <a:rPr lang="ru-RU" sz="1600" dirty="0"/>
                        <a:t>Заказчик нарушает порядок оплаты по контрактам – оплачивает  ранее подписания документа о приемке</a:t>
                      </a:r>
                    </a:p>
                  </a:txBody>
                  <a:tcPr/>
                </a:tc>
                <a:extLst>
                  <a:ext uri="{0D108BD9-81ED-4DB2-BD59-A6C34878D82A}">
                    <a16:rowId xmlns:a16="http://schemas.microsoft.com/office/drawing/2014/main" val="3014479950"/>
                  </a:ext>
                </a:extLst>
              </a:tr>
              <a:tr h="370840">
                <a:tc vMerge="1">
                  <a:txBody>
                    <a:bodyPr/>
                    <a:lstStyle/>
                    <a:p>
                      <a:r>
                        <a:rPr lang="ru-RU" sz="1400" dirty="0"/>
                        <a:t>Исполнение контракта</a:t>
                      </a:r>
                    </a:p>
                  </a:txBody>
                  <a:tcPr/>
                </a:tc>
                <a:tc>
                  <a:txBody>
                    <a:bodyPr/>
                    <a:lstStyle/>
                    <a:p>
                      <a:r>
                        <a:rPr lang="ru-RU" sz="1600" b="0" dirty="0"/>
                        <a:t>В нарушение части 6 статьи 34 44-ФЗ заказчиком при просрочке исполнения поставщиками обязательств по контрактам претензионная работа не велась, информация о выставленных неустойках в реестре контрактов отсутствует</a:t>
                      </a:r>
                      <a:endParaRPr lang="ru-RU" sz="1600" dirty="0"/>
                    </a:p>
                  </a:txBody>
                  <a:tcPr/>
                </a:tc>
                <a:extLst>
                  <a:ext uri="{0D108BD9-81ED-4DB2-BD59-A6C34878D82A}">
                    <a16:rowId xmlns:a16="http://schemas.microsoft.com/office/drawing/2014/main" val="2086874722"/>
                  </a:ext>
                </a:extLst>
              </a:tr>
              <a:tr h="370840">
                <a:tc vMerge="1">
                  <a:txBody>
                    <a:bodyPr/>
                    <a:lstStyle/>
                    <a:p>
                      <a:endParaRPr lang="ru-RU" sz="1400" dirty="0"/>
                    </a:p>
                  </a:txBody>
                  <a:tcPr/>
                </a:tc>
                <a:tc>
                  <a:txBody>
                    <a:bodyPr/>
                    <a:lstStyle/>
                    <a:p>
                      <a:pPr marL="0" indent="0">
                        <a:buFont typeface="Arial" panose="020B0604020202020204" pitchFamily="34" charset="0"/>
                        <a:buNone/>
                      </a:pPr>
                      <a:r>
                        <a:rPr lang="ru-RU" sz="1600" dirty="0"/>
                        <a:t>Заказчик уменьшил максимальную сумму контракта. В  соответствии с частью 24 статьи 22 Закона 44-ФЗ по цене единицы услуг, так как объем услуг Заказчик не мог определить, контракт содержит понятие максимальное значение цены контракта, а не цена контракта; следовательно, изменив максимальное значение цены контракта, Заказчиком нарушены положения части 2 статьи 34, части 1 статьи 95 Закона 44-ФЗ</a:t>
                      </a:r>
                    </a:p>
                  </a:txBody>
                  <a:tcPr/>
                </a:tc>
                <a:extLst>
                  <a:ext uri="{0D108BD9-81ED-4DB2-BD59-A6C34878D82A}">
                    <a16:rowId xmlns:a16="http://schemas.microsoft.com/office/drawing/2014/main" val="2458510920"/>
                  </a:ext>
                </a:extLst>
              </a:tr>
              <a:tr h="370840">
                <a:tc vMerge="1">
                  <a:txBody>
                    <a:bodyPr/>
                    <a:lstStyle/>
                    <a:p>
                      <a:endParaRPr lang="ru-RU" sz="1400" dirty="0"/>
                    </a:p>
                  </a:txBody>
                  <a:tcPr/>
                </a:tc>
                <a:tc>
                  <a:txBody>
                    <a:bodyPr/>
                    <a:lstStyle/>
                    <a:p>
                      <a:r>
                        <a:rPr lang="ru-RU" sz="1600" dirty="0"/>
                        <a:t>Несвоевременно направлена информация в реестр контрактов об исполнении контрактов (платежки, акты), документы о приемке</a:t>
                      </a:r>
                    </a:p>
                  </a:txBody>
                  <a:tcPr/>
                </a:tc>
                <a:extLst>
                  <a:ext uri="{0D108BD9-81ED-4DB2-BD59-A6C34878D82A}">
                    <a16:rowId xmlns:a16="http://schemas.microsoft.com/office/drawing/2014/main" val="2488981607"/>
                  </a:ext>
                </a:extLst>
              </a:tr>
              <a:tr h="331511">
                <a:tc rowSpan="2">
                  <a:txBody>
                    <a:bodyPr/>
                    <a:lstStyle/>
                    <a:p>
                      <a:r>
                        <a:rPr lang="ru-RU" sz="1600" dirty="0"/>
                        <a:t>Закупки по п. 4. ч. 1 ст. 93</a:t>
                      </a:r>
                    </a:p>
                  </a:txBody>
                  <a:tcPr/>
                </a:tc>
                <a:tc>
                  <a:txBody>
                    <a:bodyPr/>
                    <a:lstStyle/>
                    <a:p>
                      <a:r>
                        <a:rPr lang="ru-RU" sz="1600" dirty="0"/>
                        <a:t>Заказчик нарушает сроки оплаты ТРУ</a:t>
                      </a:r>
                    </a:p>
                  </a:txBody>
                  <a:tcPr/>
                </a:tc>
                <a:extLst>
                  <a:ext uri="{0D108BD9-81ED-4DB2-BD59-A6C34878D82A}">
                    <a16:rowId xmlns:a16="http://schemas.microsoft.com/office/drawing/2014/main" val="1943045639"/>
                  </a:ext>
                </a:extLst>
              </a:tr>
              <a:tr h="478234">
                <a:tc vMerge="1">
                  <a:txBody>
                    <a:bodyPr/>
                    <a:lstStyle/>
                    <a:p>
                      <a:endParaRPr lang="ru-RU" sz="1400" dirty="0"/>
                    </a:p>
                  </a:txBody>
                  <a:tcPr/>
                </a:tc>
                <a:tc>
                  <a:txBody>
                    <a:bodyPr/>
                    <a:lstStyle/>
                    <a:p>
                      <a:r>
                        <a:rPr lang="ru-RU" sz="16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44117794"/>
                  </a:ext>
                </a:extLst>
              </a:tr>
              <a:tr h="370840">
                <a:tc rowSpan="2">
                  <a:txBody>
                    <a:bodyPr/>
                    <a:lstStyle/>
                    <a:p>
                      <a:r>
                        <a:rPr lang="ru-RU" sz="1600" dirty="0"/>
                        <a:t>Иные вопросы</a:t>
                      </a:r>
                    </a:p>
                  </a:txBody>
                  <a:tcPr/>
                </a:tc>
                <a:tc>
                  <a:txBody>
                    <a:bodyPr/>
                    <a:lstStyle/>
                    <a:p>
                      <a:r>
                        <a:rPr lang="ru-RU" sz="1600" dirty="0"/>
                        <a:t>Обязанности по осуществлению закупок у единственного поставщика (подрядчика, исполнителя) на контрактного управляющего не были возложены.</a:t>
                      </a:r>
                    </a:p>
                  </a:txBody>
                  <a:tcPr/>
                </a:tc>
                <a:extLst>
                  <a:ext uri="{0D108BD9-81ED-4DB2-BD59-A6C34878D82A}">
                    <a16:rowId xmlns:a16="http://schemas.microsoft.com/office/drawing/2014/main" val="2769691175"/>
                  </a:ext>
                </a:extLst>
              </a:tr>
              <a:tr h="370840">
                <a:tc vMerge="1">
                  <a:txBody>
                    <a:bodyPr/>
                    <a:lstStyle/>
                    <a:p>
                      <a:endParaRPr lang="ru-RU" sz="1400" dirty="0"/>
                    </a:p>
                  </a:txBody>
                  <a:tcPr/>
                </a:tc>
                <a:tc>
                  <a:txBody>
                    <a:bodyPr/>
                    <a:lstStyle/>
                    <a:p>
                      <a:r>
                        <a:rPr lang="ru-RU" sz="1600" dirty="0"/>
                        <a:t>В отчете об объеме закупок у СМП, СОНО за 2021 год некорректно указан совокупный годовой объем закупок</a:t>
                      </a:r>
                    </a:p>
                  </a:txBody>
                  <a:tcPr/>
                </a:tc>
                <a:extLst>
                  <a:ext uri="{0D108BD9-81ED-4DB2-BD59-A6C34878D82A}">
                    <a16:rowId xmlns:a16="http://schemas.microsoft.com/office/drawing/2014/main" val="878001643"/>
                  </a:ext>
                </a:extLst>
              </a:tr>
            </a:tbl>
          </a:graphicData>
        </a:graphic>
      </p:graphicFrame>
    </p:spTree>
    <p:extLst>
      <p:ext uri="{BB962C8B-B14F-4D97-AF65-F5344CB8AC3E}">
        <p14:creationId xmlns:p14="http://schemas.microsoft.com/office/powerpoint/2010/main" val="3587331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2110387587"/>
              </p:ext>
            </p:extLst>
          </p:nvPr>
        </p:nvGraphicFramePr>
        <p:xfrm>
          <a:off x="331694" y="248505"/>
          <a:ext cx="11609294" cy="6497320"/>
        </p:xfrm>
        <a:graphic>
          <a:graphicData uri="http://schemas.openxmlformats.org/drawingml/2006/table">
            <a:tbl>
              <a:tblPr firstRow="1" bandRow="1">
                <a:tableStyleId>{5C22544A-7EE6-4342-B048-85BDC9FD1C3A}</a:tableStyleId>
              </a:tblPr>
              <a:tblGrid>
                <a:gridCol w="1326777">
                  <a:extLst>
                    <a:ext uri="{9D8B030D-6E8A-4147-A177-3AD203B41FA5}">
                      <a16:colId xmlns:a16="http://schemas.microsoft.com/office/drawing/2014/main" val="808734424"/>
                    </a:ext>
                  </a:extLst>
                </a:gridCol>
                <a:gridCol w="10282517">
                  <a:extLst>
                    <a:ext uri="{9D8B030D-6E8A-4147-A177-3AD203B41FA5}">
                      <a16:colId xmlns:a16="http://schemas.microsoft.com/office/drawing/2014/main" val="131429252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ГБУЗ Республики Карелия «Кондопожская центральная районная больница» /Акт № 2 П от 10.03.2023 / период проверки с 01.01.2021 по 01.03.2023</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p>
                  </a:txBody>
                  <a:tcPr/>
                </a:tc>
                <a:extLst>
                  <a:ext uri="{0D108BD9-81ED-4DB2-BD59-A6C34878D82A}">
                    <a16:rowId xmlns:a16="http://schemas.microsoft.com/office/drawing/2014/main" val="3041165077"/>
                  </a:ext>
                </a:extLst>
              </a:tr>
              <a:tr h="370840">
                <a:tc rowSpan="4">
                  <a:txBody>
                    <a:bodyPr/>
                    <a:lstStyle/>
                    <a:p>
                      <a:r>
                        <a:rPr lang="ru-RU" sz="1600" dirty="0"/>
                        <a:t>Исполнение контракта</a:t>
                      </a:r>
                    </a:p>
                  </a:txBody>
                  <a:tcPr/>
                </a:tc>
                <a:tc>
                  <a:txBody>
                    <a:bodyPr/>
                    <a:lstStyle/>
                    <a:p>
                      <a:r>
                        <a:rPr lang="ru-RU" sz="1600" b="0" dirty="0"/>
                        <a:t>В нарушение части 6 статьи 34 44-ФЗ заказчиком при просрочке исполнения поставщиками обязательств по контрактам претензионная работа не велась, информация о выставленных неустойках в реестре контрактов отсутствует</a:t>
                      </a:r>
                      <a:endParaRPr lang="ru-RU" sz="1600" dirty="0"/>
                    </a:p>
                  </a:txBody>
                  <a:tcPr/>
                </a:tc>
                <a:extLst>
                  <a:ext uri="{0D108BD9-81ED-4DB2-BD59-A6C34878D82A}">
                    <a16:rowId xmlns:a16="http://schemas.microsoft.com/office/drawing/2014/main" val="2086874722"/>
                  </a:ext>
                </a:extLst>
              </a:tr>
              <a:tr h="370840">
                <a:tc vMerge="1">
                  <a:txBody>
                    <a:bodyPr/>
                    <a:lstStyle/>
                    <a:p>
                      <a:endParaRPr lang="ru-RU" sz="1400" dirty="0"/>
                    </a:p>
                  </a:txBody>
                  <a:tcPr/>
                </a:tc>
                <a:tc>
                  <a:txBody>
                    <a:bodyPr/>
                    <a:lstStyle/>
                    <a:p>
                      <a:pPr marL="0" indent="0">
                        <a:buFont typeface="Arial" panose="020B0604020202020204" pitchFamily="34" charset="0"/>
                        <a:buNone/>
                      </a:pPr>
                      <a:r>
                        <a:rPr lang="ru-RU" sz="1600" dirty="0"/>
                        <a:t>По итогам конкурса в ЭФ на оказание услуг горячего питания срок действия контракта (с 08.11) установлен ранее даты заключения контракта (21.11)</a:t>
                      </a:r>
                    </a:p>
                  </a:txBody>
                  <a:tcPr/>
                </a:tc>
                <a:extLst>
                  <a:ext uri="{0D108BD9-81ED-4DB2-BD59-A6C34878D82A}">
                    <a16:rowId xmlns:a16="http://schemas.microsoft.com/office/drawing/2014/main" val="2458510920"/>
                  </a:ext>
                </a:extLst>
              </a:tr>
              <a:tr h="370840">
                <a:tc vMerge="1">
                  <a:txBody>
                    <a:bodyPr/>
                    <a:lstStyle/>
                    <a:p>
                      <a:endParaRPr lang="ru-RU"/>
                    </a:p>
                  </a:txBody>
                  <a:tcPr/>
                </a:tc>
                <a:tc>
                  <a:txBody>
                    <a:bodyPr/>
                    <a:lstStyle/>
                    <a:p>
                      <a:pPr marL="0" indent="0">
                        <a:buFont typeface="Arial" panose="020B0604020202020204" pitchFamily="34" charset="0"/>
                        <a:buNone/>
                      </a:pPr>
                      <a:r>
                        <a:rPr lang="ru-RU" sz="1600" dirty="0"/>
                        <a:t>Заказчик нарушает сроки оплаты оказанных услуг</a:t>
                      </a:r>
                    </a:p>
                  </a:txBody>
                  <a:tcPr/>
                </a:tc>
                <a:extLst>
                  <a:ext uri="{0D108BD9-81ED-4DB2-BD59-A6C34878D82A}">
                    <a16:rowId xmlns:a16="http://schemas.microsoft.com/office/drawing/2014/main" val="2543668574"/>
                  </a:ext>
                </a:extLst>
              </a:tr>
              <a:tr h="370840">
                <a:tc vMerge="1">
                  <a:txBody>
                    <a:bodyPr/>
                    <a:lstStyle/>
                    <a:p>
                      <a:endParaRPr lang="ru-RU" sz="1400" dirty="0"/>
                    </a:p>
                  </a:txBody>
                  <a:tcPr/>
                </a:tc>
                <a:tc>
                  <a:txBody>
                    <a:bodyPr/>
                    <a:lstStyle/>
                    <a:p>
                      <a:r>
                        <a:rPr lang="ru-RU" sz="1600" dirty="0"/>
                        <a:t>Несвоевременно направлена информация в реестр контрактов об исполнении контрактов (платежки, акты), документы о приемке</a:t>
                      </a:r>
                    </a:p>
                  </a:txBody>
                  <a:tcPr/>
                </a:tc>
                <a:extLst>
                  <a:ext uri="{0D108BD9-81ED-4DB2-BD59-A6C34878D82A}">
                    <a16:rowId xmlns:a16="http://schemas.microsoft.com/office/drawing/2014/main" val="2488981607"/>
                  </a:ext>
                </a:extLst>
              </a:tr>
              <a:tr h="478234">
                <a:tc rowSpan="2">
                  <a:txBody>
                    <a:bodyPr/>
                    <a:lstStyle/>
                    <a:p>
                      <a:r>
                        <a:rPr lang="ru-RU" sz="1600" dirty="0"/>
                        <a:t>Закупки по п. 4. ч. 1 ст. 93</a:t>
                      </a:r>
                    </a:p>
                  </a:txBody>
                  <a:tcPr/>
                </a:tc>
                <a:tc>
                  <a:txBody>
                    <a:bodyPr/>
                    <a:lstStyle/>
                    <a:p>
                      <a:r>
                        <a:rPr lang="ru-RU" sz="1600" dirty="0"/>
                        <a:t>Изменяются существенные условия контракта в нарушение 95 статьи: внесено изменение об увеличении цены договора без изменения объема услуг</a:t>
                      </a:r>
                    </a:p>
                  </a:txBody>
                  <a:tcPr/>
                </a:tc>
                <a:extLst>
                  <a:ext uri="{0D108BD9-81ED-4DB2-BD59-A6C34878D82A}">
                    <a16:rowId xmlns:a16="http://schemas.microsoft.com/office/drawing/2014/main" val="3099721046"/>
                  </a:ext>
                </a:extLst>
              </a:tr>
              <a:tr h="478234">
                <a:tc vMerge="1">
                  <a:txBody>
                    <a:bodyPr/>
                    <a:lstStyle/>
                    <a:p>
                      <a:endParaRPr lang="ru-RU" sz="1400" dirty="0"/>
                    </a:p>
                  </a:txBody>
                  <a:tcPr/>
                </a:tc>
                <a:tc>
                  <a:txBody>
                    <a:bodyPr/>
                    <a:lstStyle/>
                    <a:p>
                      <a:r>
                        <a:rPr lang="ru-RU" sz="16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44117794"/>
                  </a:ext>
                </a:extLst>
              </a:tr>
              <a:tr h="311490">
                <a:tc rowSpan="3">
                  <a:txBody>
                    <a:bodyPr/>
                    <a:lstStyle/>
                    <a:p>
                      <a:r>
                        <a:rPr lang="ru-RU" sz="1600" dirty="0"/>
                        <a:t>Иные закупки по ч. 1. ст. 93</a:t>
                      </a:r>
                    </a:p>
                  </a:txBody>
                  <a:tcPr/>
                </a:tc>
                <a:tc>
                  <a:txBody>
                    <a:bodyPr/>
                    <a:lstStyle/>
                    <a:p>
                      <a:r>
                        <a:rPr lang="ru-RU" sz="1600" dirty="0"/>
                        <a:t>Договор по п. 11 ч. 1. ст. 93 не содержит обоснование цены договора </a:t>
                      </a:r>
                      <a:r>
                        <a:rPr lang="ru-RU" sz="1600" i="1" dirty="0"/>
                        <a:t>(производство ТРУ учреждением или предприятием УИС)</a:t>
                      </a:r>
                    </a:p>
                  </a:txBody>
                  <a:tcPr/>
                </a:tc>
                <a:extLst>
                  <a:ext uri="{0D108BD9-81ED-4DB2-BD59-A6C34878D82A}">
                    <a16:rowId xmlns:a16="http://schemas.microsoft.com/office/drawing/2014/main" val="2142500494"/>
                  </a:ext>
                </a:extLst>
              </a:tr>
              <a:tr h="306593">
                <a:tc vMerge="1">
                  <a:txBody>
                    <a:bodyPr/>
                    <a:lstStyle/>
                    <a:p>
                      <a:endParaRPr lang="ru-RU" sz="1400" dirty="0"/>
                    </a:p>
                  </a:txBody>
                  <a:tcPr/>
                </a:tc>
                <a:tc>
                  <a:txBody>
                    <a:bodyPr/>
                    <a:lstStyle/>
                    <a:p>
                      <a:r>
                        <a:rPr lang="ru-RU" sz="1600" i="0" dirty="0"/>
                        <a:t>Нарушаются сроки внесения информации о заключении договора в реестр контрактов</a:t>
                      </a:r>
                    </a:p>
                  </a:txBody>
                  <a:tcPr/>
                </a:tc>
                <a:extLst>
                  <a:ext uri="{0D108BD9-81ED-4DB2-BD59-A6C34878D82A}">
                    <a16:rowId xmlns:a16="http://schemas.microsoft.com/office/drawing/2014/main" val="3723246792"/>
                  </a:ext>
                </a:extLst>
              </a:tr>
              <a:tr h="306593">
                <a:tc vMerge="1">
                  <a:txBody>
                    <a:bodyPr/>
                    <a:lstStyle/>
                    <a:p>
                      <a:endParaRPr lang="ru-RU" sz="1400" dirty="0"/>
                    </a:p>
                  </a:txBody>
                  <a:tcPr/>
                </a:tc>
                <a:tc>
                  <a:txBody>
                    <a:bodyPr/>
                    <a:lstStyle/>
                    <a:p>
                      <a:r>
                        <a:rPr lang="ru-RU" sz="1600" i="0" dirty="0"/>
                        <a:t>Оплата производилась ранее внесения информации о договоре в реестр контрактов</a:t>
                      </a:r>
                    </a:p>
                  </a:txBody>
                  <a:tcPr/>
                </a:tc>
                <a:extLst>
                  <a:ext uri="{0D108BD9-81ED-4DB2-BD59-A6C34878D82A}">
                    <a16:rowId xmlns:a16="http://schemas.microsoft.com/office/drawing/2014/main" val="1845723371"/>
                  </a:ext>
                </a:extLst>
              </a:tr>
              <a:tr h="370840">
                <a:tc>
                  <a:txBody>
                    <a:bodyPr/>
                    <a:lstStyle/>
                    <a:p>
                      <a:r>
                        <a:rPr lang="ru-RU" sz="1600" dirty="0"/>
                        <a:t>Иные вопросы</a:t>
                      </a:r>
                    </a:p>
                  </a:txBody>
                  <a:tcPr/>
                </a:tc>
                <a:tc>
                  <a:txBody>
                    <a:bodyPr/>
                    <a:lstStyle/>
                    <a:p>
                      <a:r>
                        <a:rPr lang="ru-RU" sz="1600" dirty="0"/>
                        <a:t>Заказчиком в отчете об объеме закупок у СМП, СОНО за 2021 год  указан заниженный СГОЗ</a:t>
                      </a:r>
                    </a:p>
                  </a:txBody>
                  <a:tcPr/>
                </a:tc>
                <a:extLst>
                  <a:ext uri="{0D108BD9-81ED-4DB2-BD59-A6C34878D82A}">
                    <a16:rowId xmlns:a16="http://schemas.microsoft.com/office/drawing/2014/main" val="2769691175"/>
                  </a:ext>
                </a:extLst>
              </a:tr>
            </a:tbl>
          </a:graphicData>
        </a:graphic>
      </p:graphicFrame>
    </p:spTree>
    <p:extLst>
      <p:ext uri="{BB962C8B-B14F-4D97-AF65-F5344CB8AC3E}">
        <p14:creationId xmlns:p14="http://schemas.microsoft.com/office/powerpoint/2010/main" val="3052377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4139391729"/>
              </p:ext>
            </p:extLst>
          </p:nvPr>
        </p:nvGraphicFramePr>
        <p:xfrm>
          <a:off x="291353" y="212646"/>
          <a:ext cx="11609294" cy="6289040"/>
        </p:xfrm>
        <a:graphic>
          <a:graphicData uri="http://schemas.openxmlformats.org/drawingml/2006/table">
            <a:tbl>
              <a:tblPr firstRow="1" bandRow="1">
                <a:tableStyleId>{5C22544A-7EE6-4342-B048-85BDC9FD1C3A}</a:tableStyleId>
              </a:tblPr>
              <a:tblGrid>
                <a:gridCol w="1326777">
                  <a:extLst>
                    <a:ext uri="{9D8B030D-6E8A-4147-A177-3AD203B41FA5}">
                      <a16:colId xmlns:a16="http://schemas.microsoft.com/office/drawing/2014/main" val="808734424"/>
                    </a:ext>
                  </a:extLst>
                </a:gridCol>
                <a:gridCol w="10282517">
                  <a:extLst>
                    <a:ext uri="{9D8B030D-6E8A-4147-A177-3AD203B41FA5}">
                      <a16:colId xmlns:a16="http://schemas.microsoft.com/office/drawing/2014/main" val="131429252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ГБУЗ Республики Карелия «Пряжинская центральная районная больница» /Акт № 3 П от 07.04.2023 / период проверки с 01.01.2021 по 06.03.2023</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p>
                  </a:txBody>
                  <a:tcPr/>
                </a:tc>
                <a:extLst>
                  <a:ext uri="{0D108BD9-81ED-4DB2-BD59-A6C34878D82A}">
                    <a16:rowId xmlns:a16="http://schemas.microsoft.com/office/drawing/2014/main" val="3041165077"/>
                  </a:ext>
                </a:extLst>
              </a:tr>
              <a:tr h="370840">
                <a:tc rowSpan="6">
                  <a:txBody>
                    <a:bodyPr/>
                    <a:lstStyle/>
                    <a:p>
                      <a:r>
                        <a:rPr lang="ru-RU" sz="1600" dirty="0"/>
                        <a:t>Исполнение контракта</a:t>
                      </a:r>
                    </a:p>
                  </a:txBody>
                  <a:tcPr/>
                </a:tc>
                <a:tc>
                  <a:txBody>
                    <a:bodyPr/>
                    <a:lstStyle/>
                    <a:p>
                      <a:r>
                        <a:rPr lang="ru-RU" sz="1600" dirty="0"/>
                        <a:t>В извещении и заявке участника срок гарантии на товар был установлен 18 месяцев, заказчик по факту принял гарантийный талон со сроком гарантии 12 месяцев</a:t>
                      </a:r>
                    </a:p>
                  </a:txBody>
                  <a:tcPr/>
                </a:tc>
                <a:extLst>
                  <a:ext uri="{0D108BD9-81ED-4DB2-BD59-A6C34878D82A}">
                    <a16:rowId xmlns:a16="http://schemas.microsoft.com/office/drawing/2014/main" val="608989853"/>
                  </a:ext>
                </a:extLst>
              </a:tr>
              <a:tr h="370840">
                <a:tc vMerge="1">
                  <a:txBody>
                    <a:bodyPr/>
                    <a:lstStyle/>
                    <a:p>
                      <a:endParaRPr lang="ru-RU"/>
                    </a:p>
                  </a:txBody>
                  <a:tcPr/>
                </a:tc>
                <a:tc>
                  <a:txBody>
                    <a:bodyPr/>
                    <a:lstStyle/>
                    <a:p>
                      <a:r>
                        <a:rPr lang="ru-RU" sz="1600" dirty="0"/>
                        <a:t>Оплата по контракту осуществлена Заказчиком с нарушением порядка оплаты: без осуществления электронной приемки и без применения формулы цены контракта, по максимальной цене за 1 литр топлива, установленной в спецификации к контракту, что повлекло переплату</a:t>
                      </a:r>
                    </a:p>
                  </a:txBody>
                  <a:tcPr/>
                </a:tc>
                <a:extLst>
                  <a:ext uri="{0D108BD9-81ED-4DB2-BD59-A6C34878D82A}">
                    <a16:rowId xmlns:a16="http://schemas.microsoft.com/office/drawing/2014/main" val="3210290903"/>
                  </a:ext>
                </a:extLst>
              </a:tr>
              <a:tr h="370840">
                <a:tc vMerge="1">
                  <a:txBody>
                    <a:bodyPr/>
                    <a:lstStyle/>
                    <a:p>
                      <a:endParaRPr lang="ru-RU" sz="1400" dirty="0"/>
                    </a:p>
                  </a:txBody>
                  <a:tcPr/>
                </a:tc>
                <a:tc>
                  <a:txBody>
                    <a:bodyPr/>
                    <a:lstStyle/>
                    <a:p>
                      <a:r>
                        <a:rPr lang="ru-RU" sz="1600" dirty="0"/>
                        <a:t>Заказчик подписывает документы о приемке с нарушением срока</a:t>
                      </a:r>
                    </a:p>
                  </a:txBody>
                  <a:tcPr/>
                </a:tc>
                <a:extLst>
                  <a:ext uri="{0D108BD9-81ED-4DB2-BD59-A6C34878D82A}">
                    <a16:rowId xmlns:a16="http://schemas.microsoft.com/office/drawing/2014/main" val="2739864250"/>
                  </a:ext>
                </a:extLst>
              </a:tr>
              <a:tr h="370840">
                <a:tc vMerge="1">
                  <a:txBody>
                    <a:bodyPr/>
                    <a:lstStyle/>
                    <a:p>
                      <a:r>
                        <a:rPr lang="ru-RU" sz="1400" dirty="0"/>
                        <a:t>Исполнение контракта</a:t>
                      </a:r>
                    </a:p>
                  </a:txBody>
                  <a:tcPr/>
                </a:tc>
                <a:tc>
                  <a:txBody>
                    <a:bodyPr/>
                    <a:lstStyle/>
                    <a:p>
                      <a:r>
                        <a:rPr lang="ru-RU" sz="1600" b="0" dirty="0"/>
                        <a:t>В нарушение части 6 статьи 34 44-ФЗ заказчиком при просрочке исполнения поставщиками обязательств по контрактам претензионная работа не велась, информация о выставленных неустойках в реестре контрактов отсутствует</a:t>
                      </a:r>
                      <a:endParaRPr lang="ru-RU" sz="1600" dirty="0"/>
                    </a:p>
                  </a:txBody>
                  <a:tcPr/>
                </a:tc>
                <a:extLst>
                  <a:ext uri="{0D108BD9-81ED-4DB2-BD59-A6C34878D82A}">
                    <a16:rowId xmlns:a16="http://schemas.microsoft.com/office/drawing/2014/main" val="2086874722"/>
                  </a:ext>
                </a:extLst>
              </a:tr>
              <a:tr h="370840">
                <a:tc vMerge="1">
                  <a:txBody>
                    <a:bodyPr/>
                    <a:lstStyle/>
                    <a:p>
                      <a:endParaRPr lang="ru-RU"/>
                    </a:p>
                  </a:txBody>
                  <a:tcPr/>
                </a:tc>
                <a:tc>
                  <a:txBody>
                    <a:bodyPr/>
                    <a:lstStyle/>
                    <a:p>
                      <a:pPr marL="0" indent="0">
                        <a:buFont typeface="Arial" panose="020B0604020202020204" pitchFamily="34" charset="0"/>
                        <a:buNone/>
                      </a:pPr>
                      <a:r>
                        <a:rPr lang="ru-RU" sz="1600" i="0" dirty="0"/>
                        <a:t>Заказчик нарушает сроки оплаты по контрактам, в том числе и ранее подписания документа о приемке</a:t>
                      </a:r>
                    </a:p>
                  </a:txBody>
                  <a:tcPr/>
                </a:tc>
                <a:extLst>
                  <a:ext uri="{0D108BD9-81ED-4DB2-BD59-A6C34878D82A}">
                    <a16:rowId xmlns:a16="http://schemas.microsoft.com/office/drawing/2014/main" val="2543668574"/>
                  </a:ext>
                </a:extLst>
              </a:tr>
              <a:tr h="370840">
                <a:tc vMerge="1">
                  <a:txBody>
                    <a:bodyPr/>
                    <a:lstStyle/>
                    <a:p>
                      <a:endParaRPr lang="ru-RU" sz="1400" dirty="0"/>
                    </a:p>
                  </a:txBody>
                  <a:tcPr/>
                </a:tc>
                <a:tc>
                  <a:txBody>
                    <a:bodyPr/>
                    <a:lstStyle/>
                    <a:p>
                      <a:r>
                        <a:rPr lang="ru-RU" sz="1600" i="0" dirty="0"/>
                        <a:t>Несвоевременно направлена информация в реестр контрактов об исполнении контрактов (платежки, акты), документы о приемке, дополнительные соглашения об изменении контракта</a:t>
                      </a:r>
                    </a:p>
                  </a:txBody>
                  <a:tcPr/>
                </a:tc>
                <a:extLst>
                  <a:ext uri="{0D108BD9-81ED-4DB2-BD59-A6C34878D82A}">
                    <a16:rowId xmlns:a16="http://schemas.microsoft.com/office/drawing/2014/main" val="2488981607"/>
                  </a:ext>
                </a:extLst>
              </a:tr>
              <a:tr h="335097">
                <a:tc rowSpan="4">
                  <a:txBody>
                    <a:bodyPr/>
                    <a:lstStyle/>
                    <a:p>
                      <a:r>
                        <a:rPr lang="ru-RU" sz="1600" dirty="0"/>
                        <a:t>Закупки по п. 4. ч. 1 ст. 93</a:t>
                      </a:r>
                    </a:p>
                  </a:txBody>
                  <a:tcPr/>
                </a:tc>
                <a:tc>
                  <a:txBody>
                    <a:bodyPr/>
                    <a:lstStyle/>
                    <a:p>
                      <a:r>
                        <a:rPr lang="ru-RU" sz="1600" dirty="0"/>
                        <a:t>Сумма по закупкам по п. 4 в плане-графике не соответствует реальной сумме заключенных контрактов</a:t>
                      </a:r>
                    </a:p>
                  </a:txBody>
                  <a:tcPr/>
                </a:tc>
                <a:extLst>
                  <a:ext uri="{0D108BD9-81ED-4DB2-BD59-A6C34878D82A}">
                    <a16:rowId xmlns:a16="http://schemas.microsoft.com/office/drawing/2014/main" val="3099721046"/>
                  </a:ext>
                </a:extLst>
              </a:tr>
              <a:tr h="335097">
                <a:tc vMerge="1">
                  <a:txBody>
                    <a:bodyPr/>
                    <a:lstStyle/>
                    <a:p>
                      <a:endParaRPr lang="ru-RU"/>
                    </a:p>
                  </a:txBody>
                  <a:tcPr/>
                </a:tc>
                <a:tc>
                  <a:txBody>
                    <a:bodyPr/>
                    <a:lstStyle/>
                    <a:p>
                      <a:r>
                        <a:rPr lang="ru-RU" sz="1600" dirty="0"/>
                        <a:t>Превышена максимальная сумма договора (заключили на 840 тысяч руб.)</a:t>
                      </a:r>
                    </a:p>
                  </a:txBody>
                  <a:tcPr/>
                </a:tc>
                <a:extLst>
                  <a:ext uri="{0D108BD9-81ED-4DB2-BD59-A6C34878D82A}">
                    <a16:rowId xmlns:a16="http://schemas.microsoft.com/office/drawing/2014/main" val="993531190"/>
                  </a:ext>
                </a:extLst>
              </a:tr>
              <a:tr h="335097">
                <a:tc vMerge="1">
                  <a:txBody>
                    <a:bodyPr/>
                    <a:lstStyle/>
                    <a:p>
                      <a:endParaRPr lang="ru-RU"/>
                    </a:p>
                  </a:txBody>
                  <a:tcPr/>
                </a:tc>
                <a:tc>
                  <a:txBody>
                    <a:bodyPr/>
                    <a:lstStyle/>
                    <a:p>
                      <a:r>
                        <a:rPr lang="ru-RU" sz="1600" dirty="0"/>
                        <a:t>Превышен СГОЗ по п. 4 ч. 1 </a:t>
                      </a:r>
                      <a:r>
                        <a:rPr lang="ru-RU" sz="1600" dirty="0" err="1"/>
                        <a:t>ст</a:t>
                      </a:r>
                      <a:r>
                        <a:rPr lang="ru-RU" sz="1600" dirty="0"/>
                        <a:t> 93 (более 10%)</a:t>
                      </a:r>
                    </a:p>
                  </a:txBody>
                  <a:tcPr/>
                </a:tc>
                <a:extLst>
                  <a:ext uri="{0D108BD9-81ED-4DB2-BD59-A6C34878D82A}">
                    <a16:rowId xmlns:a16="http://schemas.microsoft.com/office/drawing/2014/main" val="2851154861"/>
                  </a:ext>
                </a:extLst>
              </a:tr>
              <a:tr h="178996">
                <a:tc vMerge="1">
                  <a:txBody>
                    <a:bodyPr/>
                    <a:lstStyle/>
                    <a:p>
                      <a:endParaRPr lang="ru-RU"/>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dirty="0"/>
                        <a:t>Изменяются существенные условия контракта в нарушение 95 статьи: внесено изменение об увеличении цены договора без изменения объема услуг</a:t>
                      </a:r>
                    </a:p>
                  </a:txBody>
                  <a:tcPr/>
                </a:tc>
                <a:extLst>
                  <a:ext uri="{0D108BD9-81ED-4DB2-BD59-A6C34878D82A}">
                    <a16:rowId xmlns:a16="http://schemas.microsoft.com/office/drawing/2014/main" val="691155594"/>
                  </a:ext>
                </a:extLst>
              </a:tr>
            </a:tbl>
          </a:graphicData>
        </a:graphic>
      </p:graphicFrame>
    </p:spTree>
    <p:extLst>
      <p:ext uri="{BB962C8B-B14F-4D97-AF65-F5344CB8AC3E}">
        <p14:creationId xmlns:p14="http://schemas.microsoft.com/office/powerpoint/2010/main" val="1644704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851229402"/>
              </p:ext>
            </p:extLst>
          </p:nvPr>
        </p:nvGraphicFramePr>
        <p:xfrm>
          <a:off x="331694" y="248505"/>
          <a:ext cx="11609294" cy="5654040"/>
        </p:xfrm>
        <a:graphic>
          <a:graphicData uri="http://schemas.openxmlformats.org/drawingml/2006/table">
            <a:tbl>
              <a:tblPr firstRow="1" bandRow="1">
                <a:tableStyleId>{5C22544A-7EE6-4342-B048-85BDC9FD1C3A}</a:tableStyleId>
              </a:tblPr>
              <a:tblGrid>
                <a:gridCol w="1326777">
                  <a:extLst>
                    <a:ext uri="{9D8B030D-6E8A-4147-A177-3AD203B41FA5}">
                      <a16:colId xmlns:a16="http://schemas.microsoft.com/office/drawing/2014/main" val="808734424"/>
                    </a:ext>
                  </a:extLst>
                </a:gridCol>
                <a:gridCol w="10282517">
                  <a:extLst>
                    <a:ext uri="{9D8B030D-6E8A-4147-A177-3AD203B41FA5}">
                      <a16:colId xmlns:a16="http://schemas.microsoft.com/office/drawing/2014/main" val="131429252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ГБУЗ Республики Карелия «Республиканский онкологический диспансер/Акт № 4 П от 10.05.2023 / период проверки с 01.01.2021 по 02.04.2023</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p>
                  </a:txBody>
                  <a:tcPr/>
                </a:tc>
                <a:extLst>
                  <a:ext uri="{0D108BD9-81ED-4DB2-BD59-A6C34878D82A}">
                    <a16:rowId xmlns:a16="http://schemas.microsoft.com/office/drawing/2014/main" val="3041165077"/>
                  </a:ext>
                </a:extLst>
              </a:tr>
              <a:tr h="370840">
                <a:tc rowSpan="5">
                  <a:txBody>
                    <a:bodyPr/>
                    <a:lstStyle/>
                    <a:p>
                      <a:r>
                        <a:rPr lang="ru-RU" sz="1600" dirty="0"/>
                        <a:t>Исполнение контракта</a:t>
                      </a:r>
                    </a:p>
                  </a:txBody>
                  <a:tcPr/>
                </a:tc>
                <a:tc>
                  <a:txBody>
                    <a:bodyPr/>
                    <a:lstStyle/>
                    <a:p>
                      <a:r>
                        <a:rPr lang="ru-RU" sz="1600" b="0" dirty="0"/>
                        <a:t>В нарушение части 6 статьи 34 Закона 44-ФЗ Заказчиком при просрочке исполнения поставщиком обязательств по контракту расчет неустойки не произведен. Поставленный товар оплачен в полном объеме.</a:t>
                      </a:r>
                      <a:endParaRPr lang="ru-RU" sz="1600" dirty="0"/>
                    </a:p>
                  </a:txBody>
                  <a:tcPr/>
                </a:tc>
                <a:extLst>
                  <a:ext uri="{0D108BD9-81ED-4DB2-BD59-A6C34878D82A}">
                    <a16:rowId xmlns:a16="http://schemas.microsoft.com/office/drawing/2014/main" val="2086874722"/>
                  </a:ext>
                </a:extLst>
              </a:tr>
              <a:tr h="370840">
                <a:tc vMerge="1">
                  <a:txBody>
                    <a:bodyPr/>
                    <a:lstStyle/>
                    <a:p>
                      <a:endParaRPr lang="ru-RU"/>
                    </a:p>
                  </a:txBody>
                  <a:tcPr/>
                </a:tc>
                <a:tc>
                  <a:txBody>
                    <a:bodyPr/>
                    <a:lstStyle/>
                    <a:p>
                      <a:pPr marL="0" indent="0">
                        <a:buFont typeface="Arial" panose="020B0604020202020204" pitchFamily="34" charset="0"/>
                        <a:buNone/>
                      </a:pPr>
                      <a:r>
                        <a:rPr lang="ru-RU" sz="1600" b="0" dirty="0"/>
                        <a:t>Заказчик нарушает сроки оплаты оказанных услуг</a:t>
                      </a:r>
                    </a:p>
                  </a:txBody>
                  <a:tcPr/>
                </a:tc>
                <a:extLst>
                  <a:ext uri="{0D108BD9-81ED-4DB2-BD59-A6C34878D82A}">
                    <a16:rowId xmlns:a16="http://schemas.microsoft.com/office/drawing/2014/main" val="2543668574"/>
                  </a:ext>
                </a:extLst>
              </a:tr>
              <a:tr h="370840">
                <a:tc vMerge="1">
                  <a:txBody>
                    <a:bodyPr/>
                    <a:lstStyle/>
                    <a:p>
                      <a:endParaRPr lang="ru-RU" sz="1400" dirty="0"/>
                    </a:p>
                  </a:txBody>
                  <a:tcPr/>
                </a:tc>
                <a:tc>
                  <a:txBody>
                    <a:bodyPr/>
                    <a:lstStyle/>
                    <a:p>
                      <a:r>
                        <a:rPr lang="ru-RU" sz="1600" dirty="0"/>
                        <a:t>Несвоевременно направлена информация в реестр контрактов о заключенных договорах</a:t>
                      </a:r>
                    </a:p>
                  </a:txBody>
                  <a:tcPr/>
                </a:tc>
                <a:extLst>
                  <a:ext uri="{0D108BD9-81ED-4DB2-BD59-A6C34878D82A}">
                    <a16:rowId xmlns:a16="http://schemas.microsoft.com/office/drawing/2014/main" val="2488981607"/>
                  </a:ext>
                </a:extLst>
              </a:tr>
              <a:tr h="370840">
                <a:tc vMerge="1">
                  <a:txBody>
                    <a:bodyPr/>
                    <a:lstStyle/>
                    <a:p>
                      <a:endParaRPr lang="ru-RU" sz="1400" dirty="0"/>
                    </a:p>
                  </a:txBody>
                  <a:tcPr/>
                </a:tc>
                <a:tc>
                  <a:txBody>
                    <a:bodyPr/>
                    <a:lstStyle/>
                    <a:p>
                      <a:r>
                        <a:rPr lang="ru-RU" sz="1600" dirty="0"/>
                        <a:t>Несвоевременно направлена информация в реестр контрактов об исполнении контрактов (платежки, акты), документы о приемке</a:t>
                      </a:r>
                    </a:p>
                  </a:txBody>
                  <a:tcPr/>
                </a:tc>
                <a:extLst>
                  <a:ext uri="{0D108BD9-81ED-4DB2-BD59-A6C34878D82A}">
                    <a16:rowId xmlns:a16="http://schemas.microsoft.com/office/drawing/2014/main" val="696005464"/>
                  </a:ext>
                </a:extLst>
              </a:tr>
              <a:tr h="370840">
                <a:tc vMerge="1">
                  <a:txBody>
                    <a:bodyPr/>
                    <a:lstStyle/>
                    <a:p>
                      <a:endParaRPr lang="ru-RU" sz="1400" dirty="0"/>
                    </a:p>
                  </a:txBody>
                  <a:tcPr/>
                </a:tc>
                <a:tc>
                  <a:txBody>
                    <a:bodyPr/>
                    <a:lstStyle/>
                    <a:p>
                      <a:r>
                        <a:rPr lang="ru-RU" sz="1600" dirty="0"/>
                        <a:t>Информация о начислении неустойки в реестре контрактов отсутствует</a:t>
                      </a:r>
                    </a:p>
                  </a:txBody>
                  <a:tcPr/>
                </a:tc>
                <a:extLst>
                  <a:ext uri="{0D108BD9-81ED-4DB2-BD59-A6C34878D82A}">
                    <a16:rowId xmlns:a16="http://schemas.microsoft.com/office/drawing/2014/main" val="222375812"/>
                  </a:ext>
                </a:extLst>
              </a:tr>
              <a:tr h="464787">
                <a:tc>
                  <a:txBody>
                    <a:bodyPr/>
                    <a:lstStyle/>
                    <a:p>
                      <a:r>
                        <a:rPr lang="ru-RU" sz="1600" dirty="0"/>
                        <a:t>Закупки по п. 4. ч. 1 ст. 93</a:t>
                      </a:r>
                    </a:p>
                  </a:txBody>
                  <a:tcPr/>
                </a:tc>
                <a:tc>
                  <a:txBody>
                    <a:bodyPr/>
                    <a:lstStyle/>
                    <a:p>
                      <a:r>
                        <a:rPr lang="ru-RU" sz="1600" dirty="0"/>
                        <a:t>В нарушение части 2 статьи 34 Федерального закона № 44-ФЗ в договорах не содержится указание о том, что цена контракта является твердой и определяется на весь срок исполнения контракта.</a:t>
                      </a:r>
                    </a:p>
                  </a:txBody>
                  <a:tcPr/>
                </a:tc>
                <a:extLst>
                  <a:ext uri="{0D108BD9-81ED-4DB2-BD59-A6C34878D82A}">
                    <a16:rowId xmlns:a16="http://schemas.microsoft.com/office/drawing/2014/main" val="3099721046"/>
                  </a:ext>
                </a:extLst>
              </a:tr>
              <a:tr h="520368">
                <a:tc>
                  <a:txBody>
                    <a:bodyPr/>
                    <a:lstStyle/>
                    <a:p>
                      <a:r>
                        <a:rPr lang="ru-RU" sz="1600" dirty="0"/>
                        <a:t>Иные закупки по ч. 1. ст. 93</a:t>
                      </a:r>
                    </a:p>
                  </a:txBody>
                  <a:tcPr/>
                </a:tc>
                <a:tc>
                  <a:txBody>
                    <a:bodyPr/>
                    <a:lstStyle/>
                    <a:p>
                      <a:r>
                        <a:rPr lang="ru-RU" sz="1600" i="0" dirty="0"/>
                        <a:t>В преамбуле договора, заключенного по п. 29 указано, что он заключен по п. 1 ч. 1. ст. 93</a:t>
                      </a:r>
                    </a:p>
                  </a:txBody>
                  <a:tcPr/>
                </a:tc>
                <a:extLst>
                  <a:ext uri="{0D108BD9-81ED-4DB2-BD59-A6C34878D82A}">
                    <a16:rowId xmlns:a16="http://schemas.microsoft.com/office/drawing/2014/main" val="2142500494"/>
                  </a:ext>
                </a:extLst>
              </a:tr>
              <a:tr h="370840">
                <a:tc>
                  <a:txBody>
                    <a:bodyPr/>
                    <a:lstStyle/>
                    <a:p>
                      <a:r>
                        <a:rPr lang="ru-RU" sz="1600" dirty="0"/>
                        <a:t>Иные вопросы</a:t>
                      </a:r>
                    </a:p>
                  </a:txBody>
                  <a:tcPr/>
                </a:tc>
                <a:tc>
                  <a:txBody>
                    <a:bodyPr/>
                    <a:lstStyle/>
                    <a:p>
                      <a:r>
                        <a:rPr lang="ru-RU" sz="1600" dirty="0"/>
                        <a:t>Заказчиком в отчете об объеме закупок у СМП, СОНО за 2021 год  указан заниженный СГОЗ</a:t>
                      </a:r>
                    </a:p>
                  </a:txBody>
                  <a:tcPr/>
                </a:tc>
                <a:extLst>
                  <a:ext uri="{0D108BD9-81ED-4DB2-BD59-A6C34878D82A}">
                    <a16:rowId xmlns:a16="http://schemas.microsoft.com/office/drawing/2014/main" val="2769691175"/>
                  </a:ext>
                </a:extLst>
              </a:tr>
            </a:tbl>
          </a:graphicData>
        </a:graphic>
      </p:graphicFrame>
    </p:spTree>
    <p:extLst>
      <p:ext uri="{BB962C8B-B14F-4D97-AF65-F5344CB8AC3E}">
        <p14:creationId xmlns:p14="http://schemas.microsoft.com/office/powerpoint/2010/main" val="368012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1CB53A-7B65-1852-DC67-33589231EC77}"/>
              </a:ext>
            </a:extLst>
          </p:cNvPr>
          <p:cNvSpPr>
            <a:spLocks noGrp="1"/>
          </p:cNvSpPr>
          <p:nvPr>
            <p:ph type="title"/>
          </p:nvPr>
        </p:nvSpPr>
        <p:spPr>
          <a:xfrm>
            <a:off x="838200" y="163790"/>
            <a:ext cx="10515600" cy="591220"/>
          </a:xfrm>
        </p:spPr>
        <p:txBody>
          <a:bodyPr>
            <a:normAutofit/>
          </a:bodyPr>
          <a:lstStyle/>
          <a:p>
            <a:pPr algn="ctr"/>
            <a:r>
              <a:rPr lang="ru-RU" sz="2400" b="1" dirty="0">
                <a:solidFill>
                  <a:srgbClr val="FF0000"/>
                </a:solidFill>
              </a:rPr>
              <a:t>Нарушения по правилам нормирования</a:t>
            </a:r>
          </a:p>
        </p:txBody>
      </p:sp>
      <p:sp>
        <p:nvSpPr>
          <p:cNvPr id="3" name="Объект 2">
            <a:extLst>
              <a:ext uri="{FF2B5EF4-FFF2-40B4-BE49-F238E27FC236}">
                <a16:creationId xmlns:a16="http://schemas.microsoft.com/office/drawing/2014/main" id="{34A6742C-98C3-BC9A-0F38-F69B851C0C6C}"/>
              </a:ext>
            </a:extLst>
          </p:cNvPr>
          <p:cNvSpPr>
            <a:spLocks noGrp="1"/>
          </p:cNvSpPr>
          <p:nvPr>
            <p:ph idx="1"/>
          </p:nvPr>
        </p:nvSpPr>
        <p:spPr>
          <a:xfrm>
            <a:off x="427140" y="847288"/>
            <a:ext cx="10515600" cy="4960559"/>
          </a:xfrm>
        </p:spPr>
        <p:txBody>
          <a:bodyPr>
            <a:normAutofit/>
          </a:bodyPr>
          <a:lstStyle/>
          <a:p>
            <a:r>
              <a:rPr lang="ru-RU" sz="1800" b="1" dirty="0" err="1"/>
              <a:t>Неразработка</a:t>
            </a:r>
            <a:r>
              <a:rPr lang="ru-RU" sz="1800" b="1" dirty="0"/>
              <a:t> документов о нормировании на уровне местных администраций</a:t>
            </a:r>
          </a:p>
          <a:p>
            <a:r>
              <a:rPr lang="ru-RU" sz="1600" i="1" u="sng" dirty="0"/>
              <a:t>Пример. </a:t>
            </a:r>
            <a:r>
              <a:rPr lang="ru-RU" sz="1600" i="1" dirty="0"/>
              <a:t>АКТ № 5-2022 от 30.09.2022 камеральной проверки в отношении Администрации </a:t>
            </a:r>
            <a:r>
              <a:rPr lang="ru-RU" sz="1600" i="1" dirty="0" err="1"/>
              <a:t>Кончезерского</a:t>
            </a:r>
            <a:r>
              <a:rPr lang="ru-RU" sz="1600" i="1" dirty="0"/>
              <a:t> сельского поселения Республики Карелия:</a:t>
            </a:r>
          </a:p>
          <a:p>
            <a:pPr marL="0" indent="0">
              <a:buNone/>
            </a:pPr>
            <a:r>
              <a:rPr lang="ru-RU" sz="1600" i="1" dirty="0"/>
              <a:t>В нарушение ст.19 Закона №44-ФЗ Администрацией сельского поселения , не утверждены и не размещены в ЕИС следующие нормативные правовые акты:</a:t>
            </a:r>
          </a:p>
          <a:p>
            <a:pPr marL="0" indent="0">
              <a:buNone/>
            </a:pPr>
            <a:r>
              <a:rPr lang="ru-RU" sz="1600" i="1" dirty="0"/>
              <a:t>- требования к порядку разработки и принятия правовых актов о нормировании в сфере закупок, содержанию указанных актов и обеспечению их исполнения;</a:t>
            </a:r>
          </a:p>
          <a:p>
            <a:pPr>
              <a:buFontTx/>
              <a:buChar char="-"/>
            </a:pPr>
            <a:r>
              <a:rPr lang="ru-RU" sz="1600" i="1" dirty="0"/>
              <a:t>нормативные затраты на обеспечение функций объекта контроля и подведомственных ему казенных учреждений.</a:t>
            </a:r>
          </a:p>
          <a:p>
            <a:pPr>
              <a:buFontTx/>
              <a:buChar char="-"/>
            </a:pPr>
            <a:endParaRPr lang="ru-RU" sz="1600" i="1" dirty="0"/>
          </a:p>
          <a:p>
            <a:r>
              <a:rPr lang="ru-RU" sz="1800" b="1" dirty="0"/>
              <a:t>Несоблюдение установленных нормативов</a:t>
            </a:r>
          </a:p>
          <a:p>
            <a:r>
              <a:rPr lang="ru-RU" sz="1600" i="1" u="sng" dirty="0"/>
              <a:t>Пример. </a:t>
            </a:r>
            <a:r>
              <a:rPr lang="ru-RU" sz="1600" i="1" dirty="0"/>
              <a:t>Муниципальное учреждение спортивная школа олимпийского резерва им. А.П. </a:t>
            </a:r>
            <a:r>
              <a:rPr lang="ru-RU" sz="1600" i="1" dirty="0" err="1"/>
              <a:t>Шелгачева</a:t>
            </a:r>
            <a:r>
              <a:rPr lang="ru-RU" sz="1600" i="1" dirty="0"/>
              <a:t> г. Кондопоги Республики Карелия превысила в 2022 году количественные и ценовые нормативы на приобретение спортивного инвентаря и  спортивной экипировки установлены п.1 разд.5, п.19-20 разд.6 нормативных затрат (Приложение №2 к постановлению Администрации КМР от 27.04.2021г. №432) при осуществлении закупки лыж спортивно-беговых для конькового стиля катания по муниципальному контракту. </a:t>
            </a:r>
          </a:p>
          <a:p>
            <a:endParaRPr lang="ru-RU" sz="1600" i="1" dirty="0"/>
          </a:p>
        </p:txBody>
      </p:sp>
    </p:spTree>
    <p:extLst>
      <p:ext uri="{BB962C8B-B14F-4D97-AF65-F5344CB8AC3E}">
        <p14:creationId xmlns:p14="http://schemas.microsoft.com/office/powerpoint/2010/main" val="2604684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214618481"/>
              </p:ext>
            </p:extLst>
          </p:nvPr>
        </p:nvGraphicFramePr>
        <p:xfrm>
          <a:off x="331694" y="248505"/>
          <a:ext cx="11609294" cy="6253480"/>
        </p:xfrm>
        <a:graphic>
          <a:graphicData uri="http://schemas.openxmlformats.org/drawingml/2006/table">
            <a:tbl>
              <a:tblPr firstRow="1" bandRow="1">
                <a:tableStyleId>{5C22544A-7EE6-4342-B048-85BDC9FD1C3A}</a:tableStyleId>
              </a:tblPr>
              <a:tblGrid>
                <a:gridCol w="1326777">
                  <a:extLst>
                    <a:ext uri="{9D8B030D-6E8A-4147-A177-3AD203B41FA5}">
                      <a16:colId xmlns:a16="http://schemas.microsoft.com/office/drawing/2014/main" val="808734424"/>
                    </a:ext>
                  </a:extLst>
                </a:gridCol>
                <a:gridCol w="10282517">
                  <a:extLst>
                    <a:ext uri="{9D8B030D-6E8A-4147-A177-3AD203B41FA5}">
                      <a16:colId xmlns:a16="http://schemas.microsoft.com/office/drawing/2014/main" val="131429252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6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t>ГБУЗ Республики Карелия « Пудожская центральная районная больница» /Акт № 5 П от 09.06.2023 / период проверки с 01.01.2021 по 03.05.2023</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400" b="1" dirty="0"/>
                    </a:p>
                  </a:txBody>
                  <a:tcPr/>
                </a:tc>
                <a:extLst>
                  <a:ext uri="{0D108BD9-81ED-4DB2-BD59-A6C34878D82A}">
                    <a16:rowId xmlns:a16="http://schemas.microsoft.com/office/drawing/2014/main" val="3041165077"/>
                  </a:ext>
                </a:extLst>
              </a:tr>
              <a:tr h="370840">
                <a:tc rowSpan="3">
                  <a:txBody>
                    <a:bodyPr/>
                    <a:lstStyle/>
                    <a:p>
                      <a:r>
                        <a:rPr lang="ru-RU" sz="1600" dirty="0"/>
                        <a:t>Исполнение контракта</a:t>
                      </a:r>
                    </a:p>
                    <a:p>
                      <a:endParaRPr lang="ru-RU" sz="1600" dirty="0"/>
                    </a:p>
                  </a:txBody>
                  <a:tcPr/>
                </a:tc>
                <a:tc>
                  <a:txBody>
                    <a:bodyPr/>
                    <a:lstStyle/>
                    <a:p>
                      <a:pPr marL="0" indent="0">
                        <a:buFont typeface="Arial" panose="020B0604020202020204" pitchFamily="34" charset="0"/>
                        <a:buNone/>
                      </a:pPr>
                      <a:r>
                        <a:rPr lang="ru-RU" sz="1600" b="0" dirty="0"/>
                        <a:t>Заказчик нарушает сроки оплаты оказанных услуг</a:t>
                      </a:r>
                    </a:p>
                  </a:txBody>
                  <a:tcPr/>
                </a:tc>
                <a:extLst>
                  <a:ext uri="{0D108BD9-81ED-4DB2-BD59-A6C34878D82A}">
                    <a16:rowId xmlns:a16="http://schemas.microsoft.com/office/drawing/2014/main" val="2543668574"/>
                  </a:ext>
                </a:extLst>
              </a:tr>
              <a:tr h="370840">
                <a:tc vMerge="1">
                  <a:txBody>
                    <a:bodyPr/>
                    <a:lstStyle/>
                    <a:p>
                      <a:endParaRPr lang="ru-RU"/>
                    </a:p>
                  </a:txBody>
                  <a:tcPr/>
                </a:tc>
                <a:tc>
                  <a:txBody>
                    <a:bodyPr/>
                    <a:lstStyle/>
                    <a:p>
                      <a:r>
                        <a:rPr lang="ru-RU" sz="1600" dirty="0"/>
                        <a:t>Заказчик заключил дополнительное соглашение, согласно которому цена контракта увеличивается более, чем на 10% на выполнение работ по капитальному ремонту</a:t>
                      </a:r>
                    </a:p>
                  </a:txBody>
                  <a:tcPr/>
                </a:tc>
                <a:extLst>
                  <a:ext uri="{0D108BD9-81ED-4DB2-BD59-A6C34878D82A}">
                    <a16:rowId xmlns:a16="http://schemas.microsoft.com/office/drawing/2014/main" val="1067757998"/>
                  </a:ext>
                </a:extLst>
              </a:tr>
              <a:tr h="370840">
                <a:tc vMerge="1">
                  <a:txBody>
                    <a:bodyPr/>
                    <a:lstStyle/>
                    <a:p>
                      <a:endParaRPr lang="ru-RU" sz="1400" dirty="0"/>
                    </a:p>
                  </a:txBody>
                  <a:tcPr/>
                </a:tc>
                <a:tc>
                  <a:txBody>
                    <a:bodyPr/>
                    <a:lstStyle/>
                    <a:p>
                      <a:r>
                        <a:rPr lang="ru-RU" sz="1600" dirty="0"/>
                        <a:t>Несвоевременно направлена информация в реестр контрактов об исполнении контрактов (платежки, акты), документы о приемке</a:t>
                      </a:r>
                    </a:p>
                  </a:txBody>
                  <a:tcPr/>
                </a:tc>
                <a:extLst>
                  <a:ext uri="{0D108BD9-81ED-4DB2-BD59-A6C34878D82A}">
                    <a16:rowId xmlns:a16="http://schemas.microsoft.com/office/drawing/2014/main" val="696005464"/>
                  </a:ext>
                </a:extLst>
              </a:tr>
              <a:tr h="287286">
                <a:tc rowSpan="5">
                  <a:txBody>
                    <a:bodyPr/>
                    <a:lstStyle/>
                    <a:p>
                      <a:r>
                        <a:rPr lang="ru-RU" sz="1600" dirty="0"/>
                        <a:t>Закупки по п. 4. ч. 1 ст. 93</a:t>
                      </a:r>
                    </a:p>
                  </a:txBody>
                  <a:tcPr/>
                </a:tc>
                <a:tc>
                  <a:txBody>
                    <a:bodyPr/>
                    <a:lstStyle/>
                    <a:p>
                      <a:r>
                        <a:rPr lang="ru-RU" sz="1600" dirty="0"/>
                        <a:t>В договорах не указан ИКЗ</a:t>
                      </a:r>
                    </a:p>
                  </a:txBody>
                  <a:tcPr/>
                </a:tc>
                <a:extLst>
                  <a:ext uri="{0D108BD9-81ED-4DB2-BD59-A6C34878D82A}">
                    <a16:rowId xmlns:a16="http://schemas.microsoft.com/office/drawing/2014/main" val="3099721046"/>
                  </a:ext>
                </a:extLst>
              </a:tr>
              <a:tr h="464787">
                <a:tc vMerge="1">
                  <a:txBody>
                    <a:bodyPr/>
                    <a:lstStyle/>
                    <a:p>
                      <a:endParaRPr lang="ru-RU" sz="1400" dirty="0"/>
                    </a:p>
                  </a:txBody>
                  <a:tcPr/>
                </a:tc>
                <a:tc>
                  <a:txBody>
                    <a:bodyPr/>
                    <a:lstStyle/>
                    <a:p>
                      <a:r>
                        <a:rPr lang="ru-RU" sz="1600" dirty="0"/>
                        <a:t>В договорах на оказание услуг по ремонту автомобилей , заключенных Заказчиком на основании пункта 4 части 1 статьи 93 Закона 44- ФЗ, отсутствуют виды и объемы работ, информация о стоимости запасных частей , о том, включена ли стоимость запасных частей в цену договора, отсутствуют прейскуранты цен</a:t>
                      </a:r>
                    </a:p>
                  </a:txBody>
                  <a:tcPr/>
                </a:tc>
                <a:extLst>
                  <a:ext uri="{0D108BD9-81ED-4DB2-BD59-A6C34878D82A}">
                    <a16:rowId xmlns:a16="http://schemas.microsoft.com/office/drawing/2014/main" val="679434844"/>
                  </a:ext>
                </a:extLst>
              </a:tr>
              <a:tr h="310594">
                <a:tc vMerge="1">
                  <a:txBody>
                    <a:bodyPr/>
                    <a:lstStyle/>
                    <a:p>
                      <a:endParaRPr lang="ru-RU" sz="1400" dirty="0"/>
                    </a:p>
                  </a:txBody>
                  <a:tcPr/>
                </a:tc>
                <a:tc>
                  <a:txBody>
                    <a:bodyPr/>
                    <a:lstStyle/>
                    <a:p>
                      <a:r>
                        <a:rPr lang="ru-RU" sz="1600" dirty="0"/>
                        <a:t>В договорах срок оплаты установлен с нарушением</a:t>
                      </a:r>
                    </a:p>
                  </a:txBody>
                  <a:tcPr/>
                </a:tc>
                <a:extLst>
                  <a:ext uri="{0D108BD9-81ED-4DB2-BD59-A6C34878D82A}">
                    <a16:rowId xmlns:a16="http://schemas.microsoft.com/office/drawing/2014/main" val="2920759426"/>
                  </a:ext>
                </a:extLst>
              </a:tr>
              <a:tr h="310594">
                <a:tc vMerge="1">
                  <a:txBody>
                    <a:bodyPr/>
                    <a:lstStyle/>
                    <a:p>
                      <a:endParaRPr lang="ru-RU" sz="1400" dirty="0"/>
                    </a:p>
                  </a:txBody>
                  <a:tcPr/>
                </a:tc>
                <a:tc>
                  <a:txBody>
                    <a:bodyPr/>
                    <a:lstStyle/>
                    <a:p>
                      <a:r>
                        <a:rPr lang="ru-RU" sz="1600" dirty="0"/>
                        <a:t>Сумма одного договора превышает предельный размер более чем на 300 тысяч рублей</a:t>
                      </a:r>
                    </a:p>
                  </a:txBody>
                  <a:tcPr/>
                </a:tc>
                <a:extLst>
                  <a:ext uri="{0D108BD9-81ED-4DB2-BD59-A6C34878D82A}">
                    <a16:rowId xmlns:a16="http://schemas.microsoft.com/office/drawing/2014/main" val="1868685948"/>
                  </a:ext>
                </a:extLst>
              </a:tr>
              <a:tr h="310594">
                <a:tc vMerge="1">
                  <a:txBody>
                    <a:bodyPr/>
                    <a:lstStyle/>
                    <a:p>
                      <a:endParaRPr lang="ru-RU" sz="1400" dirty="0"/>
                    </a:p>
                  </a:txBody>
                  <a:tcPr/>
                </a:tc>
                <a:tc>
                  <a:txBody>
                    <a:bodyPr/>
                    <a:lstStyle/>
                    <a:p>
                      <a:r>
                        <a:rPr lang="ru-RU" sz="1600" dirty="0"/>
                        <a:t>СГОЗ по п. 4 превышен</a:t>
                      </a:r>
                    </a:p>
                  </a:txBody>
                  <a:tcPr/>
                </a:tc>
                <a:extLst>
                  <a:ext uri="{0D108BD9-81ED-4DB2-BD59-A6C34878D82A}">
                    <a16:rowId xmlns:a16="http://schemas.microsoft.com/office/drawing/2014/main" val="721264697"/>
                  </a:ext>
                </a:extLst>
              </a:tr>
              <a:tr h="520368">
                <a:tc>
                  <a:txBody>
                    <a:bodyPr/>
                    <a:lstStyle/>
                    <a:p>
                      <a:r>
                        <a:rPr lang="ru-RU" sz="1600" dirty="0"/>
                        <a:t>Иные закупки по ч. 1. ст. 93</a:t>
                      </a:r>
                    </a:p>
                  </a:txBody>
                  <a:tcPr/>
                </a:tc>
                <a:tc>
                  <a:txBody>
                    <a:bodyPr/>
                    <a:lstStyle/>
                    <a:p>
                      <a:r>
                        <a:rPr lang="ru-RU" sz="1600" i="0" dirty="0"/>
                        <a:t>В  нарушение части 2 статьи 93 Закона 44-ФЗ Заказчик не уведомил контрольный орган в сфере закупок о заключении на основании пункта 6 части 1 статьи 93 Закона 44-ФЗ </a:t>
                      </a:r>
                      <a:r>
                        <a:rPr lang="ru-RU" sz="1600" i="1" dirty="0"/>
                        <a:t>(исключительные полномочия)</a:t>
                      </a:r>
                    </a:p>
                  </a:txBody>
                  <a:tcPr/>
                </a:tc>
                <a:extLst>
                  <a:ext uri="{0D108BD9-81ED-4DB2-BD59-A6C34878D82A}">
                    <a16:rowId xmlns:a16="http://schemas.microsoft.com/office/drawing/2014/main" val="2142500494"/>
                  </a:ext>
                </a:extLst>
              </a:tr>
              <a:tr h="370840">
                <a:tc>
                  <a:txBody>
                    <a:bodyPr/>
                    <a:lstStyle/>
                    <a:p>
                      <a:r>
                        <a:rPr lang="ru-RU" sz="1600" dirty="0"/>
                        <a:t>Иные вопросы</a:t>
                      </a:r>
                    </a:p>
                  </a:txBody>
                  <a:tcPr/>
                </a:tc>
                <a:tc>
                  <a:txBody>
                    <a:bodyPr/>
                    <a:lstStyle/>
                    <a:p>
                      <a:r>
                        <a:rPr lang="ru-RU" sz="1600" dirty="0"/>
                        <a:t>В нарушение части 1 статьи 38 Закона 44-ФЗ в Учреждении не создана контрактная служба, не назначен контрактный управляющий </a:t>
                      </a:r>
                    </a:p>
                  </a:txBody>
                  <a:tcPr/>
                </a:tc>
                <a:extLst>
                  <a:ext uri="{0D108BD9-81ED-4DB2-BD59-A6C34878D82A}">
                    <a16:rowId xmlns:a16="http://schemas.microsoft.com/office/drawing/2014/main" val="2769691175"/>
                  </a:ext>
                </a:extLst>
              </a:tr>
            </a:tbl>
          </a:graphicData>
        </a:graphic>
      </p:graphicFrame>
    </p:spTree>
    <p:extLst>
      <p:ext uri="{BB962C8B-B14F-4D97-AF65-F5344CB8AC3E}">
        <p14:creationId xmlns:p14="http://schemas.microsoft.com/office/powerpoint/2010/main" val="3047389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3346355"/>
              </p:ext>
            </p:extLst>
          </p:nvPr>
        </p:nvGraphicFramePr>
        <p:xfrm>
          <a:off x="197224" y="248505"/>
          <a:ext cx="11842376" cy="5918200"/>
        </p:xfrm>
        <a:graphic>
          <a:graphicData uri="http://schemas.openxmlformats.org/drawingml/2006/table">
            <a:tbl>
              <a:tblPr firstRow="1" bandRow="1">
                <a:tableStyleId>{5C22544A-7EE6-4342-B048-85BDC9FD1C3A}</a:tableStyleId>
              </a:tblPr>
              <a:tblGrid>
                <a:gridCol w="1197955">
                  <a:extLst>
                    <a:ext uri="{9D8B030D-6E8A-4147-A177-3AD203B41FA5}">
                      <a16:colId xmlns:a16="http://schemas.microsoft.com/office/drawing/2014/main" val="808734424"/>
                    </a:ext>
                  </a:extLst>
                </a:gridCol>
                <a:gridCol w="10644421">
                  <a:extLst>
                    <a:ext uri="{9D8B030D-6E8A-4147-A177-3AD203B41FA5}">
                      <a16:colId xmlns:a16="http://schemas.microsoft.com/office/drawing/2014/main" val="38542484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b="1" dirty="0"/>
                        <a:t>Содержание проверки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Суть нарушения</a:t>
                      </a:r>
                    </a:p>
                  </a:txBody>
                  <a:tcPr/>
                </a:tc>
                <a:extLst>
                  <a:ext uri="{0D108BD9-81ED-4DB2-BD59-A6C34878D82A}">
                    <a16:rowId xmlns:a16="http://schemas.microsoft.com/office/drawing/2014/main" val="4077050689"/>
                  </a:ext>
                </a:extLst>
              </a:tr>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ГКУ Республики Карелия «Кондопожское центральное лесничество» /Акт № 6 П от 09.06.2023 / период проверки с 01.01.2021 по 03.05.2023</a:t>
                      </a:r>
                    </a:p>
                  </a:txBody>
                  <a:tcPr/>
                </a:tc>
                <a:tc hMerge="1">
                  <a:txBody>
                    <a:bodyPr/>
                    <a:lstStyle/>
                    <a:p>
                      <a:endParaRPr lang="ru-RU"/>
                    </a:p>
                  </a:txBody>
                  <a:tcPr/>
                </a:tc>
                <a:extLst>
                  <a:ext uri="{0D108BD9-81ED-4DB2-BD59-A6C34878D82A}">
                    <a16:rowId xmlns:a16="http://schemas.microsoft.com/office/drawing/2014/main" val="3041165077"/>
                  </a:ext>
                </a:extLst>
              </a:tr>
              <a:tr h="370840">
                <a:tc rowSpan="4">
                  <a:txBody>
                    <a:bodyPr/>
                    <a:lstStyle/>
                    <a:p>
                      <a:r>
                        <a:rPr lang="ru-RU" sz="1500" dirty="0"/>
                        <a:t>Исполнение контракта</a:t>
                      </a:r>
                    </a:p>
                  </a:txBody>
                  <a:tcPr/>
                </a:tc>
                <a:tc>
                  <a:txBody>
                    <a:bodyPr/>
                    <a:lstStyle/>
                    <a:p>
                      <a:r>
                        <a:rPr lang="ru-RU" sz="1500" b="0" dirty="0"/>
                        <a:t>В нарушение части 6 статьи 34 44-ФЗ заказчиком при просрочке исполнения поставщиками обязательств по контрактам требование об уплате неустойки в адрес поставщикам не направлялось, претензионная работа не велась, информация о выставленных неустойках в реестре контрактов отсутствует</a:t>
                      </a:r>
                      <a:endParaRPr lang="ru-RU" sz="1500" dirty="0"/>
                    </a:p>
                  </a:txBody>
                  <a:tcPr/>
                </a:tc>
                <a:extLst>
                  <a:ext uri="{0D108BD9-81ED-4DB2-BD59-A6C34878D82A}">
                    <a16:rowId xmlns:a16="http://schemas.microsoft.com/office/drawing/2014/main" val="2086874722"/>
                  </a:ext>
                </a:extLst>
              </a:tr>
              <a:tr h="370840">
                <a:tc vMerge="1">
                  <a:txBody>
                    <a:bodyPr/>
                    <a:lstStyle/>
                    <a:p>
                      <a:endParaRPr lang="ru-RU" sz="1400" dirty="0"/>
                    </a:p>
                  </a:txBody>
                  <a:tcPr/>
                </a:tc>
                <a:tc>
                  <a:txBody>
                    <a:bodyPr/>
                    <a:lstStyle/>
                    <a:p>
                      <a:pPr marL="285750" indent="-285750">
                        <a:buFont typeface="Arial" panose="020B0604020202020204" pitchFamily="34" charset="0"/>
                        <a:buChar char="•"/>
                      </a:pPr>
                      <a:r>
                        <a:rPr lang="ru-RU" sz="1500" dirty="0"/>
                        <a:t>В ходе исполнения контракта между сторонами заключено дополнительное соглашение об изменении существенных условий контракта, а именно об изменении характеристик поставляемого товара, в соответствии с которым вновь установленная характеристика ИБП  «Количество выходных разъемов питания с батарейной поддержкой - 3 </a:t>
                      </a:r>
                      <a:r>
                        <a:rPr lang="ru-RU" sz="1500" dirty="0" err="1"/>
                        <a:t>шт</a:t>
                      </a:r>
                      <a:r>
                        <a:rPr lang="ru-RU" sz="1500" dirty="0"/>
                        <a:t>» не соответствует значению, указанному в ТЗ документации о закупке, и </a:t>
                      </a:r>
                      <a:r>
                        <a:rPr lang="ru-RU" sz="1500" u="sng" dirty="0"/>
                        <a:t>не может считаться улучшенной характеристикой товара</a:t>
                      </a:r>
                      <a:r>
                        <a:rPr lang="ru-RU" sz="1500" dirty="0"/>
                        <a:t>, а именно: в Разделе 3 ТЗ документации об аукционе в ЭФ Таблице 1 «Характеристики поставляемого товара» установлено: «...Количество выходных разъемов питания с батарейной поддержкой (</a:t>
                      </a:r>
                      <a:r>
                        <a:rPr lang="ru-RU" sz="1500" dirty="0" err="1"/>
                        <a:t>шт</a:t>
                      </a:r>
                      <a:r>
                        <a:rPr lang="ru-RU" sz="1500" dirty="0"/>
                        <a:t>): &gt; 4».</a:t>
                      </a:r>
                    </a:p>
                  </a:txBody>
                  <a:tcPr/>
                </a:tc>
                <a:extLst>
                  <a:ext uri="{0D108BD9-81ED-4DB2-BD59-A6C34878D82A}">
                    <a16:rowId xmlns:a16="http://schemas.microsoft.com/office/drawing/2014/main" val="2458510920"/>
                  </a:ext>
                </a:extLst>
              </a:tr>
              <a:tr h="370840">
                <a:tc vMerge="1">
                  <a:txBody>
                    <a:bodyPr/>
                    <a:lstStyle/>
                    <a:p>
                      <a:endParaRPr lang="ru-RU" sz="1400" dirty="0"/>
                    </a:p>
                  </a:txBody>
                  <a:tcPr/>
                </a:tc>
                <a:tc>
                  <a:txBody>
                    <a:bodyPr/>
                    <a:lstStyle/>
                    <a:p>
                      <a:r>
                        <a:rPr lang="ru-RU" sz="1500"/>
                        <a:t>Несвоевременное внесение информации в реестр контрактов о выставленных неустойках</a:t>
                      </a:r>
                    </a:p>
                  </a:txBody>
                  <a:tcPr/>
                </a:tc>
                <a:extLst>
                  <a:ext uri="{0D108BD9-81ED-4DB2-BD59-A6C34878D82A}">
                    <a16:rowId xmlns:a16="http://schemas.microsoft.com/office/drawing/2014/main" val="3979388721"/>
                  </a:ext>
                </a:extLst>
              </a:tr>
              <a:tr h="370840">
                <a:tc vMerge="1">
                  <a:txBody>
                    <a:bodyPr/>
                    <a:lstStyle/>
                    <a:p>
                      <a:endParaRPr lang="ru-RU" sz="1400" dirty="0"/>
                    </a:p>
                  </a:txBody>
                  <a:tcPr/>
                </a:tc>
                <a:tc>
                  <a:txBody>
                    <a:bodyPr/>
                    <a:lstStyle/>
                    <a:p>
                      <a:r>
                        <a:rPr lang="ru-RU" sz="1500" dirty="0"/>
                        <a:t>Несвоевременно направлена информация в реестр контрактов об исполнении контрактов (платежки, акты), документы о приемке</a:t>
                      </a:r>
                    </a:p>
                  </a:txBody>
                  <a:tcPr/>
                </a:tc>
                <a:extLst>
                  <a:ext uri="{0D108BD9-81ED-4DB2-BD59-A6C34878D82A}">
                    <a16:rowId xmlns:a16="http://schemas.microsoft.com/office/drawing/2014/main" val="2488981607"/>
                  </a:ext>
                </a:extLst>
              </a:tr>
              <a:tr h="370840">
                <a:tc rowSpan="3">
                  <a:txBody>
                    <a:bodyPr/>
                    <a:lstStyle/>
                    <a:p>
                      <a:r>
                        <a:rPr lang="ru-RU" sz="1500" dirty="0"/>
                        <a:t>Закупки по п. 4. ч. 1 ст. 93</a:t>
                      </a:r>
                    </a:p>
                  </a:txBody>
                  <a:tcPr/>
                </a:tc>
                <a:tc>
                  <a:txBody>
                    <a:bodyPr/>
                    <a:lstStyle/>
                    <a:p>
                      <a:r>
                        <a:rPr lang="ru-RU" sz="1500" dirty="0"/>
                        <a:t>Не указывается количество закупаемого товара, объем выполняемых работ, цена за единицу товара</a:t>
                      </a:r>
                    </a:p>
                  </a:txBody>
                  <a:tcPr/>
                </a:tc>
                <a:extLst>
                  <a:ext uri="{0D108BD9-81ED-4DB2-BD59-A6C34878D82A}">
                    <a16:rowId xmlns:a16="http://schemas.microsoft.com/office/drawing/2014/main" val="3099721046"/>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a:p>
                  </a:txBody>
                  <a:tcPr/>
                </a:tc>
                <a:tc>
                  <a:txBody>
                    <a:bodyPr/>
                    <a:lstStyle/>
                    <a:p>
                      <a:r>
                        <a:rPr lang="ru-RU" sz="1500" dirty="0"/>
                        <a:t>Предусматриваются изменения существенных условий контрактов: замена одного товара на другой по соглашению сторон</a:t>
                      </a:r>
                    </a:p>
                  </a:txBody>
                  <a:tcPr/>
                </a:tc>
                <a:extLst>
                  <a:ext uri="{0D108BD9-81ED-4DB2-BD59-A6C34878D82A}">
                    <a16:rowId xmlns:a16="http://schemas.microsoft.com/office/drawing/2014/main" val="730895947"/>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sz="1400" dirty="0"/>
                    </a:p>
                  </a:txBody>
                  <a:tcPr/>
                </a:tc>
                <a:tc>
                  <a:txBody>
                    <a:bodyPr/>
                    <a:lstStyle/>
                    <a:p>
                      <a:r>
                        <a:rPr lang="ru-RU" sz="1500" dirty="0"/>
                        <a:t>Изменяются существенные условия контракта в нарушение 95 статьи: внесено изменение об увеличении максимальной стоимости услуг более чем на 10% цены договора</a:t>
                      </a:r>
                    </a:p>
                  </a:txBody>
                  <a:tcPr/>
                </a:tc>
                <a:extLst>
                  <a:ext uri="{0D108BD9-81ED-4DB2-BD59-A6C34878D82A}">
                    <a16:rowId xmlns:a16="http://schemas.microsoft.com/office/drawing/2014/main" val="3711609021"/>
                  </a:ext>
                </a:extLst>
              </a:tr>
              <a:tr h="370840">
                <a:tc>
                  <a:txBody>
                    <a:bodyPr/>
                    <a:lstStyle/>
                    <a:p>
                      <a:r>
                        <a:rPr lang="ru-RU" sz="1500" dirty="0"/>
                        <a:t>Иные вопросы</a:t>
                      </a:r>
                    </a:p>
                  </a:txBody>
                  <a:tcPr/>
                </a:tc>
                <a:tc>
                  <a:txBody>
                    <a:bodyPr/>
                    <a:lstStyle/>
                    <a:p>
                      <a:r>
                        <a:rPr lang="ru-RU" sz="1500" dirty="0"/>
                        <a:t>В ходе проверки выявлено, что Отчет о закупках СМП и СОНКО за 2022 год составлен некорректно: Заказчиком неверно указан СГОЗ и объем финансового обеспечения для оплаты в отчетном году контрактов, заключаемых с единственным поставщиком…</a:t>
                      </a:r>
                    </a:p>
                  </a:txBody>
                  <a:tcPr/>
                </a:tc>
                <a:extLst>
                  <a:ext uri="{0D108BD9-81ED-4DB2-BD59-A6C34878D82A}">
                    <a16:rowId xmlns:a16="http://schemas.microsoft.com/office/drawing/2014/main" val="2769691175"/>
                  </a:ext>
                </a:extLst>
              </a:tr>
            </a:tbl>
          </a:graphicData>
        </a:graphic>
      </p:graphicFrame>
    </p:spTree>
    <p:extLst>
      <p:ext uri="{BB962C8B-B14F-4D97-AF65-F5344CB8AC3E}">
        <p14:creationId xmlns:p14="http://schemas.microsoft.com/office/powerpoint/2010/main" val="2643707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3428258887"/>
              </p:ext>
            </p:extLst>
          </p:nvPr>
        </p:nvGraphicFramePr>
        <p:xfrm>
          <a:off x="174812" y="69211"/>
          <a:ext cx="11842376" cy="6791960"/>
        </p:xfrm>
        <a:graphic>
          <a:graphicData uri="http://schemas.openxmlformats.org/drawingml/2006/table">
            <a:tbl>
              <a:tblPr firstRow="1" bandRow="1">
                <a:tableStyleId>{5C22544A-7EE6-4342-B048-85BDC9FD1C3A}</a:tableStyleId>
              </a:tblPr>
              <a:tblGrid>
                <a:gridCol w="1197955">
                  <a:extLst>
                    <a:ext uri="{9D8B030D-6E8A-4147-A177-3AD203B41FA5}">
                      <a16:colId xmlns:a16="http://schemas.microsoft.com/office/drawing/2014/main" val="808734424"/>
                    </a:ext>
                  </a:extLst>
                </a:gridCol>
                <a:gridCol w="128821">
                  <a:extLst>
                    <a:ext uri="{9D8B030D-6E8A-4147-A177-3AD203B41FA5}">
                      <a16:colId xmlns:a16="http://schemas.microsoft.com/office/drawing/2014/main" val="3854248412"/>
                    </a:ext>
                  </a:extLst>
                </a:gridCol>
                <a:gridCol w="10515600">
                  <a:extLst>
                    <a:ext uri="{9D8B030D-6E8A-4147-A177-3AD203B41FA5}">
                      <a16:colId xmlns:a16="http://schemas.microsoft.com/office/drawing/2014/main" val="221301433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b="1" dirty="0"/>
                        <a:t>Содержание проверки </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Суть нарушения</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500" b="1" dirty="0"/>
                    </a:p>
                  </a:txBody>
                  <a:tcPr/>
                </a:tc>
                <a:extLst>
                  <a:ext uri="{0D108BD9-81ED-4DB2-BD59-A6C34878D82A}">
                    <a16:rowId xmlns:a16="http://schemas.microsoft.com/office/drawing/2014/main" val="4077050689"/>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ГКУ Республики Карелия «Центр занятости населения Республики Карелия»/Акт № 7 П от 07.07.2023 / период проверки с 01.06.2021 по 01.06.2023</a:t>
                      </a:r>
                    </a:p>
                  </a:txBody>
                  <a:tcPr/>
                </a:tc>
                <a:tc hMerge="1">
                  <a:txBody>
                    <a:bodyPr/>
                    <a:lstStyle/>
                    <a:p>
                      <a:endParaRPr lang="ru-RU"/>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500" b="1" dirty="0"/>
                    </a:p>
                  </a:txBody>
                  <a:tcPr/>
                </a:tc>
                <a:extLst>
                  <a:ext uri="{0D108BD9-81ED-4DB2-BD59-A6C34878D82A}">
                    <a16:rowId xmlns:a16="http://schemas.microsoft.com/office/drawing/2014/main" val="3041165077"/>
                  </a:ext>
                </a:extLst>
              </a:tr>
              <a:tr h="370840">
                <a:tc rowSpan="6" gridSpan="2">
                  <a:txBody>
                    <a:bodyPr/>
                    <a:lstStyle/>
                    <a:p>
                      <a:r>
                        <a:rPr lang="ru-RU" sz="1500" dirty="0"/>
                        <a:t>Исполнение контракта</a:t>
                      </a:r>
                    </a:p>
                  </a:txBody>
                  <a:tcPr/>
                </a:tc>
                <a:tc rowSpan="6" hMerge="1">
                  <a:txBody>
                    <a:bodyPr/>
                    <a:lstStyle/>
                    <a:p>
                      <a:r>
                        <a:rPr lang="ru-RU" sz="1500" b="0" dirty="0"/>
                        <a:t>Исполнителем в нарушение части 13 статьи 94 Закона 44-ФЗ и условий контракта документ о приемке с использованием ЕИС</a:t>
                      </a:r>
                    </a:p>
                    <a:p>
                      <a:r>
                        <a:rPr lang="ru-RU" sz="1500" b="0" dirty="0"/>
                        <a:t>сформирован не был, в свою очередь, Заказчиком в адрес Исполнителя требование об уплате неустойки (пени, штрафа) не направлялось</a:t>
                      </a:r>
                      <a:endParaRPr lang="ru-RU" sz="1500" dirty="0"/>
                    </a:p>
                  </a:txBody>
                  <a:tcPr/>
                </a:tc>
                <a:tc>
                  <a:txBody>
                    <a:bodyPr/>
                    <a:lstStyle/>
                    <a:p>
                      <a:r>
                        <a:rPr lang="ru-RU" sz="1500" b="0"/>
                        <a:t>Исполнителем в нарушение части 13 статьи 94 Закона 44-ФЗ и условий контракта документ о приемке с использованием ЕИС</a:t>
                      </a:r>
                    </a:p>
                    <a:p>
                      <a:r>
                        <a:rPr lang="ru-RU" sz="1500" b="0"/>
                        <a:t>сформирован не был, в свою очередь, Заказчиком в адрес Исполнителя требование об уплате неустойки (пени, штрафа) не направлялось</a:t>
                      </a:r>
                      <a:endParaRPr lang="ru-RU" sz="1500" dirty="0"/>
                    </a:p>
                  </a:txBody>
                  <a:tcPr/>
                </a:tc>
                <a:extLst>
                  <a:ext uri="{0D108BD9-81ED-4DB2-BD59-A6C34878D82A}">
                    <a16:rowId xmlns:a16="http://schemas.microsoft.com/office/drawing/2014/main" val="2086874722"/>
                  </a:ext>
                </a:extLst>
              </a:tr>
              <a:tr h="370840">
                <a:tc gridSpan="2" vMerge="1">
                  <a:txBody>
                    <a:bodyPr/>
                    <a:lstStyle/>
                    <a:p>
                      <a:endParaRPr lang="ru-RU"/>
                    </a:p>
                  </a:txBody>
                  <a:tcPr/>
                </a:tc>
                <a:tc hMerge="1" vMerge="1">
                  <a:txBody>
                    <a:bodyPr/>
                    <a:lstStyle/>
                    <a:p>
                      <a:r>
                        <a:rPr lang="ru-RU" sz="1500" dirty="0"/>
                        <a:t>Заказчиком нарушались сроки оплаты</a:t>
                      </a:r>
                    </a:p>
                  </a:txBody>
                  <a:tcPr/>
                </a:tc>
                <a:tc>
                  <a:txBody>
                    <a:bodyPr/>
                    <a:lstStyle/>
                    <a:p>
                      <a:r>
                        <a:rPr lang="ru-RU" sz="1500"/>
                        <a:t>Заказчиком нарушались сроки оплаты</a:t>
                      </a:r>
                      <a:endParaRPr lang="ru-RU" sz="1500" dirty="0"/>
                    </a:p>
                  </a:txBody>
                  <a:tcPr/>
                </a:tc>
                <a:extLst>
                  <a:ext uri="{0D108BD9-81ED-4DB2-BD59-A6C34878D82A}">
                    <a16:rowId xmlns:a16="http://schemas.microsoft.com/office/drawing/2014/main" val="216357596"/>
                  </a:ext>
                </a:extLst>
              </a:tr>
              <a:tr h="370840">
                <a:tc gridSpan="2" vMerge="1">
                  <a:txBody>
                    <a:bodyPr/>
                    <a:lstStyle/>
                    <a:p>
                      <a:endParaRPr lang="ru-RU"/>
                    </a:p>
                  </a:txBody>
                  <a:tcPr/>
                </a:tc>
                <a:tc hMerge="1" vMerge="1">
                  <a:txBody>
                    <a:bodyPr/>
                    <a:lstStyle/>
                    <a:p>
                      <a:r>
                        <a:rPr lang="ru-RU" sz="1500" dirty="0"/>
                        <a:t>Заказчиком оплачивает принятые ТРУ без вычета размера начисленной неустойки (штрафов, пеней ) за</a:t>
                      </a:r>
                    </a:p>
                    <a:p>
                      <a:r>
                        <a:rPr lang="ru-RU" sz="1500" dirty="0"/>
                        <a:t>просрочку исполнения обязательств Подрядчика</a:t>
                      </a:r>
                    </a:p>
                  </a:txBody>
                  <a:tcPr/>
                </a:tc>
                <a:tc>
                  <a:txBody>
                    <a:bodyPr/>
                    <a:lstStyle/>
                    <a:p>
                      <a:r>
                        <a:rPr lang="ru-RU" sz="1500"/>
                        <a:t>Заказчиком оплачивает принятые ТРУ без вычета размера начисленной неустойки (штрафов, пеней ) за</a:t>
                      </a:r>
                    </a:p>
                    <a:p>
                      <a:r>
                        <a:rPr lang="ru-RU" sz="1500"/>
                        <a:t>просрочку исполнения обязательств Подрядчика</a:t>
                      </a:r>
                      <a:endParaRPr lang="ru-RU" sz="1500" dirty="0"/>
                    </a:p>
                  </a:txBody>
                  <a:tcPr/>
                </a:tc>
                <a:extLst>
                  <a:ext uri="{0D108BD9-81ED-4DB2-BD59-A6C34878D82A}">
                    <a16:rowId xmlns:a16="http://schemas.microsoft.com/office/drawing/2014/main" val="4134257160"/>
                  </a:ext>
                </a:extLst>
              </a:tr>
              <a:tr h="370840">
                <a:tc gridSpan="2" vMerge="1">
                  <a:txBody>
                    <a:bodyPr/>
                    <a:lstStyle/>
                    <a:p>
                      <a:endParaRPr lang="ru-RU"/>
                    </a:p>
                  </a:txBody>
                  <a:tcPr/>
                </a:tc>
                <a:tc hMerge="1" vMerge="1">
                  <a:txBody>
                    <a:bodyPr/>
                    <a:lstStyle/>
                    <a:p>
                      <a:r>
                        <a:rPr lang="ru-RU" sz="1500" dirty="0"/>
                        <a:t>Заказчик несвоевременно вносил информацию о заключенном контракте в реестр контрактов</a:t>
                      </a:r>
                    </a:p>
                  </a:txBody>
                  <a:tcPr/>
                </a:tc>
                <a:tc>
                  <a:txBody>
                    <a:bodyPr/>
                    <a:lstStyle/>
                    <a:p>
                      <a:r>
                        <a:rPr lang="ru-RU" sz="1500"/>
                        <a:t>Заказчик несвоевременно вносил информацию о заключенном контракте в реестр контрактов</a:t>
                      </a:r>
                      <a:endParaRPr lang="ru-RU" sz="1500" dirty="0"/>
                    </a:p>
                  </a:txBody>
                  <a:tcPr/>
                </a:tc>
                <a:extLst>
                  <a:ext uri="{0D108BD9-81ED-4DB2-BD59-A6C34878D82A}">
                    <a16:rowId xmlns:a16="http://schemas.microsoft.com/office/drawing/2014/main" val="1944331673"/>
                  </a:ext>
                </a:extLst>
              </a:tr>
              <a:tr h="0">
                <a:tc gridSpan="2" vMerge="1">
                  <a:txBody>
                    <a:bodyPr/>
                    <a:lstStyle/>
                    <a:p>
                      <a:endParaRPr lang="ru-RU" sz="1500" dirty="0"/>
                    </a:p>
                  </a:txBody>
                  <a:tcPr/>
                </a:tc>
                <a:tc hMerge="1" vMerge="1">
                  <a:txBody>
                    <a:bodyPr/>
                    <a:lstStyle/>
                    <a:p>
                      <a:r>
                        <a:rPr lang="ru-RU" sz="1500" dirty="0"/>
                        <a:t>Несвоевременно направлена информация в реестр контрактов об исполнении контрактов (платежки, акты), документы о приемке.</a:t>
                      </a:r>
                    </a:p>
                  </a:txBody>
                  <a:tcPr/>
                </a:tc>
                <a:tc>
                  <a:txBody>
                    <a:bodyPr/>
                    <a:lstStyle/>
                    <a:p>
                      <a:r>
                        <a:rPr lang="ru-RU" sz="1500"/>
                        <a:t>Несвоевременно направлена информация в реестр контрактов об исполнении контрактов (платежки, акты), документы о приемке.</a:t>
                      </a:r>
                      <a:endParaRPr lang="ru-RU" sz="1500" dirty="0"/>
                    </a:p>
                  </a:txBody>
                  <a:tcPr/>
                </a:tc>
                <a:extLst>
                  <a:ext uri="{0D108BD9-81ED-4DB2-BD59-A6C34878D82A}">
                    <a16:rowId xmlns:a16="http://schemas.microsoft.com/office/drawing/2014/main" val="4223235518"/>
                  </a:ext>
                </a:extLst>
              </a:tr>
              <a:tr h="0">
                <a:tc gridSpan="2" vMerge="1">
                  <a:txBody>
                    <a:bodyPr/>
                    <a:lstStyle/>
                    <a:p>
                      <a:endParaRPr lang="ru-RU" sz="1500" dirty="0"/>
                    </a:p>
                  </a:txBody>
                  <a:tcPr/>
                </a:tc>
                <a:tc hMerge="1" vMerge="1">
                  <a:txBody>
                    <a:bodyPr/>
                    <a:lstStyle/>
                    <a:p>
                      <a:r>
                        <a:rPr lang="ru-RU" sz="1500" dirty="0"/>
                        <a:t>Дополнительные соглашения не направлены в реестр контрактов</a:t>
                      </a:r>
                    </a:p>
                  </a:txBody>
                  <a:tcPr/>
                </a:tc>
                <a:tc>
                  <a:txBody>
                    <a:bodyPr/>
                    <a:lstStyle/>
                    <a:p>
                      <a:r>
                        <a:rPr lang="ru-RU" sz="1500"/>
                        <a:t>Дополнительные соглашения не направлены в реестр контрактов</a:t>
                      </a:r>
                      <a:endParaRPr lang="ru-RU" sz="1500" dirty="0"/>
                    </a:p>
                  </a:txBody>
                  <a:tcPr/>
                </a:tc>
                <a:extLst>
                  <a:ext uri="{0D108BD9-81ED-4DB2-BD59-A6C34878D82A}">
                    <a16:rowId xmlns:a16="http://schemas.microsoft.com/office/drawing/2014/main" val="2509405115"/>
                  </a:ext>
                </a:extLst>
              </a:tr>
              <a:tr h="370840">
                <a:tc gridSpan="2">
                  <a:txBody>
                    <a:bodyPr/>
                    <a:lstStyle/>
                    <a:p>
                      <a:r>
                        <a:rPr lang="ru-RU" sz="1500" dirty="0"/>
                        <a:t>Закупки по п. 4. ч. 1 ст. 93</a:t>
                      </a:r>
                    </a:p>
                  </a:txBody>
                  <a:tcPr/>
                </a:tc>
                <a:tc hMerge="1">
                  <a:txBody>
                    <a:bodyPr/>
                    <a:lstStyle/>
                    <a:p>
                      <a:r>
                        <a:rPr lang="ru-RU" sz="1500" dirty="0"/>
                        <a:t>Изменяются существенные условия контракта в нарушение 95 статьи: внесено изменение об увеличении цены контракта более чем на 10% цены договора</a:t>
                      </a:r>
                    </a:p>
                  </a:txBody>
                  <a:tcPr/>
                </a:tc>
                <a:tc>
                  <a:txBody>
                    <a:bodyPr/>
                    <a:lstStyle/>
                    <a:p>
                      <a:r>
                        <a:rPr lang="ru-RU" sz="1500"/>
                        <a:t>Изменяются существенные условия контракта в нарушение 95 статьи: внесено изменение об увеличении цены контракта более чем на 10% цены договора</a:t>
                      </a:r>
                      <a:endParaRPr lang="ru-RU" sz="1500" dirty="0"/>
                    </a:p>
                  </a:txBody>
                  <a:tcPr/>
                </a:tc>
                <a:extLst>
                  <a:ext uri="{0D108BD9-81ED-4DB2-BD59-A6C34878D82A}">
                    <a16:rowId xmlns:a16="http://schemas.microsoft.com/office/drawing/2014/main" val="3099721046"/>
                  </a:ext>
                </a:extLst>
              </a:tr>
              <a:tr h="153413">
                <a:tc rowSpan="4" gridSpan="2">
                  <a:txBody>
                    <a:bodyPr/>
                    <a:lstStyle/>
                    <a:p>
                      <a:r>
                        <a:rPr lang="ru-RU" sz="1500" dirty="0"/>
                        <a:t>Иные закупки по ч. 1. ст. 93</a:t>
                      </a:r>
                    </a:p>
                  </a:txBody>
                  <a:tcPr/>
                </a:tc>
                <a:tc rowSpan="4" hMerge="1">
                  <a:txBody>
                    <a:bodyPr/>
                    <a:lstStyle/>
                    <a:p>
                      <a:r>
                        <a:rPr lang="ru-RU" sz="1500" dirty="0"/>
                        <a:t>Договора, заключенные в соответствии с пунктом 11 части 1 статьи 93 Закона 44-ФЗ, не содержат обоснование цены договора </a:t>
                      </a:r>
                      <a:r>
                        <a:rPr kumimoji="0" lang="ru-RU" sz="1600" b="0" i="1" u="none" strike="noStrike" kern="1200" cap="none" spc="0" normalizeH="0" baseline="0" noProof="0" dirty="0">
                          <a:ln>
                            <a:noFill/>
                          </a:ln>
                          <a:solidFill>
                            <a:prstClr val="black"/>
                          </a:solidFill>
                          <a:effectLst/>
                          <a:uLnTx/>
                          <a:uFillTx/>
                          <a:latin typeface="+mn-lt"/>
                          <a:ea typeface="+mn-ea"/>
                          <a:cs typeface="+mn-cs"/>
                        </a:rPr>
                        <a:t>(производство ТРУ учреждением или предприятием УИС)</a:t>
                      </a:r>
                      <a:endParaRPr lang="ru-RU" sz="1500" dirty="0"/>
                    </a:p>
                  </a:txBody>
                  <a:tcPr/>
                </a:tc>
                <a:tc>
                  <a:txBody>
                    <a:bodyPr/>
                    <a:lstStyle/>
                    <a:p>
                      <a:r>
                        <a:rPr lang="ru-RU" sz="1500"/>
                        <a:t>Договора, заключенные в соответствии с пунктом 11 части 1 статьи 93 Закона 44-ФЗ, не содержат обоснование цены договора </a:t>
                      </a:r>
                      <a:r>
                        <a:rPr kumimoji="0" lang="ru-RU" sz="1600" b="0" i="1" u="none" strike="noStrike" kern="1200" cap="none" spc="0" normalizeH="0" baseline="0" noProof="0">
                          <a:ln>
                            <a:noFill/>
                          </a:ln>
                          <a:solidFill>
                            <a:prstClr val="black"/>
                          </a:solidFill>
                          <a:effectLst/>
                          <a:uLnTx/>
                          <a:uFillTx/>
                          <a:latin typeface="+mn-lt"/>
                          <a:ea typeface="+mn-ea"/>
                          <a:cs typeface="+mn-cs"/>
                        </a:rPr>
                        <a:t>(производство ТРУ учреждением или предприятием УИС)</a:t>
                      </a:r>
                      <a:endParaRPr lang="ru-RU" sz="1500" dirty="0"/>
                    </a:p>
                  </a:txBody>
                  <a:tcPr/>
                </a:tc>
                <a:extLst>
                  <a:ext uri="{0D108BD9-81ED-4DB2-BD59-A6C34878D82A}">
                    <a16:rowId xmlns:a16="http://schemas.microsoft.com/office/drawing/2014/main" val="3093957426"/>
                  </a:ext>
                </a:extLst>
              </a:tr>
              <a:tr h="153413">
                <a:tc gridSpan="2" vMerge="1">
                  <a:txBody>
                    <a:bodyPr/>
                    <a:lstStyle/>
                    <a:p>
                      <a:endParaRPr lang="ru-RU" sz="1500" dirty="0"/>
                    </a:p>
                  </a:txBody>
                  <a:tcPr/>
                </a:tc>
                <a:tc hMerge="1" vMerge="1">
                  <a:txBody>
                    <a:bodyPr/>
                    <a:lstStyle/>
                    <a:p>
                      <a:r>
                        <a:rPr lang="ru-RU" sz="1500" dirty="0"/>
                        <a:t>В государственном контракте отсутствует норма о том, что цена контракта является твердой и определяется на весь срок исполнения контракта.</a:t>
                      </a:r>
                    </a:p>
                  </a:txBody>
                  <a:tcPr/>
                </a:tc>
                <a:tc>
                  <a:txBody>
                    <a:bodyPr/>
                    <a:lstStyle/>
                    <a:p>
                      <a:r>
                        <a:rPr lang="ru-RU" sz="1500"/>
                        <a:t>В государственном контракте отсутствует норма о том, что цена контракта является твердой и определяется на весь срок исполнения контракта.</a:t>
                      </a:r>
                      <a:endParaRPr lang="ru-RU" sz="1500" dirty="0"/>
                    </a:p>
                  </a:txBody>
                  <a:tcPr/>
                </a:tc>
                <a:extLst>
                  <a:ext uri="{0D108BD9-81ED-4DB2-BD59-A6C34878D82A}">
                    <a16:rowId xmlns:a16="http://schemas.microsoft.com/office/drawing/2014/main" val="1121787923"/>
                  </a:ext>
                </a:extLst>
              </a:tr>
              <a:tr h="153413">
                <a:tc gridSpan="2" vMerge="1">
                  <a:txBody>
                    <a:bodyPr/>
                    <a:lstStyle/>
                    <a:p>
                      <a:endParaRPr lang="ru-RU" sz="1500" dirty="0"/>
                    </a:p>
                  </a:txBody>
                  <a:tcPr/>
                </a:tc>
                <a:tc hMerge="1" vMerge="1">
                  <a:txBody>
                    <a:bodyPr/>
                    <a:lstStyle/>
                    <a:p>
                      <a:r>
                        <a:rPr lang="ru-RU" sz="1500" dirty="0"/>
                        <a:t>В ряде государственных контрактах не содержится условий о сроках и порядке выплаты аванса, предусмотренного</a:t>
                      </a:r>
                    </a:p>
                    <a:p>
                      <a:r>
                        <a:rPr lang="ru-RU" sz="1500" dirty="0"/>
                        <a:t>контрактом </a:t>
                      </a:r>
                    </a:p>
                  </a:txBody>
                  <a:tcPr/>
                </a:tc>
                <a:tc>
                  <a:txBody>
                    <a:bodyPr/>
                    <a:lstStyle/>
                    <a:p>
                      <a:r>
                        <a:rPr lang="ru-RU" sz="1500" dirty="0"/>
                        <a:t>В ряде государственных контрактах не содержится условий о сроках и порядке выплаты аванса, предусмотренного</a:t>
                      </a:r>
                    </a:p>
                    <a:p>
                      <a:r>
                        <a:rPr lang="ru-RU" sz="1500" dirty="0"/>
                        <a:t>контрактом </a:t>
                      </a:r>
                    </a:p>
                  </a:txBody>
                  <a:tcPr/>
                </a:tc>
                <a:extLst>
                  <a:ext uri="{0D108BD9-81ED-4DB2-BD59-A6C34878D82A}">
                    <a16:rowId xmlns:a16="http://schemas.microsoft.com/office/drawing/2014/main" val="718329916"/>
                  </a:ext>
                </a:extLst>
              </a:tr>
              <a:tr h="472971">
                <a:tc gridSpan="2" vMerge="1">
                  <a:txBody>
                    <a:bodyPr/>
                    <a:lstStyle/>
                    <a:p>
                      <a:endParaRPr lang="ru-RU" sz="1500" dirty="0"/>
                    </a:p>
                  </a:txBody>
                  <a:tcPr/>
                </a:tc>
                <a:tc hMerge="1" vMerge="1">
                  <a:txBody>
                    <a:bodyPr/>
                    <a:lstStyle/>
                    <a:p>
                      <a:r>
                        <a:rPr lang="ru-RU" sz="1500" dirty="0"/>
                        <a:t>Условия ряда контрактов об ответственности заказчика и поставщика (подрядчика, исполнителя) не соответствуют положениям статьи 34 Закона 44-ФЗ и Постановления Правительства РФ от 30.08.2017 1042.</a:t>
                      </a:r>
                    </a:p>
                  </a:txBody>
                  <a:tcPr/>
                </a:tc>
                <a:tc>
                  <a:txBody>
                    <a:bodyPr/>
                    <a:lstStyle/>
                    <a:p>
                      <a:r>
                        <a:rPr lang="ru-RU" sz="1500" dirty="0"/>
                        <a:t>Условия ряда контрактов об ответственности заказчика и поставщика (подрядчика, исполнителя) не соответствуют положениям статьи 34 Закона 44-ФЗ и Постановления Правительства РФ от 30.08.2017 1042.</a:t>
                      </a:r>
                    </a:p>
                  </a:txBody>
                  <a:tcPr/>
                </a:tc>
                <a:extLst>
                  <a:ext uri="{0D108BD9-81ED-4DB2-BD59-A6C34878D82A}">
                    <a16:rowId xmlns:a16="http://schemas.microsoft.com/office/drawing/2014/main" val="2963556226"/>
                  </a:ext>
                </a:extLst>
              </a:tr>
            </a:tbl>
          </a:graphicData>
        </a:graphic>
      </p:graphicFrame>
    </p:spTree>
    <p:extLst>
      <p:ext uri="{BB962C8B-B14F-4D97-AF65-F5344CB8AC3E}">
        <p14:creationId xmlns:p14="http://schemas.microsoft.com/office/powerpoint/2010/main" val="746582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4">
            <a:extLst>
              <a:ext uri="{FF2B5EF4-FFF2-40B4-BE49-F238E27FC236}">
                <a16:creationId xmlns:a16="http://schemas.microsoft.com/office/drawing/2014/main" id="{B4A6657A-56C8-C46C-D358-3F9F712B79D7}"/>
              </a:ext>
            </a:extLst>
          </p:cNvPr>
          <p:cNvGraphicFramePr>
            <a:graphicFrameLocks noGrp="1"/>
          </p:cNvGraphicFramePr>
          <p:nvPr>
            <p:extLst>
              <p:ext uri="{D42A27DB-BD31-4B8C-83A1-F6EECF244321}">
                <p14:modId xmlns:p14="http://schemas.microsoft.com/office/powerpoint/2010/main" val="4139130388"/>
              </p:ext>
            </p:extLst>
          </p:nvPr>
        </p:nvGraphicFramePr>
        <p:xfrm>
          <a:off x="174812" y="69211"/>
          <a:ext cx="11842376" cy="2194560"/>
        </p:xfrm>
        <a:graphic>
          <a:graphicData uri="http://schemas.openxmlformats.org/drawingml/2006/table">
            <a:tbl>
              <a:tblPr firstRow="1" bandRow="1">
                <a:tableStyleId>{5C22544A-7EE6-4342-B048-85BDC9FD1C3A}</a:tableStyleId>
              </a:tblPr>
              <a:tblGrid>
                <a:gridCol w="1197955">
                  <a:extLst>
                    <a:ext uri="{9D8B030D-6E8A-4147-A177-3AD203B41FA5}">
                      <a16:colId xmlns:a16="http://schemas.microsoft.com/office/drawing/2014/main" val="808734424"/>
                    </a:ext>
                  </a:extLst>
                </a:gridCol>
                <a:gridCol w="128821">
                  <a:extLst>
                    <a:ext uri="{9D8B030D-6E8A-4147-A177-3AD203B41FA5}">
                      <a16:colId xmlns:a16="http://schemas.microsoft.com/office/drawing/2014/main" val="3854248412"/>
                    </a:ext>
                  </a:extLst>
                </a:gridCol>
                <a:gridCol w="10515600">
                  <a:extLst>
                    <a:ext uri="{9D8B030D-6E8A-4147-A177-3AD203B41FA5}">
                      <a16:colId xmlns:a16="http://schemas.microsoft.com/office/drawing/2014/main" val="221301433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500" b="1" dirty="0"/>
                        <a:t>Содержание проверки </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Суть нарушения</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500" b="1" dirty="0"/>
                    </a:p>
                  </a:txBody>
                  <a:tcPr/>
                </a:tc>
                <a:extLst>
                  <a:ext uri="{0D108BD9-81ED-4DB2-BD59-A6C34878D82A}">
                    <a16:rowId xmlns:a16="http://schemas.microsoft.com/office/drawing/2014/main" val="4077050689"/>
                  </a:ext>
                </a:extLst>
              </a:tr>
              <a:tr h="3708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500" b="1" dirty="0"/>
                        <a:t>ГКУ Республики Карелия «Центр занятости населения Республики Карелия»/Акт № 7 П от 07.07.2023 / период проверки с 01.06.2021 по 01.06.2023</a:t>
                      </a:r>
                    </a:p>
                  </a:txBody>
                  <a:tcPr/>
                </a:tc>
                <a:tc hMerge="1">
                  <a:txBody>
                    <a:bodyPr/>
                    <a:lstStyle/>
                    <a:p>
                      <a:endParaRPr lang="ru-RU"/>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ru-RU" sz="1500" b="1" dirty="0"/>
                    </a:p>
                  </a:txBody>
                  <a:tcPr/>
                </a:tc>
                <a:extLst>
                  <a:ext uri="{0D108BD9-81ED-4DB2-BD59-A6C34878D82A}">
                    <a16:rowId xmlns:a16="http://schemas.microsoft.com/office/drawing/2014/main" val="3041165077"/>
                  </a:ext>
                </a:extLst>
              </a:tr>
              <a:tr h="491980">
                <a:tc gridSpan="2">
                  <a:txBody>
                    <a:bodyPr/>
                    <a:lstStyle/>
                    <a:p>
                      <a:r>
                        <a:rPr lang="ru-RU" sz="1500" dirty="0"/>
                        <a:t>Иные закупки по ч. 1. ст. 93</a:t>
                      </a:r>
                    </a:p>
                  </a:txBody>
                  <a:tcPr/>
                </a:tc>
                <a:tc hMerge="1">
                  <a:txBody>
                    <a:bodyPr/>
                    <a:lstStyle/>
                    <a:p>
                      <a:r>
                        <a:rPr lang="ru-RU" sz="1500" dirty="0"/>
                        <a:t>Договора, заключенные в соответствии с пунктом 11 части 1 статьи 93 Закона 44-ФЗ, не содержат обоснование цены договора </a:t>
                      </a:r>
                      <a:r>
                        <a:rPr kumimoji="0" lang="ru-RU" sz="1600" b="0" i="1" u="none" strike="noStrike" kern="1200" cap="none" spc="0" normalizeH="0" baseline="0" noProof="0" dirty="0">
                          <a:ln>
                            <a:noFill/>
                          </a:ln>
                          <a:solidFill>
                            <a:prstClr val="black"/>
                          </a:solidFill>
                          <a:effectLst/>
                          <a:uLnTx/>
                          <a:uFillTx/>
                          <a:latin typeface="+mn-lt"/>
                          <a:ea typeface="+mn-ea"/>
                          <a:cs typeface="+mn-cs"/>
                        </a:rPr>
                        <a:t>(производство ТРУ учреждением или предприятием УИС)</a:t>
                      </a:r>
                      <a:endParaRPr lang="ru-RU" sz="1500" dirty="0"/>
                    </a:p>
                  </a:txBody>
                  <a:tcPr/>
                </a:tc>
                <a:tc>
                  <a:txBody>
                    <a:bodyPr/>
                    <a:lstStyle/>
                    <a:p>
                      <a:r>
                        <a:rPr lang="ru-RU" sz="1500" dirty="0"/>
                        <a:t>Заказчиком с ПАО «Ростелеком» заключен государственный контракт на оказание услуг связи, в том числе междугородной</a:t>
                      </a:r>
                    </a:p>
                    <a:p>
                      <a:r>
                        <a:rPr lang="ru-RU" sz="1500" dirty="0"/>
                        <a:t>связи (междугородная связь не может быть закуплена по п.1 ч. 1 ст. 93)</a:t>
                      </a:r>
                    </a:p>
                  </a:txBody>
                  <a:tcPr/>
                </a:tc>
                <a:extLst>
                  <a:ext uri="{0D108BD9-81ED-4DB2-BD59-A6C34878D82A}">
                    <a16:rowId xmlns:a16="http://schemas.microsoft.com/office/drawing/2014/main" val="3093957426"/>
                  </a:ext>
                </a:extLst>
              </a:tr>
              <a:tr h="370840">
                <a:tc gridSpan="2">
                  <a:txBody>
                    <a:bodyPr/>
                    <a:lstStyle/>
                    <a:p>
                      <a:r>
                        <a:rPr lang="ru-RU" sz="1500" dirty="0"/>
                        <a:t>Иные вопросы</a:t>
                      </a:r>
                    </a:p>
                  </a:txBody>
                  <a:tcPr/>
                </a:tc>
                <a:tc hMerge="1">
                  <a:txBody>
                    <a:bodyPr/>
                    <a:lstStyle/>
                    <a:p>
                      <a:r>
                        <a:rPr lang="ru-RU" sz="1500" dirty="0"/>
                        <a:t>В отчете об объеме закупок у СМП, СОНО за 2022 год некорректно указан совокупный годовой объем закупок</a:t>
                      </a:r>
                    </a:p>
                  </a:txBody>
                  <a:tcPr/>
                </a:tc>
                <a:tc>
                  <a:txBody>
                    <a:bodyPr/>
                    <a:lstStyle/>
                    <a:p>
                      <a:r>
                        <a:rPr lang="ru-RU" sz="1500" dirty="0"/>
                        <a:t>В отчете об объеме закупок у СМП, СОНО за 2022 год некорректно указан совокупный годовой объем закупок</a:t>
                      </a:r>
                    </a:p>
                  </a:txBody>
                  <a:tcPr/>
                </a:tc>
                <a:extLst>
                  <a:ext uri="{0D108BD9-81ED-4DB2-BD59-A6C34878D82A}">
                    <a16:rowId xmlns:a16="http://schemas.microsoft.com/office/drawing/2014/main" val="2769691175"/>
                  </a:ext>
                </a:extLst>
              </a:tr>
            </a:tbl>
          </a:graphicData>
        </a:graphic>
      </p:graphicFrame>
    </p:spTree>
    <p:extLst>
      <p:ext uri="{BB962C8B-B14F-4D97-AF65-F5344CB8AC3E}">
        <p14:creationId xmlns:p14="http://schemas.microsoft.com/office/powerpoint/2010/main" val="1304232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idx="4294967295"/>
          </p:nvPr>
        </p:nvSpPr>
        <p:spPr>
          <a:xfrm>
            <a:off x="506413" y="375000"/>
            <a:ext cx="10972800" cy="1143000"/>
          </a:xfrm>
        </p:spPr>
        <p:txBody>
          <a:bodyPr/>
          <a:lstStyle/>
          <a:p>
            <a:pPr eaLnBrk="1" hangingPunct="1"/>
            <a:r>
              <a:rPr lang="ru-RU" altLang="ru-RU" dirty="0">
                <a:solidFill>
                  <a:schemeClr val="accent2"/>
                </a:solidFill>
              </a:rPr>
              <a:t>Благодарю за внимание!</a:t>
            </a:r>
          </a:p>
        </p:txBody>
      </p:sp>
      <p:sp>
        <p:nvSpPr>
          <p:cNvPr id="220163" name="Rectangle 3"/>
          <p:cNvSpPr>
            <a:spLocks noGrp="1" noChangeArrowheads="1"/>
          </p:cNvSpPr>
          <p:nvPr>
            <p:ph type="body" idx="4294967295"/>
          </p:nvPr>
        </p:nvSpPr>
        <p:spPr>
          <a:xfrm>
            <a:off x="506413" y="1613016"/>
            <a:ext cx="10972800" cy="4525963"/>
          </a:xfrm>
        </p:spPr>
        <p:txBody>
          <a:bodyPr/>
          <a:lstStyle/>
          <a:p>
            <a:pPr algn="ctr" eaLnBrk="1" hangingPunct="1">
              <a:buFontTx/>
              <a:buNone/>
            </a:pPr>
            <a:endParaRPr lang="ru-RU" altLang="ru-RU" dirty="0">
              <a:solidFill>
                <a:srgbClr val="A50021"/>
              </a:solidFill>
            </a:endParaRPr>
          </a:p>
          <a:p>
            <a:pPr algn="ctr" eaLnBrk="1" hangingPunct="1">
              <a:buFontTx/>
              <a:buNone/>
            </a:pPr>
            <a:r>
              <a:rPr lang="ru-RU" altLang="ru-RU" dirty="0">
                <a:solidFill>
                  <a:srgbClr val="A50021"/>
                </a:solidFill>
              </a:rPr>
              <a:t>Трефилова Татьяна Николаевна  - </a:t>
            </a:r>
          </a:p>
          <a:p>
            <a:pPr algn="ctr" eaLnBrk="1" hangingPunct="1">
              <a:buFontTx/>
              <a:buNone/>
            </a:pPr>
            <a:endParaRPr lang="ru-RU" altLang="ru-RU" dirty="0">
              <a:solidFill>
                <a:srgbClr val="A50021"/>
              </a:solidFill>
            </a:endParaRPr>
          </a:p>
          <a:p>
            <a:pPr algn="ctr" eaLnBrk="1" hangingPunct="1">
              <a:buFontTx/>
              <a:buNone/>
            </a:pPr>
            <a:r>
              <a:rPr lang="en-US" altLang="ru-RU" dirty="0">
                <a:solidFill>
                  <a:srgbClr val="A50021"/>
                </a:solidFill>
                <a:hlinkClick r:id="rId2"/>
              </a:rPr>
              <a:t>igzgos@gmail.com</a:t>
            </a:r>
            <a:endParaRPr lang="ru-RU" altLang="ru-RU" dirty="0">
              <a:solidFill>
                <a:srgbClr val="A50021"/>
              </a:solidFill>
            </a:endParaRPr>
          </a:p>
          <a:p>
            <a:pPr algn="ctr" eaLnBrk="1" hangingPunct="1">
              <a:buFontTx/>
              <a:buNone/>
            </a:pPr>
            <a:r>
              <a:rPr lang="ru-RU" altLang="ru-RU">
                <a:solidFill>
                  <a:srgbClr val="A50021"/>
                </a:solidFill>
              </a:rPr>
              <a:t> </a:t>
            </a:r>
            <a:endParaRPr lang="ru-RU" altLang="ru-RU" dirty="0">
              <a:solidFill>
                <a:srgbClr val="A50021"/>
              </a:solidFill>
            </a:endParaRPr>
          </a:p>
        </p:txBody>
      </p:sp>
    </p:spTree>
    <p:extLst>
      <p:ext uri="{BB962C8B-B14F-4D97-AF65-F5344CB8AC3E}">
        <p14:creationId xmlns:p14="http://schemas.microsoft.com/office/powerpoint/2010/main" val="394944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36864" y="298013"/>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52307" y="1308478"/>
            <a:ext cx="11090944" cy="5251509"/>
          </a:xfrm>
        </p:spPr>
        <p:txBody>
          <a:bodyPr>
            <a:normAutofit/>
          </a:bodyPr>
          <a:lstStyle/>
          <a:p>
            <a:pPr marL="0" indent="0" algn="ctr">
              <a:buNone/>
            </a:pPr>
            <a:r>
              <a:rPr lang="ru-RU" sz="1800" b="1" dirty="0">
                <a:solidFill>
                  <a:srgbClr val="002060"/>
                </a:solidFill>
              </a:rPr>
              <a:t>Нарушения по общим нормам</a:t>
            </a:r>
          </a:p>
          <a:p>
            <a:pPr algn="just"/>
            <a:r>
              <a:rPr lang="ru-RU" sz="1900" b="1" dirty="0"/>
              <a:t>Формальный подход к соблюдению требований статьи 22 Закона о контрактной системе.</a:t>
            </a:r>
          </a:p>
          <a:p>
            <a:pPr algn="just"/>
            <a:r>
              <a:rPr lang="ru-RU" sz="1600" i="1" dirty="0"/>
              <a:t>При определении и обосновании НМЦК методом анализа рынка использовалась информация о ценах товаров, работ, услуг, полученная исключительно по запросам у поставщиков идентичных товаров, при этом не использовались источники общедоступной информации о рыночных ценах товаров, работ, услуг, определенные частью 18 статьи 22 Закона о контрактной системе. Использование заказчиками при определении и обосновании НМЦК только одного источника информации о ценах планируемых к приобретению товаров приводит к получению неполной информации о рыночных ценах на закупаемые товары, работы, услуги, что может повлечь завышение НМЦК и впоследствии неэффективность использования бюджетных средств.</a:t>
            </a:r>
          </a:p>
          <a:p>
            <a:pPr algn="just"/>
            <a:endParaRPr lang="ru-RU" sz="1800" b="1" dirty="0"/>
          </a:p>
          <a:p>
            <a:pPr algn="just"/>
            <a:r>
              <a:rPr lang="ru-RU" sz="1800" b="1" dirty="0"/>
              <a:t>Нарушение пункта 1 части 18 статьи 22 Закона о контрактной системе.</a:t>
            </a:r>
          </a:p>
          <a:p>
            <a:pPr algn="just"/>
            <a:r>
              <a:rPr lang="ru-RU" sz="1600" i="1" dirty="0"/>
              <a:t>При определении и обосновании НМЦК с применением метода сопоставимых рыночных цен (анализа рынка) использована информация о цене товаров, работ, услуг, содержащаяся в контрактах, по которым взыскивалась неустойка (например, для обоснования НМЦК использовалась информация по ранее заключенным заказчиком контрактам, по которым взыскивалась неустойка в связи с ненадлежащим исполнением обязательств).</a:t>
            </a:r>
          </a:p>
          <a:p>
            <a:pPr algn="just"/>
            <a:endParaRPr lang="ru-RU" sz="1800" b="1" dirty="0"/>
          </a:p>
        </p:txBody>
      </p:sp>
    </p:spTree>
    <p:extLst>
      <p:ext uri="{BB962C8B-B14F-4D97-AF65-F5344CB8AC3E}">
        <p14:creationId xmlns:p14="http://schemas.microsoft.com/office/powerpoint/2010/main" val="130974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36864" y="298013"/>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52307" y="1308478"/>
            <a:ext cx="11090944" cy="5251509"/>
          </a:xfrm>
        </p:spPr>
        <p:txBody>
          <a:bodyPr>
            <a:normAutofit/>
          </a:bodyPr>
          <a:lstStyle/>
          <a:p>
            <a:pPr marL="0" indent="0" algn="ctr">
              <a:buNone/>
            </a:pPr>
            <a:r>
              <a:rPr lang="ru-RU" sz="1800" b="1" dirty="0">
                <a:solidFill>
                  <a:srgbClr val="002060"/>
                </a:solidFill>
              </a:rPr>
              <a:t>Нарушения по общим нормам</a:t>
            </a:r>
          </a:p>
          <a:p>
            <a:pPr algn="just"/>
            <a:r>
              <a:rPr lang="ru-RU" sz="1800" b="1" dirty="0"/>
              <a:t>Нарушение части 5 статьи 22 Закона о контрактной системе. </a:t>
            </a:r>
          </a:p>
          <a:p>
            <a:pPr algn="just"/>
            <a:r>
              <a:rPr lang="ru-RU" sz="1600" i="1" dirty="0"/>
              <a:t>При определении и обосновании НМЦК с применением метода сопоставимых рыночных цен (анализа рынка) использована информация о ценах товаров, работ, услуг, полученная по запросу от поставщиков (подрядчиков, исполнителей), не осуществляющих поставку идентичных и (или) однородных товаров, работ, услуг, планируемых к закупке (например, при определении НМЦК по закупке на поставку оборудования запросы о предоставлении ценовой информации направлялись поставщикам, не осуществляющим поставку аналогичных товаров).</a:t>
            </a:r>
          </a:p>
          <a:p>
            <a:pPr algn="just"/>
            <a:endParaRPr lang="ru-RU" sz="1800" b="1" dirty="0"/>
          </a:p>
          <a:p>
            <a:pPr algn="just"/>
            <a:r>
              <a:rPr lang="ru-RU" sz="1800" b="1" dirty="0"/>
              <a:t>Нарушение части 1 статьи 18, части 3 статьи 22 Закона о контрактной системе.</a:t>
            </a:r>
          </a:p>
          <a:p>
            <a:pPr algn="just"/>
            <a:r>
              <a:rPr lang="ru-RU" sz="1600" i="1" dirty="0"/>
              <a:t>При определении и обосновании НМЦК с применением метода сопоставимых рыночных цен (анализа рынка) использована информация о ценах товаров, работ, услуг без учета сопоставимых с условиями планируемой закупки коммерческих и финансовых условий поставки товаров, выполнения работ, оказания услуг (например, при обосновании НМЦК в качестве источника информации о ценах использовались контракты, не сопоставимые с планируемой закупкой по срокам, месту поставки, а также количеству товаров).</a:t>
            </a:r>
          </a:p>
        </p:txBody>
      </p:sp>
    </p:spTree>
    <p:extLst>
      <p:ext uri="{BB962C8B-B14F-4D97-AF65-F5344CB8AC3E}">
        <p14:creationId xmlns:p14="http://schemas.microsoft.com/office/powerpoint/2010/main" val="4746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8475" y="449015"/>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417739"/>
            <a:ext cx="11392948" cy="5196980"/>
          </a:xfrm>
        </p:spPr>
        <p:txBody>
          <a:bodyPr>
            <a:normAutofit/>
          </a:bodyPr>
          <a:lstStyle/>
          <a:p>
            <a:pPr marL="0" indent="0" algn="ctr">
              <a:buNone/>
            </a:pPr>
            <a:r>
              <a:rPr lang="ru-RU" sz="1800" b="1" dirty="0">
                <a:solidFill>
                  <a:srgbClr val="002060"/>
                </a:solidFill>
              </a:rPr>
              <a:t>Нарушения по специальным нормам</a:t>
            </a:r>
          </a:p>
          <a:p>
            <a:pPr marL="0" indent="0" algn="ctr">
              <a:buNone/>
            </a:pPr>
            <a:r>
              <a:rPr lang="ru-RU" sz="1800" i="1" u="sng" dirty="0">
                <a:solidFill>
                  <a:srgbClr val="002060"/>
                </a:solidFill>
              </a:rPr>
              <a:t>При закупке медицинских изделий</a:t>
            </a:r>
          </a:p>
          <a:p>
            <a:pPr algn="just"/>
            <a:r>
              <a:rPr lang="ru-RU" sz="1800" b="1" i="0" dirty="0">
                <a:solidFill>
                  <a:srgbClr val="22272F"/>
                </a:solidFill>
                <a:effectLst/>
              </a:rPr>
              <a:t>Нарушение </a:t>
            </a:r>
            <a:r>
              <a:rPr lang="ru-RU" sz="1800" b="1" i="0" u="none" strike="noStrike" dirty="0">
                <a:solidFill>
                  <a:srgbClr val="3272C0"/>
                </a:solidFill>
                <a:effectLst/>
                <a:hlinkClick r:id="rId2"/>
              </a:rPr>
              <a:t>пункта 5</a:t>
            </a:r>
            <a:r>
              <a:rPr lang="ru-RU" sz="1800" b="1" i="0" dirty="0">
                <a:solidFill>
                  <a:srgbClr val="22272F"/>
                </a:solidFill>
                <a:effectLst/>
              </a:rPr>
              <a:t> Порядка определения начальной (максимальной) цены контракта, цены контракта, заключаемого с единственным поставщиком (подрядчиком, исполнителем), и начальной цены единицы товара, работы, услуги при осуществлении закупок медицинских изделий, утвержденного </a:t>
            </a:r>
            <a:r>
              <a:rPr lang="ru-RU" sz="1800" b="1" i="0" u="none" strike="noStrike" dirty="0">
                <a:solidFill>
                  <a:srgbClr val="3272C0"/>
                </a:solidFill>
                <a:effectLst/>
                <a:hlinkClick r:id="rId3"/>
              </a:rPr>
              <a:t>приказом</a:t>
            </a:r>
            <a:r>
              <a:rPr lang="ru-RU" sz="1800" b="1" i="0" dirty="0">
                <a:solidFill>
                  <a:srgbClr val="22272F"/>
                </a:solidFill>
                <a:effectLst/>
              </a:rPr>
              <a:t> Министерства здравоохранения Российской Федерации от 15 мая 2020 г. N 450н.</a:t>
            </a:r>
          </a:p>
          <a:p>
            <a:pPr algn="just"/>
            <a:r>
              <a:rPr lang="ru-RU" sz="1600" b="0" i="1" dirty="0">
                <a:solidFill>
                  <a:srgbClr val="22272F"/>
                </a:solidFill>
                <a:effectLst/>
              </a:rPr>
              <a:t>При определении и обосновании начальной (максимальной) цены контракта (далее - НМЦК) заказчиками использовались цены единиц медицинских изделий, для которых установлено государственное регулирование цен, превышающие предельные отпускные цены, зарегистрированные в государственном реестре предельных отпускных цен производителей на медицинские изделия (например, при обосновании НМЦК начальная максимальная цена единицы оборудования превысила установленные предельные отпускные цены, что привело к завышению НМЦК).</a:t>
            </a:r>
          </a:p>
          <a:p>
            <a:pPr algn="just"/>
            <a:endParaRPr lang="ru-RU" sz="1600" b="0" i="0" dirty="0">
              <a:solidFill>
                <a:srgbClr val="22272F"/>
              </a:solidFill>
              <a:effectLst/>
            </a:endParaRPr>
          </a:p>
          <a:p>
            <a:pPr algn="just"/>
            <a:r>
              <a:rPr lang="ru-RU" sz="1800" b="1" i="0" dirty="0">
                <a:solidFill>
                  <a:srgbClr val="22272F"/>
                </a:solidFill>
                <a:effectLst/>
              </a:rPr>
              <a:t>Нарушение </a:t>
            </a:r>
            <a:r>
              <a:rPr lang="ru-RU" sz="1800" b="1" i="0" u="none" strike="noStrike" dirty="0">
                <a:solidFill>
                  <a:srgbClr val="3272C0"/>
                </a:solidFill>
                <a:effectLst/>
                <a:hlinkClick r:id="rId4"/>
              </a:rPr>
              <a:t>части 2 статьи 22</a:t>
            </a:r>
            <a:r>
              <a:rPr lang="ru-RU" sz="1800" b="1" i="0" dirty="0">
                <a:solidFill>
                  <a:srgbClr val="22272F"/>
                </a:solidFill>
                <a:effectLst/>
              </a:rPr>
              <a:t> Закона о контрактной системе, </a:t>
            </a:r>
            <a:r>
              <a:rPr lang="ru-RU" sz="1800" b="1" i="0" u="none" strike="noStrike" dirty="0">
                <a:solidFill>
                  <a:srgbClr val="3272C0"/>
                </a:solidFill>
                <a:effectLst/>
                <a:hlinkClick r:id="rId5"/>
              </a:rPr>
              <a:t>подпункта "а" пункта 9</a:t>
            </a:r>
            <a:r>
              <a:rPr lang="ru-RU" sz="1800" b="1" i="0" dirty="0">
                <a:solidFill>
                  <a:srgbClr val="22272F"/>
                </a:solidFill>
                <a:effectLst/>
              </a:rPr>
              <a:t> Порядка N 450н.</a:t>
            </a:r>
          </a:p>
          <a:p>
            <a:pPr algn="just"/>
            <a:r>
              <a:rPr lang="ru-RU" sz="1600" b="0" i="1" dirty="0">
                <a:solidFill>
                  <a:srgbClr val="22272F"/>
                </a:solidFill>
                <a:effectLst/>
              </a:rPr>
              <a:t>При определении и обосновании НМЦК на поставку товара, не подлежащего обложению (освобожденного от обложения) налогом на добавленную стоимость (далее - НДС), заказчиками использованы коммерческие предложения, содержащие информацию о цене товара с учетом НДС (например, при обосновании НМЦК цена за единицу оборудования была установлена с учетом НДС и в дальнейшем включена в контракт, в связи с чем заказчиком было внесено изменение в контракт в части исключения ставки НДС без уменьшения цены контракта).</a:t>
            </a:r>
          </a:p>
          <a:p>
            <a:pPr marL="0" indent="0" algn="ctr">
              <a:buNone/>
            </a:pPr>
            <a:endParaRPr lang="ru-RU" sz="1800" b="1" dirty="0">
              <a:solidFill>
                <a:srgbClr val="0070C0"/>
              </a:solidFill>
            </a:endParaRPr>
          </a:p>
          <a:p>
            <a:pPr algn="just"/>
            <a:endParaRPr lang="ru-RU" sz="1800" b="1" dirty="0"/>
          </a:p>
        </p:txBody>
      </p:sp>
    </p:spTree>
    <p:extLst>
      <p:ext uri="{BB962C8B-B14F-4D97-AF65-F5344CB8AC3E}">
        <p14:creationId xmlns:p14="http://schemas.microsoft.com/office/powerpoint/2010/main" val="1626798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8475" y="449015"/>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417739"/>
            <a:ext cx="11392948" cy="5196980"/>
          </a:xfrm>
        </p:spPr>
        <p:txBody>
          <a:bodyPr>
            <a:normAutofit fontScale="92500" lnSpcReduction="10000"/>
          </a:bodyPr>
          <a:lstStyle/>
          <a:p>
            <a:pPr marL="0" indent="0" algn="ctr">
              <a:buNone/>
            </a:pPr>
            <a:r>
              <a:rPr lang="ru-RU" sz="1800" b="1" dirty="0">
                <a:solidFill>
                  <a:srgbClr val="002060"/>
                </a:solidFill>
              </a:rPr>
              <a:t>Нарушения по специальным нормам</a:t>
            </a:r>
          </a:p>
          <a:p>
            <a:pPr marL="0" indent="0" algn="ctr">
              <a:buNone/>
            </a:pPr>
            <a:r>
              <a:rPr lang="ru-RU" sz="1800" i="1" u="sng" dirty="0">
                <a:solidFill>
                  <a:srgbClr val="002060"/>
                </a:solidFill>
              </a:rPr>
              <a:t>При закупке медицинских изделий</a:t>
            </a:r>
          </a:p>
          <a:p>
            <a:pPr algn="just"/>
            <a:r>
              <a:rPr lang="ru-RU" sz="1800" b="1" dirty="0">
                <a:solidFill>
                  <a:srgbClr val="22272F"/>
                </a:solidFill>
              </a:rPr>
              <a:t>Н</a:t>
            </a:r>
            <a:r>
              <a:rPr lang="ru-RU" sz="1800" b="1" i="0" dirty="0">
                <a:solidFill>
                  <a:srgbClr val="22272F"/>
                </a:solidFill>
                <a:effectLst/>
              </a:rPr>
              <a:t>арушение частей 6, 22 статьи 22, пункта 5 постановления Правительства Российской Федерации от 30.12.2015 № 1517 «О государственном регулировании цен на медицинские изделия, включенные в перечень медицинских изделий, имплантируемых в организм человека при оказании медицинской помощи в рамках программы государственных гарантий бесплатного оказания гражданам медицинской помощи», пункта 5 Порядка определения начальной (максимальной) цены контракта, цены контракта, заключаемого с единственным поставщиком (подрядчиком, исполнителем), и начальной цены единицы товара, работы, услуги при осуществлении закупок медицинских изделий, утвержденного приказом Министерства здравоохранения Российской Федерации от 15.05.2020 № 450н</a:t>
            </a:r>
          </a:p>
          <a:p>
            <a:pPr algn="just"/>
            <a:r>
              <a:rPr lang="ru-RU" sz="1600" i="1" dirty="0">
                <a:solidFill>
                  <a:srgbClr val="22272F"/>
                </a:solidFill>
                <a:effectLst/>
              </a:rPr>
              <a:t>Заказчиком при определении и обосновании начальных цен единиц медицинских изделий, начальной суммы цен указанных единиц по Закупке, объектом которой является поставка расходных материалов для выполнения высокотехнологичной медицинской помощи, не применен тарифный метод при определении цены единицы медицинского изделия – стент для подвздошно-бедренного венозного сегмента, что повлекло завышение начальной цены единицы медицинских изделий, начальной суммы цен единиц товаров.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1" i="0" u="none" strike="noStrike" kern="1200" cap="none" spc="0" normalizeH="0" baseline="0" noProof="0" dirty="0">
                <a:ln>
                  <a:noFill/>
                </a:ln>
                <a:solidFill>
                  <a:srgbClr val="22272F"/>
                </a:solidFill>
                <a:effectLst/>
                <a:uLnTx/>
                <a:uFillTx/>
                <a:latin typeface="Calibri" panose="020F0502020204030204"/>
                <a:ea typeface="+mn-ea"/>
                <a:cs typeface="+mn-cs"/>
              </a:rPr>
              <a:t>Нарушение частей 3, 4 статьи 22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1" u="none" strike="noStrike" kern="1200" cap="none" spc="0" normalizeH="0" baseline="0" noProof="0" dirty="0">
                <a:ln>
                  <a:noFill/>
                </a:ln>
                <a:solidFill>
                  <a:srgbClr val="22272F"/>
                </a:solidFill>
                <a:effectLst/>
                <a:uLnTx/>
                <a:uFillTx/>
                <a:latin typeface="Calibri" panose="020F0502020204030204"/>
                <a:ea typeface="+mn-ea"/>
                <a:cs typeface="+mn-cs"/>
              </a:rPr>
              <a:t>Заказчиком по ряду контрактов при определении и обосновании НМЦК Закупки, объектом которой является приобретение расходных материалов для травматологии, посредством применения метода сопоставимых рыночных цен (анализа рынка) по ряду товаров (медицинских изделий) не подлежащих обложению налогом на добавленную стоимость учтен указанный налог по ставке 20 процентов, что повлекло завышение НМЦК.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600" b="0" i="1" u="none" strike="noStrike" kern="1200" cap="none" spc="0" normalizeH="0" baseline="0" noProof="0" dirty="0">
                <a:ln>
                  <a:noFill/>
                </a:ln>
                <a:solidFill>
                  <a:srgbClr val="22272F"/>
                </a:solidFill>
                <a:effectLst/>
                <a:uLnTx/>
                <a:uFillTx/>
                <a:latin typeface="Calibri" panose="020F0502020204030204"/>
                <a:ea typeface="+mn-ea"/>
                <a:cs typeface="+mn-cs"/>
              </a:rPr>
              <a:t>Кроме того по одному из контрактов установлено, что подобные действия повлекли завышение стоимости медицинских изделий фактически поставленных в рамках исполнения контракта и соответственно дополнительное расходование средств.</a:t>
            </a:r>
          </a:p>
          <a:p>
            <a:pPr algn="just"/>
            <a:endParaRPr lang="ru-RU" sz="1600" i="1" dirty="0">
              <a:solidFill>
                <a:srgbClr val="22272F"/>
              </a:solidFill>
              <a:effectLst/>
            </a:endParaRPr>
          </a:p>
          <a:p>
            <a:pPr marL="0" indent="0" algn="ctr">
              <a:buNone/>
            </a:pPr>
            <a:endParaRPr lang="ru-RU" sz="1800" b="1" dirty="0">
              <a:solidFill>
                <a:srgbClr val="0070C0"/>
              </a:solidFill>
            </a:endParaRPr>
          </a:p>
          <a:p>
            <a:pPr algn="just"/>
            <a:endParaRPr lang="ru-RU" sz="1800" b="1" dirty="0"/>
          </a:p>
        </p:txBody>
      </p:sp>
    </p:spTree>
    <p:extLst>
      <p:ext uri="{BB962C8B-B14F-4D97-AF65-F5344CB8AC3E}">
        <p14:creationId xmlns:p14="http://schemas.microsoft.com/office/powerpoint/2010/main" val="188941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C12CDE-BBC4-8A76-C5B2-9D4885563772}"/>
              </a:ext>
            </a:extLst>
          </p:cNvPr>
          <p:cNvSpPr>
            <a:spLocks noGrp="1"/>
          </p:cNvSpPr>
          <p:nvPr>
            <p:ph type="title"/>
          </p:nvPr>
        </p:nvSpPr>
        <p:spPr>
          <a:xfrm>
            <a:off x="628475" y="449015"/>
            <a:ext cx="10515600" cy="582830"/>
          </a:xfrm>
        </p:spPr>
        <p:txBody>
          <a:bodyPr>
            <a:normAutofit fontScale="90000"/>
          </a:bodyPr>
          <a:lstStyle/>
          <a:p>
            <a:pPr algn="ctr"/>
            <a:r>
              <a:rPr lang="ru-RU" sz="2400" b="1" dirty="0">
                <a:solidFill>
                  <a:srgbClr val="FF0000"/>
                </a:solidFill>
              </a:rPr>
              <a:t>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a:t>
            </a:r>
          </a:p>
        </p:txBody>
      </p:sp>
      <p:sp>
        <p:nvSpPr>
          <p:cNvPr id="3" name="Объект 2">
            <a:extLst>
              <a:ext uri="{FF2B5EF4-FFF2-40B4-BE49-F238E27FC236}">
                <a16:creationId xmlns:a16="http://schemas.microsoft.com/office/drawing/2014/main" id="{FE6F1A99-0991-B892-99BC-C1A9FA38DFA5}"/>
              </a:ext>
            </a:extLst>
          </p:cNvPr>
          <p:cNvSpPr>
            <a:spLocks noGrp="1"/>
          </p:cNvSpPr>
          <p:nvPr>
            <p:ph idx="1"/>
          </p:nvPr>
        </p:nvSpPr>
        <p:spPr>
          <a:xfrm>
            <a:off x="469085" y="1417739"/>
            <a:ext cx="11392948" cy="5196980"/>
          </a:xfrm>
        </p:spPr>
        <p:txBody>
          <a:bodyPr>
            <a:normAutofit/>
          </a:bodyPr>
          <a:lstStyle/>
          <a:p>
            <a:pPr marL="0" indent="0" algn="ctr">
              <a:buNone/>
            </a:pPr>
            <a:r>
              <a:rPr lang="ru-RU" sz="1800" b="1" dirty="0">
                <a:solidFill>
                  <a:srgbClr val="002060"/>
                </a:solidFill>
              </a:rPr>
              <a:t>Нарушения по специальным нормам</a:t>
            </a:r>
          </a:p>
          <a:p>
            <a:pPr marL="0" indent="0" algn="ctr">
              <a:buNone/>
            </a:pPr>
            <a:r>
              <a:rPr lang="ru-RU" sz="1800" i="1" u="sng" dirty="0">
                <a:solidFill>
                  <a:srgbClr val="002060"/>
                </a:solidFill>
              </a:rPr>
              <a:t>При закупке медицинских изделий</a:t>
            </a:r>
          </a:p>
          <a:p>
            <a:pPr algn="just"/>
            <a:r>
              <a:rPr lang="ru-RU" sz="1800" b="1" dirty="0">
                <a:solidFill>
                  <a:srgbClr val="22272F"/>
                </a:solidFill>
              </a:rPr>
              <a:t>Нарушение частей 5, 22 статьи 22, пункта 9 Порядка определения начальной (максимальной) цены контракта, цены контракта, заключаемого с единственным поставщиком (подрядчиком, исполнителем), и начальной цены единицы товара, работы, услуги при осуществлении закупок медицинских изделий, утвержденного Приказом Министерства здравоохранения Российской Федерации от 15.05.2020 № 450н.</a:t>
            </a:r>
          </a:p>
          <a:p>
            <a:pPr algn="just"/>
            <a:r>
              <a:rPr lang="ru-RU" sz="1600" i="1" dirty="0">
                <a:solidFill>
                  <a:srgbClr val="22272F"/>
                </a:solidFill>
              </a:rPr>
              <a:t>Заказчиком осуществлено обоснование НМЦК нескольких закупок на поставку систем кохлеарной имплантации без учета требований к применению метода сопоставимых рыночных цен (анализа рынка), а именно, использована ценовая информация, полученная от одного источника информации (одно коммерческое предложение). </a:t>
            </a:r>
            <a:endParaRPr lang="ru-RU" sz="1600" i="1" dirty="0">
              <a:solidFill>
                <a:srgbClr val="22272F"/>
              </a:solidFill>
              <a:effectLst/>
            </a:endParaRPr>
          </a:p>
          <a:p>
            <a:pPr marL="0" indent="0" algn="ctr">
              <a:buNone/>
            </a:pPr>
            <a:endParaRPr lang="ru-RU" sz="1800" b="1" dirty="0">
              <a:solidFill>
                <a:srgbClr val="0070C0"/>
              </a:solidFill>
            </a:endParaRPr>
          </a:p>
          <a:p>
            <a:pPr algn="just"/>
            <a:endParaRPr lang="ru-RU" sz="1800" b="1" dirty="0"/>
          </a:p>
        </p:txBody>
      </p:sp>
    </p:spTree>
    <p:extLst>
      <p:ext uri="{BB962C8B-B14F-4D97-AF65-F5344CB8AC3E}">
        <p14:creationId xmlns:p14="http://schemas.microsoft.com/office/powerpoint/2010/main" val="40652640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8_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9022</Words>
  <Application>Microsoft Office PowerPoint</Application>
  <PresentationFormat>Широкоэкранный</PresentationFormat>
  <Paragraphs>552</Paragraphs>
  <Slides>44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3</vt:i4>
      </vt:variant>
      <vt:variant>
        <vt:lpstr>Заголовки слайдов</vt:lpstr>
      </vt:variant>
      <vt:variant>
        <vt:i4>44</vt:i4>
      </vt:variant>
    </vt:vector>
  </HeadingPairs>
  <TitlesOfParts>
    <vt:vector size="50" baseType="lpstr">
      <vt:lpstr>Arial</vt:lpstr>
      <vt:lpstr>Calibri</vt:lpstr>
      <vt:lpstr>Calibri Light</vt:lpstr>
      <vt:lpstr>Тема Office</vt:lpstr>
      <vt:lpstr>Office Theme</vt:lpstr>
      <vt:lpstr>8_Оформление по умолчанию</vt:lpstr>
      <vt:lpstr>Нарушения 44-ФЗ с точки зрения органов внутреннего финансового контроля </vt:lpstr>
      <vt:lpstr>Статья 99. Контроль в сфере закупок</vt:lpstr>
      <vt:lpstr>Презентация PowerPoint</vt:lpstr>
      <vt:lpstr>Нарушения по правилам нормирования</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порядка определения и обоснования начальной (максимальной) цены контракта, цены контракта, заключаемого с единственным поставщиком (подрядчиком, исполнителем), начальной цены единицы товара, работы, услуги, начальной суммы цен единиц товара, работы, услуги</vt:lpstr>
      <vt:lpstr>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vt:lpstr>
      <vt:lpstr>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vt:lpstr>
      <vt:lpstr>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vt:lpstr>
      <vt:lpstr>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vt:lpstr>
      <vt:lpstr>Нарушения требований к исполнению, изменению контракта, а также условий контракта, в том числе в части соответствия поставленного товара, выполненной работы (ее результата) или оказанной услуги условиям контракта </vt:lpstr>
      <vt:lpstr>Нарушения, выявленные при проверке соответствия использования поставленного товара, выполненной работы (ее результата) или оказанной услуги целям осуществления закупки</vt:lpstr>
      <vt:lpstr>Результаты проверок органов муниципального финансового контроля, являющихся органами местных администраций в Республике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Выявляемые нарушения органами внутреннего муниципального контроля Республики Карелия в 2022 – 2023 годах</vt:lpstr>
      <vt:lpstr>Список муниципальных заказчиков, нарушения которых включены в данную презентацию (29 актов)</vt:lpstr>
      <vt:lpstr>Список муниципальных заказчиков, нарушения которых включены в данную презентацию</vt:lpstr>
      <vt:lpstr>Список муниципальных заказчиков, нарушения которых включены в данную презентацию</vt:lpstr>
      <vt:lpstr>Список муниципальных заказчиков, нарушения которых включены в данную презентацию</vt:lpstr>
      <vt:lpstr>Результаты проверок в 2023 году органа государственного финансового контроля (Министерства финансов) Республики Карелия, отраженных в разделе «Плановые проверки» ЕИС  по вопросам, аналогичным при муниципальном финансовом контроле  (в актах Минфина также анализируются планы-графики, нарушения при закупках, находящихся в стадии определения поставщика, а также уже осуществленных заказчиками, анализируется СГОЗ по запросу котировок)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Благодарю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dc:creator>
  <cp:lastModifiedBy>Даниил Еленцов</cp:lastModifiedBy>
  <cp:revision>242</cp:revision>
  <cp:lastPrinted>2023-07-10T11:02:09Z</cp:lastPrinted>
  <dcterms:created xsi:type="dcterms:W3CDTF">2023-05-21T06:01:37Z</dcterms:created>
  <dcterms:modified xsi:type="dcterms:W3CDTF">2023-07-12T00:03:53Z</dcterms:modified>
</cp:coreProperties>
</file>