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42" r:id="rId1"/>
  </p:sldMasterIdLst>
  <p:handoutMasterIdLst>
    <p:handoutMasterId r:id="rId51"/>
  </p:handoutMasterIdLst>
  <p:sldIdLst>
    <p:sldId id="256" r:id="rId2"/>
    <p:sldId id="280" r:id="rId3"/>
    <p:sldId id="389" r:id="rId4"/>
    <p:sldId id="435" r:id="rId5"/>
    <p:sldId id="393" r:id="rId6"/>
    <p:sldId id="391" r:id="rId7"/>
    <p:sldId id="408" r:id="rId8"/>
    <p:sldId id="394" r:id="rId9"/>
    <p:sldId id="387" r:id="rId10"/>
    <p:sldId id="386" r:id="rId11"/>
    <p:sldId id="388" r:id="rId12"/>
    <p:sldId id="384" r:id="rId13"/>
    <p:sldId id="385" r:id="rId14"/>
    <p:sldId id="396" r:id="rId15"/>
    <p:sldId id="282" r:id="rId16"/>
    <p:sldId id="397" r:id="rId17"/>
    <p:sldId id="434" r:id="rId18"/>
    <p:sldId id="399" r:id="rId19"/>
    <p:sldId id="400" r:id="rId20"/>
    <p:sldId id="401" r:id="rId21"/>
    <p:sldId id="403" r:id="rId22"/>
    <p:sldId id="411" r:id="rId23"/>
    <p:sldId id="404" r:id="rId24"/>
    <p:sldId id="405" r:id="rId25"/>
    <p:sldId id="402" r:id="rId26"/>
    <p:sldId id="409" r:id="rId27"/>
    <p:sldId id="436" r:id="rId28"/>
    <p:sldId id="437" r:id="rId29"/>
    <p:sldId id="413" r:id="rId30"/>
    <p:sldId id="416" r:id="rId31"/>
    <p:sldId id="410" r:id="rId32"/>
    <p:sldId id="414" r:id="rId33"/>
    <p:sldId id="417" r:id="rId34"/>
    <p:sldId id="418" r:id="rId35"/>
    <p:sldId id="412" r:id="rId36"/>
    <p:sldId id="419" r:id="rId37"/>
    <p:sldId id="420" r:id="rId38"/>
    <p:sldId id="421" r:id="rId39"/>
    <p:sldId id="422" r:id="rId40"/>
    <p:sldId id="423" r:id="rId41"/>
    <p:sldId id="426" r:id="rId42"/>
    <p:sldId id="427" r:id="rId43"/>
    <p:sldId id="428" r:id="rId44"/>
    <p:sldId id="430" r:id="rId45"/>
    <p:sldId id="429" r:id="rId46"/>
    <p:sldId id="431" r:id="rId47"/>
    <p:sldId id="432" r:id="rId48"/>
    <p:sldId id="433" r:id="rId49"/>
    <p:sldId id="278" r:id="rId50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B2D"/>
    <a:srgbClr val="C89AEA"/>
    <a:srgbClr val="E57A1C"/>
    <a:srgbClr val="FF9300"/>
    <a:srgbClr val="CBECC6"/>
    <a:srgbClr val="AACEB6"/>
    <a:srgbClr val="599D75"/>
    <a:srgbClr val="2A7A2A"/>
    <a:srgbClr val="3A6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0" y="200"/>
      </p:cViewPr>
      <p:guideLst>
        <p:guide orient="horz" pos="22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DE35C-6612-443A-8658-FD279D40B73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E7F0BB-90C0-461C-A236-8A0B5AD8B06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Исполненный договор</a:t>
          </a:r>
        </a:p>
      </dgm:t>
    </dgm:pt>
    <dgm:pt modelId="{79AE249A-1CC2-444A-93B0-07B887EEE6EF}" type="parTrans" cxnId="{C2E9D13B-9752-4CAE-A968-2E697BFC0FD2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9F9F2-0FA9-4B9E-846A-6DE4E560F641}" type="sibTrans" cxnId="{C2E9D13B-9752-4CAE-A968-2E697BFC0FD2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17312F-585D-47A9-B29F-4015C33994D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приемки; акты выполненных работ</a:t>
          </a:r>
        </a:p>
      </dgm:t>
    </dgm:pt>
    <dgm:pt modelId="{FF58A2DA-A2AC-49BA-9A22-30CAAE445960}" type="parTrans" cxnId="{F27F85EA-22EE-4795-BA33-7EB494C912EF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6D62D-6FDC-4BA3-B19B-C1CBD1C99539}" type="sibTrans" cxnId="{F27F85EA-22EE-4795-BA33-7EB494C912EF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E1C902-6580-4180-BB90-F74B917CDB3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Разрешение на ввод объекта</a:t>
          </a:r>
        </a:p>
      </dgm:t>
    </dgm:pt>
    <dgm:pt modelId="{9F62C5CE-9304-4BB8-BDEC-97CFCC012B75}" type="parTrans" cxnId="{D03B5F66-4D92-405B-9989-B56D70D6AF8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C9A4F6-5B95-4B5D-9D0A-5FD4D8758880}" type="sibTrans" cxnId="{D03B5F66-4D92-405B-9989-B56D70D6AF89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6ABC9-6F89-4655-ACE5-36DB840FD550}">
      <dgm:prSet custT="1"/>
      <dgm:spPr>
        <a:solidFill>
          <a:schemeClr val="accent1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Положительное заключение</a:t>
          </a:r>
        </a:p>
      </dgm:t>
    </dgm:pt>
    <dgm:pt modelId="{9406C346-96EF-4405-9F74-F83474CDA3D3}" type="parTrans" cxnId="{42859AD3-2375-4B3D-86F8-D84438FDBC39}">
      <dgm:prSet/>
      <dgm:spPr/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1BB810-259B-424B-94BB-580ECCDEEDC2}" type="sibTrans" cxnId="{42859AD3-2375-4B3D-86F8-D84438FDBC39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 sz="2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FDA0E-3A8C-4A9D-B708-E9798958423F}" type="pres">
      <dgm:prSet presAssocID="{089DE35C-6612-443A-8658-FD279D40B730}" presName="outerComposite" presStyleCnt="0">
        <dgm:presLayoutVars>
          <dgm:chMax val="5"/>
          <dgm:dir/>
          <dgm:resizeHandles val="exact"/>
        </dgm:presLayoutVars>
      </dgm:prSet>
      <dgm:spPr/>
    </dgm:pt>
    <dgm:pt modelId="{4011AB1E-C03B-4057-A8BE-FA4CA19C17E3}" type="pres">
      <dgm:prSet presAssocID="{089DE35C-6612-443A-8658-FD279D40B730}" presName="dummyMaxCanvas" presStyleCnt="0">
        <dgm:presLayoutVars/>
      </dgm:prSet>
      <dgm:spPr/>
    </dgm:pt>
    <dgm:pt modelId="{D3575CC9-2F2B-4CEA-84AC-5C8DBB65EA92}" type="pres">
      <dgm:prSet presAssocID="{089DE35C-6612-443A-8658-FD279D40B730}" presName="FourNodes_1" presStyleLbl="node1" presStyleIdx="0" presStyleCnt="4">
        <dgm:presLayoutVars>
          <dgm:bulletEnabled val="1"/>
        </dgm:presLayoutVars>
      </dgm:prSet>
      <dgm:spPr/>
    </dgm:pt>
    <dgm:pt modelId="{4A5C4A22-E8CD-43CB-8CA4-DB803BDC904B}" type="pres">
      <dgm:prSet presAssocID="{089DE35C-6612-443A-8658-FD279D40B730}" presName="FourNodes_2" presStyleLbl="node1" presStyleIdx="1" presStyleCnt="4">
        <dgm:presLayoutVars>
          <dgm:bulletEnabled val="1"/>
        </dgm:presLayoutVars>
      </dgm:prSet>
      <dgm:spPr/>
    </dgm:pt>
    <dgm:pt modelId="{02F9BE5F-F903-4358-92AC-06D4329F79A9}" type="pres">
      <dgm:prSet presAssocID="{089DE35C-6612-443A-8658-FD279D40B730}" presName="FourNodes_3" presStyleLbl="node1" presStyleIdx="2" presStyleCnt="4">
        <dgm:presLayoutVars>
          <dgm:bulletEnabled val="1"/>
        </dgm:presLayoutVars>
      </dgm:prSet>
      <dgm:spPr/>
    </dgm:pt>
    <dgm:pt modelId="{BF488002-A286-4F9C-A700-46DF158DEF25}" type="pres">
      <dgm:prSet presAssocID="{089DE35C-6612-443A-8658-FD279D40B730}" presName="FourNodes_4" presStyleLbl="node1" presStyleIdx="3" presStyleCnt="4">
        <dgm:presLayoutVars>
          <dgm:bulletEnabled val="1"/>
        </dgm:presLayoutVars>
      </dgm:prSet>
      <dgm:spPr/>
    </dgm:pt>
    <dgm:pt modelId="{4E1ED0E3-CA8E-4178-9041-E8EE6CEFB3DA}" type="pres">
      <dgm:prSet presAssocID="{089DE35C-6612-443A-8658-FD279D40B730}" presName="FourConn_1-2" presStyleLbl="fgAccFollowNode1" presStyleIdx="0" presStyleCnt="3" custLinFactX="-500000" custLinFactY="200000" custLinFactNeighborX="-533420" custLinFactNeighborY="217755">
        <dgm:presLayoutVars>
          <dgm:bulletEnabled val="1"/>
        </dgm:presLayoutVars>
      </dgm:prSet>
      <dgm:spPr/>
    </dgm:pt>
    <dgm:pt modelId="{2AB76D52-E667-485A-BA8E-8CB0ADC25C4B}" type="pres">
      <dgm:prSet presAssocID="{089DE35C-6612-443A-8658-FD279D40B730}" presName="FourConn_2-3" presStyleLbl="fgAccFollowNode1" presStyleIdx="1" presStyleCnt="3" custLinFactX="-500000" custLinFactY="100000" custLinFactNeighborX="-556162" custLinFactNeighborY="149014">
        <dgm:presLayoutVars>
          <dgm:bulletEnabled val="1"/>
        </dgm:presLayoutVars>
      </dgm:prSet>
      <dgm:spPr/>
    </dgm:pt>
    <dgm:pt modelId="{02AED341-0E03-4729-AFFA-C41E81B3F3F1}" type="pres">
      <dgm:prSet presAssocID="{089DE35C-6612-443A-8658-FD279D40B730}" presName="FourConn_3-4" presStyleLbl="fgAccFollowNode1" presStyleIdx="2" presStyleCnt="3" custLinFactX="-600000" custLinFactY="74036" custLinFactNeighborX="-602174" custLinFactNeighborY="100000">
        <dgm:presLayoutVars>
          <dgm:bulletEnabled val="1"/>
        </dgm:presLayoutVars>
      </dgm:prSet>
      <dgm:spPr/>
    </dgm:pt>
    <dgm:pt modelId="{3729CE8F-1B5D-41FE-85A7-69E145F4BA89}" type="pres">
      <dgm:prSet presAssocID="{089DE35C-6612-443A-8658-FD279D40B730}" presName="FourNodes_1_text" presStyleLbl="node1" presStyleIdx="3" presStyleCnt="4">
        <dgm:presLayoutVars>
          <dgm:bulletEnabled val="1"/>
        </dgm:presLayoutVars>
      </dgm:prSet>
      <dgm:spPr/>
    </dgm:pt>
    <dgm:pt modelId="{BE4D1834-C0D9-4E0B-9F1F-8D481E83DFA3}" type="pres">
      <dgm:prSet presAssocID="{089DE35C-6612-443A-8658-FD279D40B730}" presName="FourNodes_2_text" presStyleLbl="node1" presStyleIdx="3" presStyleCnt="4">
        <dgm:presLayoutVars>
          <dgm:bulletEnabled val="1"/>
        </dgm:presLayoutVars>
      </dgm:prSet>
      <dgm:spPr/>
    </dgm:pt>
    <dgm:pt modelId="{DC46AB2C-956D-4008-A9D2-843C3384C42A}" type="pres">
      <dgm:prSet presAssocID="{089DE35C-6612-443A-8658-FD279D40B730}" presName="FourNodes_3_text" presStyleLbl="node1" presStyleIdx="3" presStyleCnt="4">
        <dgm:presLayoutVars>
          <dgm:bulletEnabled val="1"/>
        </dgm:presLayoutVars>
      </dgm:prSet>
      <dgm:spPr/>
    </dgm:pt>
    <dgm:pt modelId="{1E705B3D-7DEC-49E7-A148-DF68B6297906}" type="pres">
      <dgm:prSet presAssocID="{089DE35C-6612-443A-8658-FD279D40B73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0887200-0E52-4771-9A52-3FEC7D20EF96}" type="presOf" srcId="{6117312F-585D-47A9-B29F-4015C33994DF}" destId="{4A5C4A22-E8CD-43CB-8CA4-DB803BDC904B}" srcOrd="0" destOrd="0" presId="urn:microsoft.com/office/officeart/2005/8/layout/vProcess5"/>
    <dgm:cxn modelId="{06186A09-BB38-47CB-AE7E-9B0EEAF63B9F}" type="presOf" srcId="{6E36ABC9-6F89-4655-ACE5-36DB840FD550}" destId="{BF488002-A286-4F9C-A700-46DF158DEF25}" srcOrd="0" destOrd="0" presId="urn:microsoft.com/office/officeart/2005/8/layout/vProcess5"/>
    <dgm:cxn modelId="{ACCC910D-2EDB-46B6-9CCF-0CEED189B328}" type="presOf" srcId="{18E7F0BB-90C0-461C-A236-8A0B5AD8B064}" destId="{3729CE8F-1B5D-41FE-85A7-69E145F4BA89}" srcOrd="1" destOrd="0" presId="urn:microsoft.com/office/officeart/2005/8/layout/vProcess5"/>
    <dgm:cxn modelId="{29B27B1B-B98B-4688-A700-65D03F5582D4}" type="presOf" srcId="{B206D62D-6FDC-4BA3-B19B-C1CBD1C99539}" destId="{2AB76D52-E667-485A-BA8E-8CB0ADC25C4B}" srcOrd="0" destOrd="0" presId="urn:microsoft.com/office/officeart/2005/8/layout/vProcess5"/>
    <dgm:cxn modelId="{C2E9D13B-9752-4CAE-A968-2E697BFC0FD2}" srcId="{089DE35C-6612-443A-8658-FD279D40B730}" destId="{18E7F0BB-90C0-461C-A236-8A0B5AD8B064}" srcOrd="0" destOrd="0" parTransId="{79AE249A-1CC2-444A-93B0-07B887EEE6EF}" sibTransId="{2259F9F2-0FA9-4B9E-846A-6DE4E560F641}"/>
    <dgm:cxn modelId="{C76BCE4B-A8C7-4B21-BFCE-72B670A2DBD9}" type="presOf" srcId="{E6C9A4F6-5B95-4B5D-9D0A-5FD4D8758880}" destId="{02AED341-0E03-4729-AFFA-C41E81B3F3F1}" srcOrd="0" destOrd="0" presId="urn:microsoft.com/office/officeart/2005/8/layout/vProcess5"/>
    <dgm:cxn modelId="{BD650153-AE18-4810-833A-713E1BFDE2E7}" type="presOf" srcId="{8DE1C902-6580-4180-BB90-F74B917CDB3D}" destId="{DC46AB2C-956D-4008-A9D2-843C3384C42A}" srcOrd="1" destOrd="0" presId="urn:microsoft.com/office/officeart/2005/8/layout/vProcess5"/>
    <dgm:cxn modelId="{D03B5F66-4D92-405B-9989-B56D70D6AF89}" srcId="{089DE35C-6612-443A-8658-FD279D40B730}" destId="{8DE1C902-6580-4180-BB90-F74B917CDB3D}" srcOrd="2" destOrd="0" parTransId="{9F62C5CE-9304-4BB8-BDEC-97CFCC012B75}" sibTransId="{E6C9A4F6-5B95-4B5D-9D0A-5FD4D8758880}"/>
    <dgm:cxn modelId="{C240EC6D-0D15-4D4F-826E-F6DF861D9692}" type="presOf" srcId="{8DE1C902-6580-4180-BB90-F74B917CDB3D}" destId="{02F9BE5F-F903-4358-92AC-06D4329F79A9}" srcOrd="0" destOrd="0" presId="urn:microsoft.com/office/officeart/2005/8/layout/vProcess5"/>
    <dgm:cxn modelId="{11AC5AA5-E8FA-497B-9C43-8D3074E8EA7B}" type="presOf" srcId="{2259F9F2-0FA9-4B9E-846A-6DE4E560F641}" destId="{4E1ED0E3-CA8E-4178-9041-E8EE6CEFB3DA}" srcOrd="0" destOrd="0" presId="urn:microsoft.com/office/officeart/2005/8/layout/vProcess5"/>
    <dgm:cxn modelId="{EE2563B1-BC05-4C1A-8F71-57992A670580}" type="presOf" srcId="{6117312F-585D-47A9-B29F-4015C33994DF}" destId="{BE4D1834-C0D9-4E0B-9F1F-8D481E83DFA3}" srcOrd="1" destOrd="0" presId="urn:microsoft.com/office/officeart/2005/8/layout/vProcess5"/>
    <dgm:cxn modelId="{E5E9F1BB-2A19-42E4-B0B4-10D28EFF37EA}" type="presOf" srcId="{18E7F0BB-90C0-461C-A236-8A0B5AD8B064}" destId="{D3575CC9-2F2B-4CEA-84AC-5C8DBB65EA92}" srcOrd="0" destOrd="0" presId="urn:microsoft.com/office/officeart/2005/8/layout/vProcess5"/>
    <dgm:cxn modelId="{9A5EADBF-8E13-492D-84D4-1937EFB4B016}" type="presOf" srcId="{6E36ABC9-6F89-4655-ACE5-36DB840FD550}" destId="{1E705B3D-7DEC-49E7-A148-DF68B6297906}" srcOrd="1" destOrd="0" presId="urn:microsoft.com/office/officeart/2005/8/layout/vProcess5"/>
    <dgm:cxn modelId="{A373B1D1-0762-4950-81E7-84B7663CD8CA}" type="presOf" srcId="{089DE35C-6612-443A-8658-FD279D40B730}" destId="{441FDA0E-3A8C-4A9D-B708-E9798958423F}" srcOrd="0" destOrd="0" presId="urn:microsoft.com/office/officeart/2005/8/layout/vProcess5"/>
    <dgm:cxn modelId="{42859AD3-2375-4B3D-86F8-D84438FDBC39}" srcId="{089DE35C-6612-443A-8658-FD279D40B730}" destId="{6E36ABC9-6F89-4655-ACE5-36DB840FD550}" srcOrd="3" destOrd="0" parTransId="{9406C346-96EF-4405-9F74-F83474CDA3D3}" sibTransId="{AE1BB810-259B-424B-94BB-580ECCDEEDC2}"/>
    <dgm:cxn modelId="{F27F85EA-22EE-4795-BA33-7EB494C912EF}" srcId="{089DE35C-6612-443A-8658-FD279D40B730}" destId="{6117312F-585D-47A9-B29F-4015C33994DF}" srcOrd="1" destOrd="0" parTransId="{FF58A2DA-A2AC-49BA-9A22-30CAAE445960}" sibTransId="{B206D62D-6FDC-4BA3-B19B-C1CBD1C99539}"/>
    <dgm:cxn modelId="{2A2EFDFA-C11D-46EC-B08B-3FD82624B5F0}" type="presParOf" srcId="{441FDA0E-3A8C-4A9D-B708-E9798958423F}" destId="{4011AB1E-C03B-4057-A8BE-FA4CA19C17E3}" srcOrd="0" destOrd="0" presId="urn:microsoft.com/office/officeart/2005/8/layout/vProcess5"/>
    <dgm:cxn modelId="{3476B45B-B74D-41DB-AF66-4EB9F9F90D6D}" type="presParOf" srcId="{441FDA0E-3A8C-4A9D-B708-E9798958423F}" destId="{D3575CC9-2F2B-4CEA-84AC-5C8DBB65EA92}" srcOrd="1" destOrd="0" presId="urn:microsoft.com/office/officeart/2005/8/layout/vProcess5"/>
    <dgm:cxn modelId="{AADEC474-2C7B-4A05-B74E-28E31038A62D}" type="presParOf" srcId="{441FDA0E-3A8C-4A9D-B708-E9798958423F}" destId="{4A5C4A22-E8CD-43CB-8CA4-DB803BDC904B}" srcOrd="2" destOrd="0" presId="urn:microsoft.com/office/officeart/2005/8/layout/vProcess5"/>
    <dgm:cxn modelId="{05CCED63-BC04-40E8-B538-C406D53C384D}" type="presParOf" srcId="{441FDA0E-3A8C-4A9D-B708-E9798958423F}" destId="{02F9BE5F-F903-4358-92AC-06D4329F79A9}" srcOrd="3" destOrd="0" presId="urn:microsoft.com/office/officeart/2005/8/layout/vProcess5"/>
    <dgm:cxn modelId="{353F5EE5-D531-4421-BBD8-05CA71EDE1A0}" type="presParOf" srcId="{441FDA0E-3A8C-4A9D-B708-E9798958423F}" destId="{BF488002-A286-4F9C-A700-46DF158DEF25}" srcOrd="4" destOrd="0" presId="urn:microsoft.com/office/officeart/2005/8/layout/vProcess5"/>
    <dgm:cxn modelId="{5B6D0219-C770-4004-8941-94675800EE0B}" type="presParOf" srcId="{441FDA0E-3A8C-4A9D-B708-E9798958423F}" destId="{4E1ED0E3-CA8E-4178-9041-E8EE6CEFB3DA}" srcOrd="5" destOrd="0" presId="urn:microsoft.com/office/officeart/2005/8/layout/vProcess5"/>
    <dgm:cxn modelId="{09AE59E2-18D2-4B5D-A820-CF4D1B3165E5}" type="presParOf" srcId="{441FDA0E-3A8C-4A9D-B708-E9798958423F}" destId="{2AB76D52-E667-485A-BA8E-8CB0ADC25C4B}" srcOrd="6" destOrd="0" presId="urn:microsoft.com/office/officeart/2005/8/layout/vProcess5"/>
    <dgm:cxn modelId="{19A35733-A40F-4EB8-922F-15FA75730A5A}" type="presParOf" srcId="{441FDA0E-3A8C-4A9D-B708-E9798958423F}" destId="{02AED341-0E03-4729-AFFA-C41E81B3F3F1}" srcOrd="7" destOrd="0" presId="urn:microsoft.com/office/officeart/2005/8/layout/vProcess5"/>
    <dgm:cxn modelId="{8BC3EE3E-A079-4836-81D3-74E01C72D598}" type="presParOf" srcId="{441FDA0E-3A8C-4A9D-B708-E9798958423F}" destId="{3729CE8F-1B5D-41FE-85A7-69E145F4BA89}" srcOrd="8" destOrd="0" presId="urn:microsoft.com/office/officeart/2005/8/layout/vProcess5"/>
    <dgm:cxn modelId="{ABECD6C7-C134-4EB5-AFF8-8A5D87756436}" type="presParOf" srcId="{441FDA0E-3A8C-4A9D-B708-E9798958423F}" destId="{BE4D1834-C0D9-4E0B-9F1F-8D481E83DFA3}" srcOrd="9" destOrd="0" presId="urn:microsoft.com/office/officeart/2005/8/layout/vProcess5"/>
    <dgm:cxn modelId="{EE5ADBEB-5D42-462E-8C47-839F199888ED}" type="presParOf" srcId="{441FDA0E-3A8C-4A9D-B708-E9798958423F}" destId="{DC46AB2C-956D-4008-A9D2-843C3384C42A}" srcOrd="10" destOrd="0" presId="urn:microsoft.com/office/officeart/2005/8/layout/vProcess5"/>
    <dgm:cxn modelId="{4957C014-279C-431B-83C7-D67765A66519}" type="presParOf" srcId="{441FDA0E-3A8C-4A9D-B708-E9798958423F}" destId="{1E705B3D-7DEC-49E7-A148-DF68B629790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75CC9-2F2B-4CEA-84AC-5C8DBB65EA92}">
      <dsp:nvSpPr>
        <dsp:cNvPr id="0" name=""/>
        <dsp:cNvSpPr/>
      </dsp:nvSpPr>
      <dsp:spPr>
        <a:xfrm>
          <a:off x="0" y="0"/>
          <a:ext cx="7216684" cy="9333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Исполненный договор</a:t>
          </a:r>
        </a:p>
      </dsp:txBody>
      <dsp:txXfrm>
        <a:off x="27336" y="27336"/>
        <a:ext cx="6130675" cy="878664"/>
      </dsp:txXfrm>
    </dsp:sp>
    <dsp:sp modelId="{4A5C4A22-E8CD-43CB-8CA4-DB803BDC904B}">
      <dsp:nvSpPr>
        <dsp:cNvPr id="0" name=""/>
        <dsp:cNvSpPr/>
      </dsp:nvSpPr>
      <dsp:spPr>
        <a:xfrm>
          <a:off x="604397" y="1103034"/>
          <a:ext cx="7216684" cy="9333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 приемки; акты выполненных работ</a:t>
          </a:r>
        </a:p>
      </dsp:txBody>
      <dsp:txXfrm>
        <a:off x="631733" y="1130370"/>
        <a:ext cx="5950945" cy="878664"/>
      </dsp:txXfrm>
    </dsp:sp>
    <dsp:sp modelId="{02F9BE5F-F903-4358-92AC-06D4329F79A9}">
      <dsp:nvSpPr>
        <dsp:cNvPr id="0" name=""/>
        <dsp:cNvSpPr/>
      </dsp:nvSpPr>
      <dsp:spPr>
        <a:xfrm>
          <a:off x="1199773" y="2206068"/>
          <a:ext cx="7216684" cy="93333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Разрешение на ввод объекта</a:t>
          </a:r>
        </a:p>
      </dsp:txBody>
      <dsp:txXfrm>
        <a:off x="1227109" y="2233404"/>
        <a:ext cx="5959966" cy="878664"/>
      </dsp:txXfrm>
    </dsp:sp>
    <dsp:sp modelId="{BF488002-A286-4F9C-A700-46DF158DEF25}">
      <dsp:nvSpPr>
        <dsp:cNvPr id="0" name=""/>
        <dsp:cNvSpPr/>
      </dsp:nvSpPr>
      <dsp:spPr>
        <a:xfrm>
          <a:off x="1804170" y="3309102"/>
          <a:ext cx="7216684" cy="933336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Положительное заключение</a:t>
          </a:r>
        </a:p>
      </dsp:txBody>
      <dsp:txXfrm>
        <a:off x="1831506" y="3336438"/>
        <a:ext cx="5950945" cy="878664"/>
      </dsp:txXfrm>
    </dsp:sp>
    <dsp:sp modelId="{4E1ED0E3-CA8E-4178-9041-E8EE6CEFB3DA}">
      <dsp:nvSpPr>
        <dsp:cNvPr id="0" name=""/>
        <dsp:cNvSpPr/>
      </dsp:nvSpPr>
      <dsp:spPr>
        <a:xfrm>
          <a:off x="340578" y="3249240"/>
          <a:ext cx="606668" cy="60666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078" y="3249240"/>
        <a:ext cx="333668" cy="456518"/>
      </dsp:txXfrm>
    </dsp:sp>
    <dsp:sp modelId="{2AB76D52-E667-485A-BA8E-8CB0ADC25C4B}">
      <dsp:nvSpPr>
        <dsp:cNvPr id="0" name=""/>
        <dsp:cNvSpPr/>
      </dsp:nvSpPr>
      <dsp:spPr>
        <a:xfrm>
          <a:off x="807007" y="3328575"/>
          <a:ext cx="606668" cy="60666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3507" y="3328575"/>
        <a:ext cx="333668" cy="456518"/>
      </dsp:txXfrm>
    </dsp:sp>
    <dsp:sp modelId="{02AED341-0E03-4729-AFFA-C41E81B3F3F1}">
      <dsp:nvSpPr>
        <dsp:cNvPr id="0" name=""/>
        <dsp:cNvSpPr/>
      </dsp:nvSpPr>
      <dsp:spPr>
        <a:xfrm>
          <a:off x="516574" y="3635770"/>
          <a:ext cx="606668" cy="60666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074" y="3635770"/>
        <a:ext cx="333668" cy="456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AFB0F-9D32-41E4-80BA-A108AAED8D93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E16A7-D02A-4BB9-A2F4-3136D232F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2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1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4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1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7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8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3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3067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9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pPr/>
              <a:t>8/23/22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8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hyperlink" Target="consultantplus://offline/ref=0CCFF0E4547F3BCDAAF19071897AA62C0974EE73DFA7B9862AD85B4D34D79A75B9AC8BCE49E5640A0A315E23E231jF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1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42867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6997F-A17D-4847-B41D-5242B31BC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030100"/>
            <a:ext cx="6096000" cy="1802877"/>
          </a:xfrm>
          <a:noFill/>
        </p:spPr>
        <p:txBody>
          <a:bodyPr>
            <a:noAutofit/>
          </a:bodyPr>
          <a:lstStyle/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требования к участникам закупок: </a:t>
            </a:r>
            <a:b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опыт применения постановления Правительства РФ № 2571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1686574" y="3465513"/>
            <a:ext cx="9692640" cy="2430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022" y="6327100"/>
            <a:ext cx="2993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Кокарев Егор Вадимович </a:t>
            </a:r>
          </a:p>
        </p:txBody>
      </p:sp>
    </p:spTree>
    <p:extLst>
      <p:ext uri="{BB962C8B-B14F-4D97-AF65-F5344CB8AC3E}">
        <p14:creationId xmlns:p14="http://schemas.microsoft.com/office/powerpoint/2010/main" val="92480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68" y="4839419"/>
            <a:ext cx="2691441" cy="20185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установлены «двойные» дополнительные требования.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«Родной город» городского поселения Ростов.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и выполнение строительно-монтажных работ по объекту: «Благоустройство скверов городского поселения Ростов».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265 млн. 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установлены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6 и 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 РФ № 2571 «Работы по подготовке проектной документации и (или) выполнению инженерных изысканий в соответствии с законодательством о градостроительной деятельности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«Работы по строительству некапитального строения, сооружения (строений, сооружений), благоустройству территории»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498421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Ярославского УФАС России от 04.08.2022 по делу № 076/06/106-663/2022: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необоснованной.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0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319" y="4666891"/>
            <a:ext cx="2049681" cy="2191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6" y="1012309"/>
            <a:ext cx="11488947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установлены «двойные» дополнительные требования.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связи, информационных технологий и массовых коммуникаций.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по комплексному обслуживанию административного здания и прилегающей территории.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23,5 млн. 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неправомерны установлены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14 и 36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 РФ № 2571 «Услуги по техническому обслуживанию зданий, сооружений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«Услуги по уборке зданий, сооружений, прилегающих к ним территорий»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190644"/>
            <a:ext cx="11488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04.07.2022 по делу № 28/06/105-2185/2022: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1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52" y="4282976"/>
            <a:ext cx="2853298" cy="2575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ППК «Единый заказчик в сфере строительства».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проектной документации, выполнение инженерных изысканий, выполнение работ по строительству и поставке оборудования по объекту капитального строительства: «Строительство спального корпуса санатория».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млрд. рублей.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установлен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 РФ № 2571 «Работы по строительству, реконструкции объекта капитального строительства, за исключением линейного объекта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3575091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12.08.2022 по делу № 28/06/105-2514/2022: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проведения внеплановой проверки нарушений в части установления дополнительных требований не выявлено.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10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16" y="2140787"/>
            <a:ext cx="3072442" cy="28711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ФГБУН «Федеральный исследовательский центр «Институт катализа им. Г.К. Борескова Сибирского отделения Российской академии наук»».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разработке, изготовлению, монтажу, шефмонтажу,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шефналадке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нестандартизированного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технологического оборудования экспериментальной станции.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748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499090"/>
            <a:ext cx="114889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установлены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30 и 31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 РФ № 2571 «Работы по конструированию оборудования для ядерных установок, радиационных источников, пунктов хранения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«Работы по изготовлению оборудования для ядерных установок, радиационных источников, пунктов хранения».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29.07.2022 по делу № 22/44/93/197: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согласования ед. поставщика нарушений в указанной части не выявлено.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https://energo.one/wp-content/uploads/2019/09/Group-Cop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0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object 21"/>
          <p:cNvSpPr txBox="1"/>
          <p:nvPr/>
        </p:nvSpPr>
        <p:spPr>
          <a:xfrm>
            <a:off x="5826633" y="5096383"/>
            <a:ext cx="535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rebuchet MS"/>
                <a:cs typeface="Trebuchet MS"/>
              </a:rPr>
              <a:t>К7М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2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8252" y="2409362"/>
            <a:ext cx="2795496" cy="242808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976003" y="2882884"/>
            <a:ext cx="22399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Если начальная (максимальная) цена контракта превышает 500 тыс. рублей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1988" y="1279629"/>
            <a:ext cx="588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общественного питания и (или) поставка пищевых продуктов для определенных организаций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11988" y="3275568"/>
            <a:ext cx="428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культуры и культурного наследия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-77868" y="4932442"/>
            <a:ext cx="5671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проведению обязательного публичного технологического и ценового аудита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с государственным участием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013670" y="1279629"/>
            <a:ext cx="4787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ремонту вооружения и военной техники ядерного оружейного комплекса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935300" y="3329160"/>
            <a:ext cx="4108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использования атомной энергии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99410" y="4800135"/>
            <a:ext cx="5432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обеспечению охраны объектов (территорий) образовательных и научных организаций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465725" y="6286499"/>
            <a:ext cx="5750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организации отдыха детей и их оздоровлению</a:t>
            </a:r>
            <a:endParaRPr lang="ru-RU" dirty="0"/>
          </a:p>
        </p:txBody>
      </p:sp>
      <p:sp>
        <p:nvSpPr>
          <p:cNvPr id="31" name="object 11"/>
          <p:cNvSpPr/>
          <p:nvPr/>
        </p:nvSpPr>
        <p:spPr>
          <a:xfrm>
            <a:off x="311988" y="1293455"/>
            <a:ext cx="5889250" cy="664845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1"/>
          <p:cNvSpPr/>
          <p:nvPr/>
        </p:nvSpPr>
        <p:spPr>
          <a:xfrm>
            <a:off x="311988" y="3181403"/>
            <a:ext cx="4108512" cy="664845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"/>
          <p:cNvSpPr/>
          <p:nvPr/>
        </p:nvSpPr>
        <p:spPr>
          <a:xfrm>
            <a:off x="7875667" y="3232168"/>
            <a:ext cx="4108512" cy="664845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1"/>
          <p:cNvSpPr/>
          <p:nvPr/>
        </p:nvSpPr>
        <p:spPr>
          <a:xfrm>
            <a:off x="7215996" y="1293455"/>
            <a:ext cx="4462482" cy="664845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1"/>
          <p:cNvSpPr/>
          <p:nvPr/>
        </p:nvSpPr>
        <p:spPr>
          <a:xfrm>
            <a:off x="70919" y="4884432"/>
            <a:ext cx="5373796" cy="1088984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1"/>
          <p:cNvSpPr/>
          <p:nvPr/>
        </p:nvSpPr>
        <p:spPr>
          <a:xfrm>
            <a:off x="3419235" y="6211641"/>
            <a:ext cx="5796589" cy="569872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1"/>
          <p:cNvSpPr/>
          <p:nvPr/>
        </p:nvSpPr>
        <p:spPr>
          <a:xfrm>
            <a:off x="7013670" y="4800135"/>
            <a:ext cx="4513257" cy="940436"/>
          </a:xfrm>
          <a:custGeom>
            <a:avLst/>
            <a:gdLst/>
            <a:ahLst/>
            <a:cxnLst/>
            <a:rect l="l" t="t" r="r" b="b"/>
            <a:pathLst>
              <a:path w="4762500" h="664844">
                <a:moveTo>
                  <a:pt x="0" y="110744"/>
                </a:moveTo>
                <a:lnTo>
                  <a:pt x="8695" y="67615"/>
                </a:lnTo>
                <a:lnTo>
                  <a:pt x="32416" y="32416"/>
                </a:lnTo>
                <a:lnTo>
                  <a:pt x="67615" y="8695"/>
                </a:lnTo>
                <a:lnTo>
                  <a:pt x="110744" y="0"/>
                </a:lnTo>
                <a:lnTo>
                  <a:pt x="4651756" y="0"/>
                </a:lnTo>
                <a:lnTo>
                  <a:pt x="4694884" y="8695"/>
                </a:lnTo>
                <a:lnTo>
                  <a:pt x="4730083" y="32416"/>
                </a:lnTo>
                <a:lnTo>
                  <a:pt x="4753804" y="67615"/>
                </a:lnTo>
                <a:lnTo>
                  <a:pt x="4762500" y="110744"/>
                </a:lnTo>
                <a:lnTo>
                  <a:pt x="4762500" y="553720"/>
                </a:lnTo>
                <a:lnTo>
                  <a:pt x="4753804" y="596848"/>
                </a:lnTo>
                <a:lnTo>
                  <a:pt x="4730083" y="632047"/>
                </a:lnTo>
                <a:lnTo>
                  <a:pt x="4694884" y="655768"/>
                </a:lnTo>
                <a:lnTo>
                  <a:pt x="4651756" y="664463"/>
                </a:lnTo>
                <a:lnTo>
                  <a:pt x="110744" y="664463"/>
                </a:lnTo>
                <a:lnTo>
                  <a:pt x="67615" y="655768"/>
                </a:lnTo>
                <a:lnTo>
                  <a:pt x="32416" y="632047"/>
                </a:lnTo>
                <a:lnTo>
                  <a:pt x="8695" y="596848"/>
                </a:lnTo>
                <a:lnTo>
                  <a:pt x="0" y="553720"/>
                </a:lnTo>
                <a:lnTo>
                  <a:pt x="0" y="110744"/>
                </a:lnTo>
                <a:close/>
              </a:path>
            </a:pathLst>
          </a:custGeom>
          <a:ln w="28956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913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979" y="1065411"/>
            <a:ext cx="11678011" cy="1291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49"/>
            <a:ext cx="1167800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85056" y="2469923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строительству, реконструкции объекта капитального строительства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1983" y="3298458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строительству, реконструкции линейного объекта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85057" y="3298458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капитальному ремонту объекта капитального строительства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982" y="2469923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подготовке проектной документации и (или) выполнению инженерных изысканий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1986" y="5784063"/>
            <a:ext cx="570493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строительству некапитального строения, сооружения (строений, сооружений), благоустройству территории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5058" y="4126993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капитальному ремонту линейного объекта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85059" y="5784062"/>
            <a:ext cx="570493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строительству, реконструкции особо опасных, технически сложных, уникальных объектов капитального строительства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1985" y="4955528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сносу объекта капитального строительства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1984" y="4126993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строительству, реконструкции, капитальному ремонту автомобильной дороги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5058" y="4955528"/>
            <a:ext cx="57049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ремонту, содержанию автомобильной дороги</a:t>
            </a:r>
          </a:p>
        </p:txBody>
      </p:sp>
      <p:pic>
        <p:nvPicPr>
          <p:cNvPr id="26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H="1">
            <a:off x="6073138" y="2469923"/>
            <a:ext cx="45719" cy="43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311988" y="3252738"/>
            <a:ext cx="1167800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311988" y="4081273"/>
            <a:ext cx="1167800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311988" y="4893951"/>
            <a:ext cx="1167800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311988" y="5717405"/>
            <a:ext cx="1167800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>
            <a:off x="311988" y="2410797"/>
            <a:ext cx="11678003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6387" y="1643838"/>
            <a:ext cx="8331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федеральных нужд превышает 10 млн. рублей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46080" y="1148285"/>
            <a:ext cx="115455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нужд субъектов Российской Федерации, муниципальных нужд - 5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3948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04118" y="4134209"/>
            <a:ext cx="659681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техническому обслуживанию медицинской техники</a:t>
            </a:r>
          </a:p>
        </p:txBody>
      </p:sp>
      <p:sp>
        <p:nvSpPr>
          <p:cNvPr id="7" name="object 2"/>
          <p:cNvSpPr/>
          <p:nvPr/>
        </p:nvSpPr>
        <p:spPr>
          <a:xfrm>
            <a:off x="3419061" y="1282148"/>
            <a:ext cx="1554574" cy="5347252"/>
          </a:xfrm>
          <a:custGeom>
            <a:avLst/>
            <a:gdLst/>
            <a:ahLst/>
            <a:cxnLst/>
            <a:rect l="l" t="t" r="r" b="b"/>
            <a:pathLst>
              <a:path w="1633220" h="6858000">
                <a:moveTo>
                  <a:pt x="44531" y="0"/>
                </a:moveTo>
                <a:lnTo>
                  <a:pt x="0" y="0"/>
                </a:lnTo>
                <a:lnTo>
                  <a:pt x="85934" y="73532"/>
                </a:lnTo>
                <a:lnTo>
                  <a:pt x="170770" y="149859"/>
                </a:lnTo>
                <a:lnTo>
                  <a:pt x="253193" y="227965"/>
                </a:lnTo>
                <a:lnTo>
                  <a:pt x="333330" y="307721"/>
                </a:lnTo>
                <a:lnTo>
                  <a:pt x="410927" y="389127"/>
                </a:lnTo>
                <a:lnTo>
                  <a:pt x="486111" y="472059"/>
                </a:lnTo>
                <a:lnTo>
                  <a:pt x="559009" y="556513"/>
                </a:lnTo>
                <a:lnTo>
                  <a:pt x="629494" y="642492"/>
                </a:lnTo>
                <a:lnTo>
                  <a:pt x="697566" y="729996"/>
                </a:lnTo>
                <a:lnTo>
                  <a:pt x="763098" y="818769"/>
                </a:lnTo>
                <a:lnTo>
                  <a:pt x="826344" y="908812"/>
                </a:lnTo>
                <a:lnTo>
                  <a:pt x="887177" y="1000125"/>
                </a:lnTo>
                <a:lnTo>
                  <a:pt x="945597" y="1092835"/>
                </a:lnTo>
                <a:lnTo>
                  <a:pt x="1001477" y="1186561"/>
                </a:lnTo>
                <a:lnTo>
                  <a:pt x="1054944" y="1281557"/>
                </a:lnTo>
                <a:lnTo>
                  <a:pt x="1105998" y="1377569"/>
                </a:lnTo>
                <a:lnTo>
                  <a:pt x="1154639" y="1474597"/>
                </a:lnTo>
                <a:lnTo>
                  <a:pt x="1200740" y="1572640"/>
                </a:lnTo>
                <a:lnTo>
                  <a:pt x="1244428" y="1671574"/>
                </a:lnTo>
                <a:lnTo>
                  <a:pt x="1285703" y="1771396"/>
                </a:lnTo>
                <a:lnTo>
                  <a:pt x="1324438" y="1872234"/>
                </a:lnTo>
                <a:lnTo>
                  <a:pt x="1360506" y="1973579"/>
                </a:lnTo>
                <a:lnTo>
                  <a:pt x="1394288" y="2075814"/>
                </a:lnTo>
                <a:lnTo>
                  <a:pt x="1425530" y="2178812"/>
                </a:lnTo>
                <a:lnTo>
                  <a:pt x="1454359" y="2282316"/>
                </a:lnTo>
                <a:lnTo>
                  <a:pt x="1480521" y="2386457"/>
                </a:lnTo>
                <a:lnTo>
                  <a:pt x="1504270" y="2491104"/>
                </a:lnTo>
                <a:lnTo>
                  <a:pt x="1525606" y="2596388"/>
                </a:lnTo>
                <a:lnTo>
                  <a:pt x="1544275" y="2701925"/>
                </a:lnTo>
                <a:lnTo>
                  <a:pt x="1560404" y="2807970"/>
                </a:lnTo>
                <a:lnTo>
                  <a:pt x="1573993" y="2914269"/>
                </a:lnTo>
                <a:lnTo>
                  <a:pt x="1585169" y="3021076"/>
                </a:lnTo>
                <a:lnTo>
                  <a:pt x="1593678" y="3127883"/>
                </a:lnTo>
                <a:lnTo>
                  <a:pt x="1599647" y="3234944"/>
                </a:lnTo>
                <a:lnTo>
                  <a:pt x="1603203" y="3342259"/>
                </a:lnTo>
                <a:lnTo>
                  <a:pt x="1603965" y="3449574"/>
                </a:lnTo>
                <a:lnTo>
                  <a:pt x="1602299" y="3557397"/>
                </a:lnTo>
                <a:lnTo>
                  <a:pt x="1597996" y="3664330"/>
                </a:lnTo>
                <a:lnTo>
                  <a:pt x="1591138" y="3771646"/>
                </a:lnTo>
                <a:lnTo>
                  <a:pt x="1581740" y="3878961"/>
                </a:lnTo>
                <a:lnTo>
                  <a:pt x="1569802" y="3986022"/>
                </a:lnTo>
                <a:lnTo>
                  <a:pt x="1555197" y="4092829"/>
                </a:lnTo>
                <a:lnTo>
                  <a:pt x="1538052" y="4199508"/>
                </a:lnTo>
                <a:lnTo>
                  <a:pt x="1518113" y="4305935"/>
                </a:lnTo>
                <a:lnTo>
                  <a:pt x="1495761" y="4411853"/>
                </a:lnTo>
                <a:lnTo>
                  <a:pt x="1470742" y="4517517"/>
                </a:lnTo>
                <a:lnTo>
                  <a:pt x="1442929" y="4622546"/>
                </a:lnTo>
                <a:lnTo>
                  <a:pt x="1412703" y="4727321"/>
                </a:lnTo>
                <a:lnTo>
                  <a:pt x="1379683" y="4831333"/>
                </a:lnTo>
                <a:lnTo>
                  <a:pt x="1344123" y="4934966"/>
                </a:lnTo>
                <a:lnTo>
                  <a:pt x="1305896" y="5037708"/>
                </a:lnTo>
                <a:lnTo>
                  <a:pt x="1265002" y="5140071"/>
                </a:lnTo>
                <a:lnTo>
                  <a:pt x="1221441" y="5241417"/>
                </a:lnTo>
                <a:lnTo>
                  <a:pt x="1175213" y="5342128"/>
                </a:lnTo>
                <a:lnTo>
                  <a:pt x="1126318" y="5441950"/>
                </a:lnTo>
                <a:lnTo>
                  <a:pt x="1074756" y="5540883"/>
                </a:lnTo>
                <a:lnTo>
                  <a:pt x="1020527" y="5638838"/>
                </a:lnTo>
                <a:lnTo>
                  <a:pt x="963504" y="5735866"/>
                </a:lnTo>
                <a:lnTo>
                  <a:pt x="903941" y="5831852"/>
                </a:lnTo>
                <a:lnTo>
                  <a:pt x="841584" y="5926696"/>
                </a:lnTo>
                <a:lnTo>
                  <a:pt x="776560" y="6020498"/>
                </a:lnTo>
                <a:lnTo>
                  <a:pt x="708869" y="6113068"/>
                </a:lnTo>
                <a:lnTo>
                  <a:pt x="638384" y="6204407"/>
                </a:lnTo>
                <a:lnTo>
                  <a:pt x="599903" y="6252298"/>
                </a:lnTo>
                <a:lnTo>
                  <a:pt x="560787" y="6299555"/>
                </a:lnTo>
                <a:lnTo>
                  <a:pt x="521036" y="6346367"/>
                </a:lnTo>
                <a:lnTo>
                  <a:pt x="480650" y="6392608"/>
                </a:lnTo>
                <a:lnTo>
                  <a:pt x="439629" y="6438277"/>
                </a:lnTo>
                <a:lnTo>
                  <a:pt x="397973" y="6483362"/>
                </a:lnTo>
                <a:lnTo>
                  <a:pt x="355809" y="6527901"/>
                </a:lnTo>
                <a:lnTo>
                  <a:pt x="312883" y="6571856"/>
                </a:lnTo>
                <a:lnTo>
                  <a:pt x="269576" y="6615150"/>
                </a:lnTo>
                <a:lnTo>
                  <a:pt x="225507" y="6657873"/>
                </a:lnTo>
                <a:lnTo>
                  <a:pt x="180803" y="6700024"/>
                </a:lnTo>
                <a:lnTo>
                  <a:pt x="135718" y="6741510"/>
                </a:lnTo>
                <a:lnTo>
                  <a:pt x="89871" y="6782434"/>
                </a:lnTo>
                <a:lnTo>
                  <a:pt x="43516" y="6822686"/>
                </a:lnTo>
                <a:lnTo>
                  <a:pt x="1824" y="6857996"/>
                </a:lnTo>
                <a:lnTo>
                  <a:pt x="46652" y="6857996"/>
                </a:lnTo>
                <a:lnTo>
                  <a:pt x="109175" y="6804021"/>
                </a:lnTo>
                <a:lnTo>
                  <a:pt x="155276" y="6762840"/>
                </a:lnTo>
                <a:lnTo>
                  <a:pt x="200742" y="6721081"/>
                </a:lnTo>
                <a:lnTo>
                  <a:pt x="245700" y="6678650"/>
                </a:lnTo>
                <a:lnTo>
                  <a:pt x="290023" y="6635648"/>
                </a:lnTo>
                <a:lnTo>
                  <a:pt x="333711" y="6592061"/>
                </a:lnTo>
                <a:lnTo>
                  <a:pt x="376764" y="6547827"/>
                </a:lnTo>
                <a:lnTo>
                  <a:pt x="419309" y="6503022"/>
                </a:lnTo>
                <a:lnTo>
                  <a:pt x="461219" y="6457619"/>
                </a:lnTo>
                <a:lnTo>
                  <a:pt x="502494" y="6411645"/>
                </a:lnTo>
                <a:lnTo>
                  <a:pt x="543134" y="6365125"/>
                </a:lnTo>
                <a:lnTo>
                  <a:pt x="583139" y="6318021"/>
                </a:lnTo>
                <a:lnTo>
                  <a:pt x="622509" y="6270409"/>
                </a:lnTo>
                <a:lnTo>
                  <a:pt x="661244" y="6222098"/>
                </a:lnTo>
                <a:lnTo>
                  <a:pt x="732110" y="6130175"/>
                </a:lnTo>
                <a:lnTo>
                  <a:pt x="800436" y="6036995"/>
                </a:lnTo>
                <a:lnTo>
                  <a:pt x="865841" y="5942596"/>
                </a:lnTo>
                <a:lnTo>
                  <a:pt x="928579" y="5847130"/>
                </a:lnTo>
                <a:lnTo>
                  <a:pt x="988523" y="5750521"/>
                </a:lnTo>
                <a:lnTo>
                  <a:pt x="1045800" y="5652858"/>
                </a:lnTo>
                <a:lnTo>
                  <a:pt x="1100410" y="5554218"/>
                </a:lnTo>
                <a:lnTo>
                  <a:pt x="1152353" y="5454650"/>
                </a:lnTo>
                <a:lnTo>
                  <a:pt x="1201502" y="5354193"/>
                </a:lnTo>
                <a:lnTo>
                  <a:pt x="1247984" y="5252847"/>
                </a:lnTo>
                <a:lnTo>
                  <a:pt x="1291926" y="5150739"/>
                </a:lnTo>
                <a:lnTo>
                  <a:pt x="1332947" y="5047869"/>
                </a:lnTo>
                <a:lnTo>
                  <a:pt x="1371555" y="4944364"/>
                </a:lnTo>
                <a:lnTo>
                  <a:pt x="1407369" y="4840097"/>
                </a:lnTo>
                <a:lnTo>
                  <a:pt x="1440516" y="4735322"/>
                </a:lnTo>
                <a:lnTo>
                  <a:pt x="1470996" y="4630039"/>
                </a:lnTo>
                <a:lnTo>
                  <a:pt x="1498809" y="4524248"/>
                </a:lnTo>
                <a:lnTo>
                  <a:pt x="1524082" y="4417822"/>
                </a:lnTo>
                <a:lnTo>
                  <a:pt x="1546688" y="4311142"/>
                </a:lnTo>
                <a:lnTo>
                  <a:pt x="1566627" y="4204208"/>
                </a:lnTo>
                <a:lnTo>
                  <a:pt x="1583899" y="4096766"/>
                </a:lnTo>
                <a:lnTo>
                  <a:pt x="1598631" y="3989197"/>
                </a:lnTo>
                <a:lnTo>
                  <a:pt x="1610696" y="3881501"/>
                </a:lnTo>
                <a:lnTo>
                  <a:pt x="1620094" y="3773424"/>
                </a:lnTo>
                <a:lnTo>
                  <a:pt x="1626952" y="3665474"/>
                </a:lnTo>
                <a:lnTo>
                  <a:pt x="1631276" y="3557016"/>
                </a:lnTo>
                <a:lnTo>
                  <a:pt x="1632921" y="3449320"/>
                </a:lnTo>
                <a:lnTo>
                  <a:pt x="1632159" y="3341242"/>
                </a:lnTo>
                <a:lnTo>
                  <a:pt x="1628603" y="3233292"/>
                </a:lnTo>
                <a:lnTo>
                  <a:pt x="1622507" y="3125470"/>
                </a:lnTo>
                <a:lnTo>
                  <a:pt x="1613998" y="3018028"/>
                </a:lnTo>
                <a:lnTo>
                  <a:pt x="1602822" y="2910586"/>
                </a:lnTo>
                <a:lnTo>
                  <a:pt x="1588979" y="2803652"/>
                </a:lnTo>
                <a:lnTo>
                  <a:pt x="1572723" y="2696845"/>
                </a:lnTo>
                <a:lnTo>
                  <a:pt x="1553927" y="2590546"/>
                </a:lnTo>
                <a:lnTo>
                  <a:pt x="1532464" y="2484754"/>
                </a:lnTo>
                <a:lnTo>
                  <a:pt x="1508588" y="2379472"/>
                </a:lnTo>
                <a:lnTo>
                  <a:pt x="1482299" y="2274570"/>
                </a:lnTo>
                <a:lnTo>
                  <a:pt x="1453343" y="2170303"/>
                </a:lnTo>
                <a:lnTo>
                  <a:pt x="1421847" y="2066798"/>
                </a:lnTo>
                <a:lnTo>
                  <a:pt x="1387811" y="1963801"/>
                </a:lnTo>
                <a:lnTo>
                  <a:pt x="1351362" y="1861820"/>
                </a:lnTo>
                <a:lnTo>
                  <a:pt x="1312373" y="1760474"/>
                </a:lnTo>
                <a:lnTo>
                  <a:pt x="1270971" y="1659889"/>
                </a:lnTo>
                <a:lnTo>
                  <a:pt x="1227029" y="1560322"/>
                </a:lnTo>
                <a:lnTo>
                  <a:pt x="1180547" y="1461642"/>
                </a:lnTo>
                <a:lnTo>
                  <a:pt x="1131652" y="1363979"/>
                </a:lnTo>
                <a:lnTo>
                  <a:pt x="1080217" y="1267333"/>
                </a:lnTo>
                <a:lnTo>
                  <a:pt x="1026369" y="1171828"/>
                </a:lnTo>
                <a:lnTo>
                  <a:pt x="970108" y="1077340"/>
                </a:lnTo>
                <a:lnTo>
                  <a:pt x="911307" y="984123"/>
                </a:lnTo>
                <a:lnTo>
                  <a:pt x="850093" y="892175"/>
                </a:lnTo>
                <a:lnTo>
                  <a:pt x="786466" y="801497"/>
                </a:lnTo>
                <a:lnTo>
                  <a:pt x="720426" y="712088"/>
                </a:lnTo>
                <a:lnTo>
                  <a:pt x="651846" y="624077"/>
                </a:lnTo>
                <a:lnTo>
                  <a:pt x="580980" y="537717"/>
                </a:lnTo>
                <a:lnTo>
                  <a:pt x="507574" y="452627"/>
                </a:lnTo>
                <a:lnTo>
                  <a:pt x="431882" y="369062"/>
                </a:lnTo>
                <a:lnTo>
                  <a:pt x="353650" y="287147"/>
                </a:lnTo>
                <a:lnTo>
                  <a:pt x="273005" y="206882"/>
                </a:lnTo>
                <a:lnTo>
                  <a:pt x="190074" y="128397"/>
                </a:lnTo>
                <a:lnTo>
                  <a:pt x="104730" y="51561"/>
                </a:lnTo>
                <a:lnTo>
                  <a:pt x="445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19"/>
          <p:cNvGrpSpPr/>
          <p:nvPr/>
        </p:nvGrpSpPr>
        <p:grpSpPr>
          <a:xfrm>
            <a:off x="3621673" y="1378117"/>
            <a:ext cx="574675" cy="574675"/>
            <a:chOff x="5527547" y="1255775"/>
            <a:chExt cx="574675" cy="574675"/>
          </a:xfrm>
        </p:grpSpPr>
        <p:sp>
          <p:nvSpPr>
            <p:cNvPr id="9" name="object 20"/>
            <p:cNvSpPr/>
            <p:nvPr/>
          </p:nvSpPr>
          <p:spPr>
            <a:xfrm>
              <a:off x="5527547" y="1255775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274" y="0"/>
                  </a:moveTo>
                  <a:lnTo>
                    <a:pt x="240684" y="3760"/>
                  </a:lnTo>
                  <a:lnTo>
                    <a:pt x="196486" y="14648"/>
                  </a:lnTo>
                  <a:lnTo>
                    <a:pt x="155270" y="32071"/>
                  </a:lnTo>
                  <a:lnTo>
                    <a:pt x="117628" y="55437"/>
                  </a:lnTo>
                  <a:lnTo>
                    <a:pt x="84153" y="84153"/>
                  </a:lnTo>
                  <a:lnTo>
                    <a:pt x="55437" y="117628"/>
                  </a:lnTo>
                  <a:lnTo>
                    <a:pt x="32071" y="155270"/>
                  </a:lnTo>
                  <a:lnTo>
                    <a:pt x="14648" y="196486"/>
                  </a:lnTo>
                  <a:lnTo>
                    <a:pt x="3760" y="240684"/>
                  </a:lnTo>
                  <a:lnTo>
                    <a:pt x="0" y="287274"/>
                  </a:lnTo>
                  <a:lnTo>
                    <a:pt x="3760" y="333863"/>
                  </a:lnTo>
                  <a:lnTo>
                    <a:pt x="14648" y="378061"/>
                  </a:lnTo>
                  <a:lnTo>
                    <a:pt x="32071" y="419277"/>
                  </a:lnTo>
                  <a:lnTo>
                    <a:pt x="55437" y="456919"/>
                  </a:lnTo>
                  <a:lnTo>
                    <a:pt x="84153" y="490394"/>
                  </a:lnTo>
                  <a:lnTo>
                    <a:pt x="117628" y="519110"/>
                  </a:lnTo>
                  <a:lnTo>
                    <a:pt x="155270" y="542476"/>
                  </a:lnTo>
                  <a:lnTo>
                    <a:pt x="196486" y="559899"/>
                  </a:lnTo>
                  <a:lnTo>
                    <a:pt x="240684" y="570787"/>
                  </a:lnTo>
                  <a:lnTo>
                    <a:pt x="287274" y="574548"/>
                  </a:lnTo>
                  <a:lnTo>
                    <a:pt x="333863" y="570787"/>
                  </a:lnTo>
                  <a:lnTo>
                    <a:pt x="378061" y="559899"/>
                  </a:lnTo>
                  <a:lnTo>
                    <a:pt x="419277" y="542476"/>
                  </a:lnTo>
                  <a:lnTo>
                    <a:pt x="456919" y="519110"/>
                  </a:lnTo>
                  <a:lnTo>
                    <a:pt x="490394" y="490394"/>
                  </a:lnTo>
                  <a:lnTo>
                    <a:pt x="519110" y="456919"/>
                  </a:lnTo>
                  <a:lnTo>
                    <a:pt x="542476" y="419277"/>
                  </a:lnTo>
                  <a:lnTo>
                    <a:pt x="559899" y="378061"/>
                  </a:lnTo>
                  <a:lnTo>
                    <a:pt x="570787" y="333863"/>
                  </a:lnTo>
                  <a:lnTo>
                    <a:pt x="574548" y="287274"/>
                  </a:lnTo>
                  <a:lnTo>
                    <a:pt x="570787" y="240684"/>
                  </a:lnTo>
                  <a:lnTo>
                    <a:pt x="559899" y="196486"/>
                  </a:lnTo>
                  <a:lnTo>
                    <a:pt x="542476" y="155270"/>
                  </a:lnTo>
                  <a:lnTo>
                    <a:pt x="519110" y="117628"/>
                  </a:lnTo>
                  <a:lnTo>
                    <a:pt x="490394" y="84153"/>
                  </a:lnTo>
                  <a:lnTo>
                    <a:pt x="456919" y="55437"/>
                  </a:lnTo>
                  <a:lnTo>
                    <a:pt x="419277" y="32071"/>
                  </a:lnTo>
                  <a:lnTo>
                    <a:pt x="378061" y="14648"/>
                  </a:lnTo>
                  <a:lnTo>
                    <a:pt x="333863" y="3760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1"/>
            <p:cNvSpPr/>
            <p:nvPr/>
          </p:nvSpPr>
          <p:spPr>
            <a:xfrm>
              <a:off x="5618987" y="1345691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596" y="0"/>
                  </a:move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6"/>
                  </a:lnTo>
                  <a:lnTo>
                    <a:pt x="5191" y="241676"/>
                  </a:lnTo>
                  <a:lnTo>
                    <a:pt x="19980" y="283057"/>
                  </a:lnTo>
                  <a:lnTo>
                    <a:pt x="43187" y="319560"/>
                  </a:lnTo>
                  <a:lnTo>
                    <a:pt x="73631" y="350004"/>
                  </a:lnTo>
                  <a:lnTo>
                    <a:pt x="110134" y="373211"/>
                  </a:lnTo>
                  <a:lnTo>
                    <a:pt x="151515" y="388000"/>
                  </a:lnTo>
                  <a:lnTo>
                    <a:pt x="196596" y="393192"/>
                  </a:lnTo>
                  <a:lnTo>
                    <a:pt x="241676" y="388000"/>
                  </a:lnTo>
                  <a:lnTo>
                    <a:pt x="283057" y="373211"/>
                  </a:lnTo>
                  <a:lnTo>
                    <a:pt x="319560" y="350004"/>
                  </a:lnTo>
                  <a:lnTo>
                    <a:pt x="350004" y="319560"/>
                  </a:lnTo>
                  <a:lnTo>
                    <a:pt x="373211" y="283057"/>
                  </a:lnTo>
                  <a:lnTo>
                    <a:pt x="388000" y="241676"/>
                  </a:lnTo>
                  <a:lnTo>
                    <a:pt x="393191" y="196596"/>
                  </a:lnTo>
                  <a:lnTo>
                    <a:pt x="388000" y="151515"/>
                  </a:lnTo>
                  <a:lnTo>
                    <a:pt x="373211" y="110134"/>
                  </a:lnTo>
                  <a:lnTo>
                    <a:pt x="350004" y="73631"/>
                  </a:lnTo>
                  <a:lnTo>
                    <a:pt x="319560" y="43187"/>
                  </a:lnTo>
                  <a:lnTo>
                    <a:pt x="283057" y="19980"/>
                  </a:lnTo>
                  <a:lnTo>
                    <a:pt x="241676" y="5191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61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22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4143" y="1450847"/>
              <a:ext cx="182879" cy="182879"/>
            </a:xfrm>
            <a:prstGeom prst="rect">
              <a:avLst/>
            </a:prstGeom>
          </p:spPr>
        </p:pic>
      </p:grpSp>
      <p:grpSp>
        <p:nvGrpSpPr>
          <p:cNvPr id="18" name="object 19"/>
          <p:cNvGrpSpPr/>
          <p:nvPr/>
        </p:nvGrpSpPr>
        <p:grpSpPr>
          <a:xfrm>
            <a:off x="4256134" y="2236353"/>
            <a:ext cx="574675" cy="574675"/>
            <a:chOff x="5527547" y="1255775"/>
            <a:chExt cx="574675" cy="574675"/>
          </a:xfrm>
        </p:grpSpPr>
        <p:sp>
          <p:nvSpPr>
            <p:cNvPr id="19" name="object 20"/>
            <p:cNvSpPr/>
            <p:nvPr/>
          </p:nvSpPr>
          <p:spPr>
            <a:xfrm>
              <a:off x="5527547" y="1255775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274" y="0"/>
                  </a:moveTo>
                  <a:lnTo>
                    <a:pt x="240684" y="3760"/>
                  </a:lnTo>
                  <a:lnTo>
                    <a:pt x="196486" y="14648"/>
                  </a:lnTo>
                  <a:lnTo>
                    <a:pt x="155270" y="32071"/>
                  </a:lnTo>
                  <a:lnTo>
                    <a:pt x="117628" y="55437"/>
                  </a:lnTo>
                  <a:lnTo>
                    <a:pt x="84153" y="84153"/>
                  </a:lnTo>
                  <a:lnTo>
                    <a:pt x="55437" y="117628"/>
                  </a:lnTo>
                  <a:lnTo>
                    <a:pt x="32071" y="155270"/>
                  </a:lnTo>
                  <a:lnTo>
                    <a:pt x="14648" y="196486"/>
                  </a:lnTo>
                  <a:lnTo>
                    <a:pt x="3760" y="240684"/>
                  </a:lnTo>
                  <a:lnTo>
                    <a:pt x="0" y="287274"/>
                  </a:lnTo>
                  <a:lnTo>
                    <a:pt x="3760" y="333863"/>
                  </a:lnTo>
                  <a:lnTo>
                    <a:pt x="14648" y="378061"/>
                  </a:lnTo>
                  <a:lnTo>
                    <a:pt x="32071" y="419277"/>
                  </a:lnTo>
                  <a:lnTo>
                    <a:pt x="55437" y="456919"/>
                  </a:lnTo>
                  <a:lnTo>
                    <a:pt x="84153" y="490394"/>
                  </a:lnTo>
                  <a:lnTo>
                    <a:pt x="117628" y="519110"/>
                  </a:lnTo>
                  <a:lnTo>
                    <a:pt x="155270" y="542476"/>
                  </a:lnTo>
                  <a:lnTo>
                    <a:pt x="196486" y="559899"/>
                  </a:lnTo>
                  <a:lnTo>
                    <a:pt x="240684" y="570787"/>
                  </a:lnTo>
                  <a:lnTo>
                    <a:pt x="287274" y="574548"/>
                  </a:lnTo>
                  <a:lnTo>
                    <a:pt x="333863" y="570787"/>
                  </a:lnTo>
                  <a:lnTo>
                    <a:pt x="378061" y="559899"/>
                  </a:lnTo>
                  <a:lnTo>
                    <a:pt x="419277" y="542476"/>
                  </a:lnTo>
                  <a:lnTo>
                    <a:pt x="456919" y="519110"/>
                  </a:lnTo>
                  <a:lnTo>
                    <a:pt x="490394" y="490394"/>
                  </a:lnTo>
                  <a:lnTo>
                    <a:pt x="519110" y="456919"/>
                  </a:lnTo>
                  <a:lnTo>
                    <a:pt x="542476" y="419277"/>
                  </a:lnTo>
                  <a:lnTo>
                    <a:pt x="559899" y="378061"/>
                  </a:lnTo>
                  <a:lnTo>
                    <a:pt x="570787" y="333863"/>
                  </a:lnTo>
                  <a:lnTo>
                    <a:pt x="574548" y="287274"/>
                  </a:lnTo>
                  <a:lnTo>
                    <a:pt x="570787" y="240684"/>
                  </a:lnTo>
                  <a:lnTo>
                    <a:pt x="559899" y="196486"/>
                  </a:lnTo>
                  <a:lnTo>
                    <a:pt x="542476" y="155270"/>
                  </a:lnTo>
                  <a:lnTo>
                    <a:pt x="519110" y="117628"/>
                  </a:lnTo>
                  <a:lnTo>
                    <a:pt x="490394" y="84153"/>
                  </a:lnTo>
                  <a:lnTo>
                    <a:pt x="456919" y="55437"/>
                  </a:lnTo>
                  <a:lnTo>
                    <a:pt x="419277" y="32071"/>
                  </a:lnTo>
                  <a:lnTo>
                    <a:pt x="378061" y="14648"/>
                  </a:lnTo>
                  <a:lnTo>
                    <a:pt x="333863" y="3760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1"/>
            <p:cNvSpPr/>
            <p:nvPr/>
          </p:nvSpPr>
          <p:spPr>
            <a:xfrm>
              <a:off x="5618987" y="1345691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596" y="0"/>
                  </a:move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6"/>
                  </a:lnTo>
                  <a:lnTo>
                    <a:pt x="5191" y="241676"/>
                  </a:lnTo>
                  <a:lnTo>
                    <a:pt x="19980" y="283057"/>
                  </a:lnTo>
                  <a:lnTo>
                    <a:pt x="43187" y="319560"/>
                  </a:lnTo>
                  <a:lnTo>
                    <a:pt x="73631" y="350004"/>
                  </a:lnTo>
                  <a:lnTo>
                    <a:pt x="110134" y="373211"/>
                  </a:lnTo>
                  <a:lnTo>
                    <a:pt x="151515" y="388000"/>
                  </a:lnTo>
                  <a:lnTo>
                    <a:pt x="196596" y="393192"/>
                  </a:lnTo>
                  <a:lnTo>
                    <a:pt x="241676" y="388000"/>
                  </a:lnTo>
                  <a:lnTo>
                    <a:pt x="283057" y="373211"/>
                  </a:lnTo>
                  <a:lnTo>
                    <a:pt x="319560" y="350004"/>
                  </a:lnTo>
                  <a:lnTo>
                    <a:pt x="350004" y="319560"/>
                  </a:lnTo>
                  <a:lnTo>
                    <a:pt x="373211" y="283057"/>
                  </a:lnTo>
                  <a:lnTo>
                    <a:pt x="388000" y="241676"/>
                  </a:lnTo>
                  <a:lnTo>
                    <a:pt x="393191" y="196596"/>
                  </a:lnTo>
                  <a:lnTo>
                    <a:pt x="388000" y="151515"/>
                  </a:lnTo>
                  <a:lnTo>
                    <a:pt x="373211" y="110134"/>
                  </a:lnTo>
                  <a:lnTo>
                    <a:pt x="350004" y="73631"/>
                  </a:lnTo>
                  <a:lnTo>
                    <a:pt x="319560" y="43187"/>
                  </a:lnTo>
                  <a:lnTo>
                    <a:pt x="283057" y="19980"/>
                  </a:lnTo>
                  <a:lnTo>
                    <a:pt x="241676" y="5191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61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2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4143" y="1450847"/>
              <a:ext cx="182879" cy="182879"/>
            </a:xfrm>
            <a:prstGeom prst="rect">
              <a:avLst/>
            </a:prstGeom>
          </p:spPr>
        </p:pic>
      </p:grpSp>
      <p:grpSp>
        <p:nvGrpSpPr>
          <p:cNvPr id="22" name="object 19"/>
          <p:cNvGrpSpPr/>
          <p:nvPr/>
        </p:nvGrpSpPr>
        <p:grpSpPr>
          <a:xfrm>
            <a:off x="4629443" y="4201641"/>
            <a:ext cx="574675" cy="574675"/>
            <a:chOff x="5527547" y="1255775"/>
            <a:chExt cx="574675" cy="574675"/>
          </a:xfrm>
        </p:grpSpPr>
        <p:sp>
          <p:nvSpPr>
            <p:cNvPr id="23" name="object 20"/>
            <p:cNvSpPr/>
            <p:nvPr/>
          </p:nvSpPr>
          <p:spPr>
            <a:xfrm>
              <a:off x="5527547" y="1255775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274" y="0"/>
                  </a:moveTo>
                  <a:lnTo>
                    <a:pt x="240684" y="3760"/>
                  </a:lnTo>
                  <a:lnTo>
                    <a:pt x="196486" y="14648"/>
                  </a:lnTo>
                  <a:lnTo>
                    <a:pt x="155270" y="32071"/>
                  </a:lnTo>
                  <a:lnTo>
                    <a:pt x="117628" y="55437"/>
                  </a:lnTo>
                  <a:lnTo>
                    <a:pt x="84153" y="84153"/>
                  </a:lnTo>
                  <a:lnTo>
                    <a:pt x="55437" y="117628"/>
                  </a:lnTo>
                  <a:lnTo>
                    <a:pt x="32071" y="155270"/>
                  </a:lnTo>
                  <a:lnTo>
                    <a:pt x="14648" y="196486"/>
                  </a:lnTo>
                  <a:lnTo>
                    <a:pt x="3760" y="240684"/>
                  </a:lnTo>
                  <a:lnTo>
                    <a:pt x="0" y="287274"/>
                  </a:lnTo>
                  <a:lnTo>
                    <a:pt x="3760" y="333863"/>
                  </a:lnTo>
                  <a:lnTo>
                    <a:pt x="14648" y="378061"/>
                  </a:lnTo>
                  <a:lnTo>
                    <a:pt x="32071" y="419277"/>
                  </a:lnTo>
                  <a:lnTo>
                    <a:pt x="55437" y="456919"/>
                  </a:lnTo>
                  <a:lnTo>
                    <a:pt x="84153" y="490394"/>
                  </a:lnTo>
                  <a:lnTo>
                    <a:pt x="117628" y="519110"/>
                  </a:lnTo>
                  <a:lnTo>
                    <a:pt x="155270" y="542476"/>
                  </a:lnTo>
                  <a:lnTo>
                    <a:pt x="196486" y="559899"/>
                  </a:lnTo>
                  <a:lnTo>
                    <a:pt x="240684" y="570787"/>
                  </a:lnTo>
                  <a:lnTo>
                    <a:pt x="287274" y="574548"/>
                  </a:lnTo>
                  <a:lnTo>
                    <a:pt x="333863" y="570787"/>
                  </a:lnTo>
                  <a:lnTo>
                    <a:pt x="378061" y="559899"/>
                  </a:lnTo>
                  <a:lnTo>
                    <a:pt x="419277" y="542476"/>
                  </a:lnTo>
                  <a:lnTo>
                    <a:pt x="456919" y="519110"/>
                  </a:lnTo>
                  <a:lnTo>
                    <a:pt x="490394" y="490394"/>
                  </a:lnTo>
                  <a:lnTo>
                    <a:pt x="519110" y="456919"/>
                  </a:lnTo>
                  <a:lnTo>
                    <a:pt x="542476" y="419277"/>
                  </a:lnTo>
                  <a:lnTo>
                    <a:pt x="559899" y="378061"/>
                  </a:lnTo>
                  <a:lnTo>
                    <a:pt x="570787" y="333863"/>
                  </a:lnTo>
                  <a:lnTo>
                    <a:pt x="574548" y="287274"/>
                  </a:lnTo>
                  <a:lnTo>
                    <a:pt x="570787" y="240684"/>
                  </a:lnTo>
                  <a:lnTo>
                    <a:pt x="559899" y="196486"/>
                  </a:lnTo>
                  <a:lnTo>
                    <a:pt x="542476" y="155270"/>
                  </a:lnTo>
                  <a:lnTo>
                    <a:pt x="519110" y="117628"/>
                  </a:lnTo>
                  <a:lnTo>
                    <a:pt x="490394" y="84153"/>
                  </a:lnTo>
                  <a:lnTo>
                    <a:pt x="456919" y="55437"/>
                  </a:lnTo>
                  <a:lnTo>
                    <a:pt x="419277" y="32071"/>
                  </a:lnTo>
                  <a:lnTo>
                    <a:pt x="378061" y="14648"/>
                  </a:lnTo>
                  <a:lnTo>
                    <a:pt x="333863" y="3760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5618987" y="1345691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596" y="0"/>
                  </a:move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6"/>
                  </a:lnTo>
                  <a:lnTo>
                    <a:pt x="5191" y="241676"/>
                  </a:lnTo>
                  <a:lnTo>
                    <a:pt x="19980" y="283057"/>
                  </a:lnTo>
                  <a:lnTo>
                    <a:pt x="43187" y="319560"/>
                  </a:lnTo>
                  <a:lnTo>
                    <a:pt x="73631" y="350004"/>
                  </a:lnTo>
                  <a:lnTo>
                    <a:pt x="110134" y="373211"/>
                  </a:lnTo>
                  <a:lnTo>
                    <a:pt x="151515" y="388000"/>
                  </a:lnTo>
                  <a:lnTo>
                    <a:pt x="196596" y="393192"/>
                  </a:lnTo>
                  <a:lnTo>
                    <a:pt x="241676" y="388000"/>
                  </a:lnTo>
                  <a:lnTo>
                    <a:pt x="283057" y="373211"/>
                  </a:lnTo>
                  <a:lnTo>
                    <a:pt x="319560" y="350004"/>
                  </a:lnTo>
                  <a:lnTo>
                    <a:pt x="350004" y="319560"/>
                  </a:lnTo>
                  <a:lnTo>
                    <a:pt x="373211" y="283057"/>
                  </a:lnTo>
                  <a:lnTo>
                    <a:pt x="388000" y="241676"/>
                  </a:lnTo>
                  <a:lnTo>
                    <a:pt x="393191" y="196596"/>
                  </a:lnTo>
                  <a:lnTo>
                    <a:pt x="388000" y="151515"/>
                  </a:lnTo>
                  <a:lnTo>
                    <a:pt x="373211" y="110134"/>
                  </a:lnTo>
                  <a:lnTo>
                    <a:pt x="350004" y="73631"/>
                  </a:lnTo>
                  <a:lnTo>
                    <a:pt x="319560" y="43187"/>
                  </a:lnTo>
                  <a:lnTo>
                    <a:pt x="283057" y="19980"/>
                  </a:lnTo>
                  <a:lnTo>
                    <a:pt x="241676" y="5191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61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2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4143" y="1450847"/>
              <a:ext cx="182879" cy="182879"/>
            </a:xfrm>
            <a:prstGeom prst="rect">
              <a:avLst/>
            </a:prstGeom>
          </p:spPr>
        </p:pic>
      </p:grpSp>
      <p:grpSp>
        <p:nvGrpSpPr>
          <p:cNvPr id="26" name="object 19"/>
          <p:cNvGrpSpPr/>
          <p:nvPr/>
        </p:nvGrpSpPr>
        <p:grpSpPr>
          <a:xfrm>
            <a:off x="4001148" y="5503097"/>
            <a:ext cx="574675" cy="574675"/>
            <a:chOff x="5527547" y="1255775"/>
            <a:chExt cx="574675" cy="574675"/>
          </a:xfrm>
        </p:grpSpPr>
        <p:sp>
          <p:nvSpPr>
            <p:cNvPr id="27" name="object 20"/>
            <p:cNvSpPr/>
            <p:nvPr/>
          </p:nvSpPr>
          <p:spPr>
            <a:xfrm>
              <a:off x="5527547" y="1255775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274" y="0"/>
                  </a:moveTo>
                  <a:lnTo>
                    <a:pt x="240684" y="3760"/>
                  </a:lnTo>
                  <a:lnTo>
                    <a:pt x="196486" y="14648"/>
                  </a:lnTo>
                  <a:lnTo>
                    <a:pt x="155270" y="32071"/>
                  </a:lnTo>
                  <a:lnTo>
                    <a:pt x="117628" y="55437"/>
                  </a:lnTo>
                  <a:lnTo>
                    <a:pt x="84153" y="84153"/>
                  </a:lnTo>
                  <a:lnTo>
                    <a:pt x="55437" y="117628"/>
                  </a:lnTo>
                  <a:lnTo>
                    <a:pt x="32071" y="155270"/>
                  </a:lnTo>
                  <a:lnTo>
                    <a:pt x="14648" y="196486"/>
                  </a:lnTo>
                  <a:lnTo>
                    <a:pt x="3760" y="240684"/>
                  </a:lnTo>
                  <a:lnTo>
                    <a:pt x="0" y="287274"/>
                  </a:lnTo>
                  <a:lnTo>
                    <a:pt x="3760" y="333863"/>
                  </a:lnTo>
                  <a:lnTo>
                    <a:pt x="14648" y="378061"/>
                  </a:lnTo>
                  <a:lnTo>
                    <a:pt x="32071" y="419277"/>
                  </a:lnTo>
                  <a:lnTo>
                    <a:pt x="55437" y="456919"/>
                  </a:lnTo>
                  <a:lnTo>
                    <a:pt x="84153" y="490394"/>
                  </a:lnTo>
                  <a:lnTo>
                    <a:pt x="117628" y="519110"/>
                  </a:lnTo>
                  <a:lnTo>
                    <a:pt x="155270" y="542476"/>
                  </a:lnTo>
                  <a:lnTo>
                    <a:pt x="196486" y="559899"/>
                  </a:lnTo>
                  <a:lnTo>
                    <a:pt x="240684" y="570787"/>
                  </a:lnTo>
                  <a:lnTo>
                    <a:pt x="287274" y="574548"/>
                  </a:lnTo>
                  <a:lnTo>
                    <a:pt x="333863" y="570787"/>
                  </a:lnTo>
                  <a:lnTo>
                    <a:pt x="378061" y="559899"/>
                  </a:lnTo>
                  <a:lnTo>
                    <a:pt x="419277" y="542476"/>
                  </a:lnTo>
                  <a:lnTo>
                    <a:pt x="456919" y="519110"/>
                  </a:lnTo>
                  <a:lnTo>
                    <a:pt x="490394" y="490394"/>
                  </a:lnTo>
                  <a:lnTo>
                    <a:pt x="519110" y="456919"/>
                  </a:lnTo>
                  <a:lnTo>
                    <a:pt x="542476" y="419277"/>
                  </a:lnTo>
                  <a:lnTo>
                    <a:pt x="559899" y="378061"/>
                  </a:lnTo>
                  <a:lnTo>
                    <a:pt x="570787" y="333863"/>
                  </a:lnTo>
                  <a:lnTo>
                    <a:pt x="574548" y="287274"/>
                  </a:lnTo>
                  <a:lnTo>
                    <a:pt x="570787" y="240684"/>
                  </a:lnTo>
                  <a:lnTo>
                    <a:pt x="559899" y="196486"/>
                  </a:lnTo>
                  <a:lnTo>
                    <a:pt x="542476" y="155270"/>
                  </a:lnTo>
                  <a:lnTo>
                    <a:pt x="519110" y="117628"/>
                  </a:lnTo>
                  <a:lnTo>
                    <a:pt x="490394" y="84153"/>
                  </a:lnTo>
                  <a:lnTo>
                    <a:pt x="456919" y="55437"/>
                  </a:lnTo>
                  <a:lnTo>
                    <a:pt x="419277" y="32071"/>
                  </a:lnTo>
                  <a:lnTo>
                    <a:pt x="378061" y="14648"/>
                  </a:lnTo>
                  <a:lnTo>
                    <a:pt x="333863" y="3760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1"/>
            <p:cNvSpPr/>
            <p:nvPr/>
          </p:nvSpPr>
          <p:spPr>
            <a:xfrm>
              <a:off x="5618987" y="1345691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596" y="0"/>
                  </a:move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6"/>
                  </a:lnTo>
                  <a:lnTo>
                    <a:pt x="5191" y="241676"/>
                  </a:lnTo>
                  <a:lnTo>
                    <a:pt x="19980" y="283057"/>
                  </a:lnTo>
                  <a:lnTo>
                    <a:pt x="43187" y="319560"/>
                  </a:lnTo>
                  <a:lnTo>
                    <a:pt x="73631" y="350004"/>
                  </a:lnTo>
                  <a:lnTo>
                    <a:pt x="110134" y="373211"/>
                  </a:lnTo>
                  <a:lnTo>
                    <a:pt x="151515" y="388000"/>
                  </a:lnTo>
                  <a:lnTo>
                    <a:pt x="196596" y="393192"/>
                  </a:lnTo>
                  <a:lnTo>
                    <a:pt x="241676" y="388000"/>
                  </a:lnTo>
                  <a:lnTo>
                    <a:pt x="283057" y="373211"/>
                  </a:lnTo>
                  <a:lnTo>
                    <a:pt x="319560" y="350004"/>
                  </a:lnTo>
                  <a:lnTo>
                    <a:pt x="350004" y="319560"/>
                  </a:lnTo>
                  <a:lnTo>
                    <a:pt x="373211" y="283057"/>
                  </a:lnTo>
                  <a:lnTo>
                    <a:pt x="388000" y="241676"/>
                  </a:lnTo>
                  <a:lnTo>
                    <a:pt x="393191" y="196596"/>
                  </a:lnTo>
                  <a:lnTo>
                    <a:pt x="388000" y="151515"/>
                  </a:lnTo>
                  <a:lnTo>
                    <a:pt x="373211" y="110134"/>
                  </a:lnTo>
                  <a:lnTo>
                    <a:pt x="350004" y="73631"/>
                  </a:lnTo>
                  <a:lnTo>
                    <a:pt x="319560" y="43187"/>
                  </a:lnTo>
                  <a:lnTo>
                    <a:pt x="283057" y="19980"/>
                  </a:lnTo>
                  <a:lnTo>
                    <a:pt x="241676" y="5191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61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2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4143" y="1450847"/>
              <a:ext cx="182879" cy="182879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" y="2403561"/>
            <a:ext cx="2711633" cy="229268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2008589" y="5576714"/>
            <a:ext cx="1891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млн. рублей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32205" y="1461623"/>
            <a:ext cx="1763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млн. рублей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723738" y="4268456"/>
            <a:ext cx="1891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млн. рублей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75113" y="5435665"/>
            <a:ext cx="682648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Товары: салютные орудия, сигнальные орудия, катапультные установки отстрела, пистолетные ракетницы и др.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75113" y="2299633"/>
            <a:ext cx="6830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техническому обслуживанию зданий, сооружений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178733" y="3228491"/>
            <a:ext cx="56913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текущему ремонту зданий, сооружений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63530" y="1312430"/>
            <a:ext cx="7594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уборке зданий, сооружений, прилегающих к ним территорий</a:t>
            </a:r>
          </a:p>
        </p:txBody>
      </p:sp>
      <p:grpSp>
        <p:nvGrpSpPr>
          <p:cNvPr id="38" name="object 19"/>
          <p:cNvGrpSpPr/>
          <p:nvPr/>
        </p:nvGrpSpPr>
        <p:grpSpPr>
          <a:xfrm>
            <a:off x="4629442" y="3155742"/>
            <a:ext cx="574675" cy="574675"/>
            <a:chOff x="5527547" y="1255775"/>
            <a:chExt cx="574675" cy="574675"/>
          </a:xfrm>
        </p:grpSpPr>
        <p:sp>
          <p:nvSpPr>
            <p:cNvPr id="39" name="object 20"/>
            <p:cNvSpPr/>
            <p:nvPr/>
          </p:nvSpPr>
          <p:spPr>
            <a:xfrm>
              <a:off x="5527547" y="1255775"/>
              <a:ext cx="574675" cy="574675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274" y="0"/>
                  </a:moveTo>
                  <a:lnTo>
                    <a:pt x="240684" y="3760"/>
                  </a:lnTo>
                  <a:lnTo>
                    <a:pt x="196486" y="14648"/>
                  </a:lnTo>
                  <a:lnTo>
                    <a:pt x="155270" y="32071"/>
                  </a:lnTo>
                  <a:lnTo>
                    <a:pt x="117628" y="55437"/>
                  </a:lnTo>
                  <a:lnTo>
                    <a:pt x="84153" y="84153"/>
                  </a:lnTo>
                  <a:lnTo>
                    <a:pt x="55437" y="117628"/>
                  </a:lnTo>
                  <a:lnTo>
                    <a:pt x="32071" y="155270"/>
                  </a:lnTo>
                  <a:lnTo>
                    <a:pt x="14648" y="196486"/>
                  </a:lnTo>
                  <a:lnTo>
                    <a:pt x="3760" y="240684"/>
                  </a:lnTo>
                  <a:lnTo>
                    <a:pt x="0" y="287274"/>
                  </a:lnTo>
                  <a:lnTo>
                    <a:pt x="3760" y="333863"/>
                  </a:lnTo>
                  <a:lnTo>
                    <a:pt x="14648" y="378061"/>
                  </a:lnTo>
                  <a:lnTo>
                    <a:pt x="32071" y="419277"/>
                  </a:lnTo>
                  <a:lnTo>
                    <a:pt x="55437" y="456919"/>
                  </a:lnTo>
                  <a:lnTo>
                    <a:pt x="84153" y="490394"/>
                  </a:lnTo>
                  <a:lnTo>
                    <a:pt x="117628" y="519110"/>
                  </a:lnTo>
                  <a:lnTo>
                    <a:pt x="155270" y="542476"/>
                  </a:lnTo>
                  <a:lnTo>
                    <a:pt x="196486" y="559899"/>
                  </a:lnTo>
                  <a:lnTo>
                    <a:pt x="240684" y="570787"/>
                  </a:lnTo>
                  <a:lnTo>
                    <a:pt x="287274" y="574548"/>
                  </a:lnTo>
                  <a:lnTo>
                    <a:pt x="333863" y="570787"/>
                  </a:lnTo>
                  <a:lnTo>
                    <a:pt x="378061" y="559899"/>
                  </a:lnTo>
                  <a:lnTo>
                    <a:pt x="419277" y="542476"/>
                  </a:lnTo>
                  <a:lnTo>
                    <a:pt x="456919" y="519110"/>
                  </a:lnTo>
                  <a:lnTo>
                    <a:pt x="490394" y="490394"/>
                  </a:lnTo>
                  <a:lnTo>
                    <a:pt x="519110" y="456919"/>
                  </a:lnTo>
                  <a:lnTo>
                    <a:pt x="542476" y="419277"/>
                  </a:lnTo>
                  <a:lnTo>
                    <a:pt x="559899" y="378061"/>
                  </a:lnTo>
                  <a:lnTo>
                    <a:pt x="570787" y="333863"/>
                  </a:lnTo>
                  <a:lnTo>
                    <a:pt x="574548" y="287274"/>
                  </a:lnTo>
                  <a:lnTo>
                    <a:pt x="570787" y="240684"/>
                  </a:lnTo>
                  <a:lnTo>
                    <a:pt x="559899" y="196486"/>
                  </a:lnTo>
                  <a:lnTo>
                    <a:pt x="542476" y="155270"/>
                  </a:lnTo>
                  <a:lnTo>
                    <a:pt x="519110" y="117628"/>
                  </a:lnTo>
                  <a:lnTo>
                    <a:pt x="490394" y="84153"/>
                  </a:lnTo>
                  <a:lnTo>
                    <a:pt x="456919" y="55437"/>
                  </a:lnTo>
                  <a:lnTo>
                    <a:pt x="419277" y="32071"/>
                  </a:lnTo>
                  <a:lnTo>
                    <a:pt x="378061" y="14648"/>
                  </a:lnTo>
                  <a:lnTo>
                    <a:pt x="333863" y="3760"/>
                  </a:lnTo>
                  <a:lnTo>
                    <a:pt x="287274" y="0"/>
                  </a:lnTo>
                  <a:close/>
                </a:path>
              </a:pathLst>
            </a:custGeom>
            <a:solidFill>
              <a:srgbClr val="FFFFFF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1"/>
            <p:cNvSpPr/>
            <p:nvPr/>
          </p:nvSpPr>
          <p:spPr>
            <a:xfrm>
              <a:off x="5618987" y="1345691"/>
              <a:ext cx="393700" cy="393700"/>
            </a:xfrm>
            <a:custGeom>
              <a:avLst/>
              <a:gdLst/>
              <a:ahLst/>
              <a:cxnLst/>
              <a:rect l="l" t="t" r="r" b="b"/>
              <a:pathLst>
                <a:path w="393700" h="393700">
                  <a:moveTo>
                    <a:pt x="196596" y="0"/>
                  </a:moveTo>
                  <a:lnTo>
                    <a:pt x="151515" y="5191"/>
                  </a:lnTo>
                  <a:lnTo>
                    <a:pt x="110134" y="19980"/>
                  </a:lnTo>
                  <a:lnTo>
                    <a:pt x="73631" y="43187"/>
                  </a:lnTo>
                  <a:lnTo>
                    <a:pt x="43187" y="73631"/>
                  </a:lnTo>
                  <a:lnTo>
                    <a:pt x="19980" y="110134"/>
                  </a:lnTo>
                  <a:lnTo>
                    <a:pt x="5191" y="151515"/>
                  </a:lnTo>
                  <a:lnTo>
                    <a:pt x="0" y="196596"/>
                  </a:lnTo>
                  <a:lnTo>
                    <a:pt x="5191" y="241676"/>
                  </a:lnTo>
                  <a:lnTo>
                    <a:pt x="19980" y="283057"/>
                  </a:lnTo>
                  <a:lnTo>
                    <a:pt x="43187" y="319560"/>
                  </a:lnTo>
                  <a:lnTo>
                    <a:pt x="73631" y="350004"/>
                  </a:lnTo>
                  <a:lnTo>
                    <a:pt x="110134" y="373211"/>
                  </a:lnTo>
                  <a:lnTo>
                    <a:pt x="151515" y="388000"/>
                  </a:lnTo>
                  <a:lnTo>
                    <a:pt x="196596" y="393192"/>
                  </a:lnTo>
                  <a:lnTo>
                    <a:pt x="241676" y="388000"/>
                  </a:lnTo>
                  <a:lnTo>
                    <a:pt x="283057" y="373211"/>
                  </a:lnTo>
                  <a:lnTo>
                    <a:pt x="319560" y="350004"/>
                  </a:lnTo>
                  <a:lnTo>
                    <a:pt x="350004" y="319560"/>
                  </a:lnTo>
                  <a:lnTo>
                    <a:pt x="373211" y="283057"/>
                  </a:lnTo>
                  <a:lnTo>
                    <a:pt x="388000" y="241676"/>
                  </a:lnTo>
                  <a:lnTo>
                    <a:pt x="393191" y="196596"/>
                  </a:lnTo>
                  <a:lnTo>
                    <a:pt x="388000" y="151515"/>
                  </a:lnTo>
                  <a:lnTo>
                    <a:pt x="373211" y="110134"/>
                  </a:lnTo>
                  <a:lnTo>
                    <a:pt x="350004" y="73631"/>
                  </a:lnTo>
                  <a:lnTo>
                    <a:pt x="319560" y="43187"/>
                  </a:lnTo>
                  <a:lnTo>
                    <a:pt x="283057" y="19980"/>
                  </a:lnTo>
                  <a:lnTo>
                    <a:pt x="241676" y="5191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61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22"/>
            <p:cNvPicPr/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24143" y="1450847"/>
              <a:ext cx="182879" cy="182879"/>
            </a:xfrm>
            <a:prstGeom prst="rect">
              <a:avLst/>
            </a:prstGeom>
          </p:spPr>
        </p:pic>
      </p:grpSp>
      <p:sp>
        <p:nvSpPr>
          <p:cNvPr id="42" name="Прямоугольник 41"/>
          <p:cNvSpPr/>
          <p:nvPr/>
        </p:nvSpPr>
        <p:spPr>
          <a:xfrm>
            <a:off x="2801063" y="3214796"/>
            <a:ext cx="1763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млн. рублей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502158" y="2310163"/>
            <a:ext cx="1763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22563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не установлены дополнительные требования.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 31».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продуктов питания.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840 тысяч рублей.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33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 «Услуги общественного питания и (или) поставка пищевых продуктов для определенных организаций.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8" y="3267314"/>
            <a:ext cx="11488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цена превышает 500 тысяч рублей и закупка осуществляется для нужд образовательного учреждения, дополнительные требования должны быть установлены.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Дагестанского УФАС России от 15.02.2022 по делу № 5-ВП/2022: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tatic.tildacdn.com/tild3464-3437-4830-b565-663831663235/pngwingcom_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59" y="4710022"/>
            <a:ext cx="2121041" cy="216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60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i?id=48355ae9d7e3778e20ba4df827f54b5b_l-5174967-images-thumbs&amp;ref=rim&amp;n=13&amp;w=900&amp;h=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513" y="4908430"/>
            <a:ext cx="2924355" cy="194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не установлены дополнительные требования.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1» с. Грачевка Грачевского муниципального округа Ставропольского края.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охраны.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13,9 млн. рублей.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34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 «Услуги по обеспечению охраны объектов (территорий) образовательных и научных организаций»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3575091"/>
            <a:ext cx="11488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цена превышает 500 тысяч рублей и закупка осуществляется для нужд образовательного учреждения, дополнительные требования должны быть установлены.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Ставропольского УФАС России от 05.04.2022 по делу № 026/06/31-587/2022: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6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3039"/>
            <a:ext cx="3139716" cy="2757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6" y="1035169"/>
            <a:ext cx="1148894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установлены дополнительные требования.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Волго-Каспийское территориальное управление Федерального агентства по рыболовству.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по физической охране объектов Волго-Каспийского территориального управления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Росрыболовства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НМ(Ц)К: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1,7 млн. рублей.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34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 РФ № 2571 «Услуги по обеспечению охраны объектов (территорий) образовательных и научных организаций»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88256" y="4312074"/>
            <a:ext cx="8712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требования установлены неправомерно, поскольку заказчик не является образовательной или научной организацией.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Астраханского УФАС России от 23.03.2022 по делу № 030/06/42-349/2022: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https://coolsen.ru/wp-content/uploads/2021/11/97-20211129_1813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shpilki.net/wp-content/auploads/817719/nedostatki_gollivudsky_diet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3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709" y="5336201"/>
            <a:ext cx="1777042" cy="146678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334" y="5384450"/>
            <a:ext cx="1992829" cy="13288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26" y="5355736"/>
            <a:ext cx="1490355" cy="14903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22" y="1465489"/>
            <a:ext cx="2363741" cy="17728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71" y="1555406"/>
            <a:ext cx="2438400" cy="16245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371" y="3615953"/>
            <a:ext cx="1593506" cy="1169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83" y="3527664"/>
            <a:ext cx="1989898" cy="13199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20" y="5513389"/>
            <a:ext cx="2373706" cy="13346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6053"/>
            <a:ext cx="2612369" cy="16709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24" y="3294241"/>
            <a:ext cx="3353057" cy="1617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64" y="1539613"/>
            <a:ext cx="2542780" cy="16986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применения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1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1176783" y="1111862"/>
            <a:ext cx="39753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культурное наследие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9749" y="3131186"/>
            <a:ext cx="43894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Градостроительная деятельность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9872" y="1111862"/>
            <a:ext cx="570493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и безопасность государства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09472" y="3131186"/>
            <a:ext cx="315151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Атомная энергия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39871" y="4938375"/>
            <a:ext cx="570493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Здравоохранение, образование и наука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98758" y="4938375"/>
            <a:ext cx="313138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деятельность </a:t>
            </a:r>
          </a:p>
        </p:txBody>
      </p:sp>
      <p:pic>
        <p:nvPicPr>
          <p:cNvPr id="24" name="Google Shape;146;p11"/>
          <p:cNvPicPr preferRelativeResize="0"/>
          <p:nvPr/>
        </p:nvPicPr>
        <p:blipFill rotWithShape="1">
          <a:blip r:embed="rId13">
            <a:alphaModFix/>
            <a:grayscl/>
          </a:blip>
          <a:srcRect/>
          <a:stretch/>
        </p:blipFill>
        <p:spPr>
          <a:xfrm flipV="1">
            <a:off x="311986" y="3087752"/>
            <a:ext cx="11488947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46;p11"/>
          <p:cNvPicPr preferRelativeResize="0"/>
          <p:nvPr/>
        </p:nvPicPr>
        <p:blipFill rotWithShape="1">
          <a:blip r:embed="rId13">
            <a:alphaModFix/>
            <a:grayscl/>
          </a:blip>
          <a:srcRect/>
          <a:stretch/>
        </p:blipFill>
        <p:spPr>
          <a:xfrm flipV="1">
            <a:off x="311986" y="4862639"/>
            <a:ext cx="11488947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46;p11"/>
          <p:cNvPicPr preferRelativeResize="0"/>
          <p:nvPr/>
        </p:nvPicPr>
        <p:blipFill rotWithShape="1">
          <a:blip r:embed="rId13">
            <a:alphaModFix/>
            <a:grayscl/>
          </a:blip>
          <a:srcRect/>
          <a:stretch/>
        </p:blipFill>
        <p:spPr>
          <a:xfrm flipH="1">
            <a:off x="6073139" y="1044298"/>
            <a:ext cx="45719" cy="5751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95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757" y="1114682"/>
            <a:ext cx="2721664" cy="27462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Подтверждающие документы 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55698"/>
              </p:ext>
            </p:extLst>
          </p:nvPr>
        </p:nvGraphicFramePr>
        <p:xfrm>
          <a:off x="311988" y="1323474"/>
          <a:ext cx="9020855" cy="424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117034" y="5862626"/>
            <a:ext cx="96839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закупки вправе предоставить реестровый номер записи из реестра контрактов/договоров по Законам № 44-ФЗ и № 223-ФЗ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988" y="5954959"/>
            <a:ext cx="189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</p:txBody>
      </p:sp>
    </p:spTree>
    <p:extLst>
      <p:ext uri="{BB962C8B-B14F-4D97-AF65-F5344CB8AC3E}">
        <p14:creationId xmlns:p14="http://schemas.microsoft.com/office/powerpoint/2010/main" val="2793063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Исполненный договор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11988" y="1184632"/>
            <a:ext cx="4548247" cy="2294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договоры по Законам № 223-ФЗ и № 44-ФЗ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1987" y="3816626"/>
            <a:ext cx="4548247" cy="278133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исполнены требования об уплате неустоек (штрафов, пеней)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228157"/>
            <a:ext cx="570493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по организации отдыха детей и их оздоровлению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по уборке зданий, сооружений, прилегающих к ним территорий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общественного питания и (или) поставка пищевых продуктов для определенных организаций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130247" y="2034334"/>
            <a:ext cx="695739" cy="5946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130246" y="4911617"/>
            <a:ext cx="695739" cy="59134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96000" y="4083905"/>
            <a:ext cx="5704935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по техническому обслуживанию медицинской техники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Услуги по обеспечению охраны объектов (территорий) образовательных и научных организаций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по ремонту вооружения и военной техники ядерного оружейного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3344780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7" y="3404409"/>
            <a:ext cx="2017186" cy="21121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ФКУ «Управление автомобильной магистрали Москва-Волгоград Федерального дорожного агентства».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автомобильной дороги.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 млрд. рублей.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17 ПП РФ № 2571 «Работы по строительству, реконструкции, капитальному ремонту автомобильной дороги»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менее 30 % от Н(М)ЦК.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0673" y="3644900"/>
            <a:ext cx="92302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23.06.2022 по делу № 22/44/93/137: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согласовании контракта с ед. подрядчиком.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 для отказа: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 принято решение о соответствии участника. Отсутствует договор с ценой не менее 30% от Н(М)ЦК.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69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796" y="3449494"/>
            <a:ext cx="3429366" cy="34085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заявки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представленный контракт выполнен с начислением неустойки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ФБУН «Государственный научный центр прикладной микробиологии и биотехнологии».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разработке проектно-сметной документации.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3120738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04.07.2022 по делу № 28/06/105-2145/2022: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указанный довод признан обоснованным.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19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87" y="3815387"/>
            <a:ext cx="4319640" cy="30426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заявки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договор, исполненный не в соответствии с Законами № 44-ФЗ и № 223-ФЗ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Тверской области «Областная клиническая больница».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текущему ремонту кровли.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3245988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Тверского УФАС России от 12.07.2022 по делу № 05-6/1-108-2022: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14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38" y="2464904"/>
            <a:ext cx="3938607" cy="31424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выполненных работ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11987" y="1281574"/>
            <a:ext cx="11488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выполненных работ, подтверждающий цену выполненных работ и являющийся последним актом, составленным при исполнении такого договора, акт приемки объекта капитального строительства, акт приемки выполненных работ по сохранению объекта культурного наследия и разрешение на ввод объекта капитального строительства в эксплуатацию должны быть подписаны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чем за 5 лет до дня окончания срока подачи заявок на участие в закупке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1987" y="5741648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исполнении такого договора составлено несколько актов приемки поставленных товаров, выполненных работ, оказанных услуг, участниками закупки направляются все такие акты. 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553513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заявки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акт приемки объекта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Бородинское Киреевского района.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объекта: «Газификация д. Марьино Киреевского района Тульской области».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76113" y="4096725"/>
            <a:ext cx="8824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Тульского УФАС России от 24.05.2022 по делу № 071/06/106-421/2022: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необоснованной.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xn----8sbaal3aaojpgb8bk.xn--p1ai/upload/iblock/fc3/fc3c6b49058bd2191dc9e1008da029b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8" y="3562298"/>
            <a:ext cx="3095446" cy="30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99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заявки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акты выполненных работ подтверждающих цену контракта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Родильный дом № 5 Московского района г. Нижнего Новгорода.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капитальному ремонту гинекологического стационара.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2959538"/>
            <a:ext cx="11488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Нижегородского УФАС России от 05.08.2022 по делу № 052/06/105-2307/2022: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необоснованной.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https://svetlana-smirnova.dou-malysh.ru/images/file-folder-vector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07" y="3942271"/>
            <a:ext cx="4557927" cy="27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23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заявки.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ФГБНУ «Научный центр психического здоровья».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по комплексной уборке помещений и внешней территории.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8318" y="4518448"/>
            <a:ext cx="75826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представленных актов сдачи-приемки оказанных услуг не представляется возможным определить, какой именно объем от суммы контракта составляют услуги по уборке.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Московского УФАС России от 09.06.2022 по делу                  № 077/06/106-8715/2022: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необоснованной.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1" y="3916894"/>
            <a:ext cx="4152447" cy="29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30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431" y="2473716"/>
            <a:ext cx="2558441" cy="2342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заявки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сумм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«КРЫМЭНЕРГО».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проектно-изыскательских и строительно-монтажных работ.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млрд.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774466"/>
            <a:ext cx="11488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основания для отклонения: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«отсутствия движения денежных средств согласно публичной информации по бухгалтерской отчетности в размере суммы указанного договора от 13.02.2019 N 2-1», отсутствия на электронных площадках «информации о ведении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претензионно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-исковой работы между сторонами договора от 13.02.2019 N 2-1».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25.03.2022 по делу № 28/06/105-739/2022: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9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141" y="4093918"/>
            <a:ext cx="6006860" cy="2764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не установлены дополнительные требования.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 «Загородный стационарный многопрофильный лагерь отдыха и оздоровления детей «Рассвет»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помещений в корпусах № 1 и № 3 в Лагере «Рассвет».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млн. 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2920683"/>
            <a:ext cx="114889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указанной закупке должны быть установлены доп. требования, поскольку работы по текущему ремонту содержатся в постановлении № 2571. 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Иркутского УФАС России от 03.08.2022: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</a:t>
            </a:r>
          </a:p>
        </p:txBody>
      </p:sp>
    </p:spTree>
    <p:extLst>
      <p:ext uri="{BB962C8B-B14F-4D97-AF65-F5344CB8AC3E}">
        <p14:creationId xmlns:p14="http://schemas.microsoft.com/office/powerpoint/2010/main" val="1977961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457" y="4199245"/>
            <a:ext cx="3991383" cy="26587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заявки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сумм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библиотечная система» города Челябинска.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екущий ремонт помещений 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12.3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2953647"/>
            <a:ext cx="114889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отклонения: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«Сумма актов выполненных работ, содержащихся в реестре контрактов, не соответствует цене контракта. Согласно информации, содержащейся в реестре контрактов, заключенных заказчиками, данный контракт находится в статусе «Исполнение»».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1987" y="3969310"/>
            <a:ext cx="765019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Челябинского УФАС России от 12.05.2022 по делу                              № 074/06/105-1106/2022: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необоснованной.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71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заявки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предоставлено положительное заключение экспертизы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Санкт-Петербургский научно-исследовательский институт эпидемиологии и микробиологии им. Пастера.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инженерных изысканий, подготовка проектной и рабочей документации проектно-изыскательских работ.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8" y="3882867"/>
            <a:ext cx="7952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30.06.2022 по делу № 28/06/105-2148/2022: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vikup-avtonomerov.ru/wp-content/uploads/2021/05/bg33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280" y="3736291"/>
            <a:ext cx="3667699" cy="270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34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331836"/>
            <a:ext cx="3942112" cy="4313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заявки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предоставлено разрешение на ввод объекта в эксплуатацию, т.к. указанное разрешение выдается заказчику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«Спортивная школа города Вятские Поляны Кировской области».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фасада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спортпавильона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НМ(Ц)К: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8" y="3267314"/>
            <a:ext cx="7011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Кировского УФАС России от 20.06.2022 по делу          № 043/06/106-542/2022: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необоснованной.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31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41275" y="1471544"/>
            <a:ext cx="28732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4837" y="1476237"/>
            <a:ext cx="354131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 до даты подачи заявки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70663" y="2540626"/>
            <a:ext cx="36291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контракт/договор по </a:t>
            </a:r>
            <a:b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 № 44-ФЗ и № 223-ФЗ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9784" y="2540626"/>
            <a:ext cx="478371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об уплате неустоек (штрафов, пеней) должны быть исполнены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3087" y="1348122"/>
            <a:ext cx="647700" cy="6477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9421" y="1276494"/>
            <a:ext cx="717804" cy="7193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8034" y="2529882"/>
            <a:ext cx="649224" cy="6492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9421" y="2540626"/>
            <a:ext cx="647699" cy="6492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095999" y="1146572"/>
            <a:ext cx="45719" cy="984004"/>
          </a:xfrm>
          <a:custGeom>
            <a:avLst/>
            <a:gdLst/>
            <a:ahLst/>
            <a:cxnLst/>
            <a:rect l="l" t="t" r="r" b="b"/>
            <a:pathLst>
              <a:path h="1128395">
                <a:moveTo>
                  <a:pt x="0" y="1128268"/>
                </a:moveTo>
                <a:lnTo>
                  <a:pt x="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2160" y="2196144"/>
            <a:ext cx="3714750" cy="0"/>
          </a:xfrm>
          <a:custGeom>
            <a:avLst/>
            <a:gdLst/>
            <a:ahLst/>
            <a:cxnLst/>
            <a:rect l="l" t="t" r="r" b="b"/>
            <a:pathLst>
              <a:path w="3714750">
                <a:moveTo>
                  <a:pt x="371475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6095998" y="2330898"/>
            <a:ext cx="45719" cy="968893"/>
          </a:xfrm>
          <a:custGeom>
            <a:avLst/>
            <a:gdLst/>
            <a:ahLst/>
            <a:cxnLst/>
            <a:rect l="l" t="t" r="r" b="b"/>
            <a:pathLst>
              <a:path h="1128395">
                <a:moveTo>
                  <a:pt x="0" y="1128217"/>
                </a:moveTo>
                <a:lnTo>
                  <a:pt x="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Стоимостная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предквалификация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oogle Shape;146;p11"/>
          <p:cNvPicPr preferRelativeResize="0"/>
          <p:nvPr/>
        </p:nvPicPr>
        <p:blipFill rotWithShape="1">
          <a:blip r:embed="rId6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13"/>
          <p:cNvSpPr/>
          <p:nvPr/>
        </p:nvSpPr>
        <p:spPr>
          <a:xfrm>
            <a:off x="6403087" y="2196144"/>
            <a:ext cx="3714750" cy="0"/>
          </a:xfrm>
          <a:custGeom>
            <a:avLst/>
            <a:gdLst/>
            <a:ahLst/>
            <a:cxnLst/>
            <a:rect l="l" t="t" r="r" b="b"/>
            <a:pathLst>
              <a:path w="3714750">
                <a:moveTo>
                  <a:pt x="3714750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1988" y="3644900"/>
            <a:ext cx="3216403" cy="32131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17" y="3845223"/>
            <a:ext cx="2852530" cy="183996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596452" y="4440560"/>
            <a:ext cx="72044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реестра контрактов, содержащего сведения, составляющие государственную тайну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96452" y="3760960"/>
            <a:ext cx="2999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реестровой записи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96452" y="5424644"/>
            <a:ext cx="7288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Исполненный контракт (договор), заключенный в соответствии с Законами № 44-ФЗ и № 223-ФЗ, а также акт приемки поставленных товаров, выполненных работ, оказанных услуг, подтверждающий цену.</a:t>
            </a:r>
          </a:p>
        </p:txBody>
      </p:sp>
      <p:pic>
        <p:nvPicPr>
          <p:cNvPr id="25" name="object 13"/>
          <p:cNvPicPr/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9535" y="3675147"/>
            <a:ext cx="553079" cy="571736"/>
          </a:xfrm>
          <a:prstGeom prst="rect">
            <a:avLst/>
          </a:prstGeom>
        </p:spPr>
      </p:pic>
      <p:pic>
        <p:nvPicPr>
          <p:cNvPr id="26" name="object 13"/>
          <p:cNvPicPr/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9534" y="4508635"/>
            <a:ext cx="553079" cy="571736"/>
          </a:xfrm>
          <a:prstGeom prst="rect">
            <a:avLst/>
          </a:prstGeom>
        </p:spPr>
      </p:pic>
      <p:pic>
        <p:nvPicPr>
          <p:cNvPr id="27" name="object 13"/>
          <p:cNvPicPr/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9534" y="5800495"/>
            <a:ext cx="553079" cy="571736"/>
          </a:xfrm>
          <a:prstGeom prst="rect">
            <a:avLst/>
          </a:prstGeom>
        </p:spPr>
      </p:pic>
      <p:pic>
        <p:nvPicPr>
          <p:cNvPr id="28" name="Google Shape;146;p11"/>
          <p:cNvPicPr preferRelativeResize="0"/>
          <p:nvPr/>
        </p:nvPicPr>
        <p:blipFill rotWithShape="1">
          <a:blip r:embed="rId6">
            <a:alphaModFix/>
            <a:grayscl/>
          </a:blip>
          <a:srcRect/>
          <a:stretch/>
        </p:blipFill>
        <p:spPr>
          <a:xfrm flipV="1">
            <a:off x="311987" y="3507464"/>
            <a:ext cx="11488947" cy="45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610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02" y="2890209"/>
            <a:ext cx="4499114" cy="39677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ФКУ «Федеральный центр планирования и организации лекарственного обеспечения граждан» Министерства здравоохранения Российской Федерации.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лекарственного препарата.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 млрд. рублей.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63016" y="4221769"/>
            <a:ext cx="72069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24.05.2022 по делу № 22/44/93/87: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представлено 8 государственных контрактов. При этом ни один из этих контрактов не соответствует дополнительным требованиям по цене. 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79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900"/>
            <a:ext cx="3861729" cy="32187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заявки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предоставлены акты приемки поставленных товаров подтверждающих цену контракта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Карачаево-Черкесской Республики.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модернизации школьных систем образования.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38334" y="4900335"/>
            <a:ext cx="772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Карачаево-Черкесского УФАС России от 20.06.2022 по делу № 009/06/106-59/2022: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необоснованной.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4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заявки.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здравоохранению.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лекарственного препарата.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4636937"/>
            <a:ext cx="11488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 контракт без акта выполненных работ. При этом участником предоставлена реестровая запись из реестра контрактов.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Санкт-Петербургского УФАС России от 05.07.2022 по делу № 44-2008/22: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2131" y="1843465"/>
            <a:ext cx="3216403" cy="3213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067" y="2042302"/>
            <a:ext cx="2852530" cy="183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84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неправомерное решение об отклонении заявки.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Рузаевского муниципального района Республики Мордовия.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(рекультивация) свалки твердых бытовых отходов.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4575" y="3883423"/>
            <a:ext cx="8216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договора составляет 80 481 219,12 рублей, сумма исполненных обязательств составляет 72 407 584, 90 рубля, при этом отсутствуют иные акты приемки выполненных работ и дополнительные соглашения об уменьшении объемов и стоимости работ.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Мордовского УФАС России от 04.03.2022 по делу                           № 013/06/48-173/2022: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необоснованной. </a:t>
            </a:r>
          </a:p>
        </p:txBody>
      </p:sp>
      <p:pic>
        <p:nvPicPr>
          <p:cNvPr id="15362" name="Picture 2" descr="https://www.clipartmax.com/png/full/163-1638971_magnifying-glass-euclidean-vector-man-with-magnifying-glass-vec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8" y="3644900"/>
            <a:ext cx="2937068" cy="280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67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6997F-A17D-4847-B41D-5242B31BC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55376"/>
            <a:ext cx="6096000" cy="2365838"/>
          </a:xfrm>
          <a:noFill/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Добросовестность участников закупки и включение в реестр недобросовестных поставщиков (подрядчиков, исполнителей)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1686574" y="3465513"/>
            <a:ext cx="9692640" cy="24303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99" y="2327878"/>
            <a:ext cx="8223459" cy="59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4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985" y="2807646"/>
            <a:ext cx="1854751" cy="17804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3" y="2196546"/>
            <a:ext cx="1030452" cy="8848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Уклонение от заключения контракта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4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06487" y="1381903"/>
            <a:ext cx="32164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подписал контракт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6487" y="2439857"/>
            <a:ext cx="80733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предоставил документы и сведения по антидемпинговым мерам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6487" y="3497812"/>
            <a:ext cx="608196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предоставил обеспечение исполнения контракта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6487" y="4685006"/>
            <a:ext cx="9137247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о включении информации об участнике закупки в реестр недобросовестных поставщиков (подрядчиков, исполнителей) направляется не позднее одного рабочего дня посредством ЕИС.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988" y="4931228"/>
            <a:ext cx="189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2892" y="6303087"/>
            <a:ext cx="11787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Ненаправление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несвоевременное направление – штраф на должностное лицо в размере двадцати тысяч рублей</a:t>
            </a:r>
          </a:p>
        </p:txBody>
      </p:sp>
      <p:pic>
        <p:nvPicPr>
          <p:cNvPr id="17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572" y="1126864"/>
            <a:ext cx="855294" cy="89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6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940" y="3957540"/>
            <a:ext cx="4089856" cy="2900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не установлены дополнительные требования.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им. М.П.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Кончаловского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ДЗМ».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с заменой светильников.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 млн. 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2537219"/>
            <a:ext cx="11488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или сфера деятельности заказчика не образует условия применения доп. требований к участникам закупки.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Московского УФАС от 01.03.2022 по делу № 077/06/106-3148/2022: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 </a:t>
            </a:r>
          </a:p>
        </p:txBody>
      </p:sp>
    </p:spTree>
    <p:extLst>
      <p:ext uri="{BB962C8B-B14F-4D97-AF65-F5344CB8AC3E}">
        <p14:creationId xmlns:p14="http://schemas.microsoft.com/office/powerpoint/2010/main" val="35222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Карельского УФАС России от 19.01.2022 по делу №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010/06/104-26/2022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включить.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регламентированный срок контракт не подписан, а также не предоставлено обеспечение исполнения контракта, на заседание комиссии не явился.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34" y="2564296"/>
            <a:ext cx="3867369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73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68" y="3826566"/>
            <a:ext cx="3405176" cy="2832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Ульяновского УФАС России от 22.07.2022 по делу № РНП-73-101: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не включать.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подписания контракта произошел технический сбой в связи с отключением электроэнергии во всем районе, где осуществлялась процедура подписания контракта.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поставки в рамках данного контракта был куплен объект недвижимости (выписка из ЕГРН). Денежные средства по обеспечению исполнения контракта перечислены.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12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.2022 по делу №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22/44/104/39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не включать.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признан уклонившемся в связи с предоставлением гарантии, несоответствующей требованиям извещения и Закону № 44-ФЗ.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действиях заказчика выявлены нарушения Закона № 44-ФЗ в части признания несоответствующей гарантии, и выдано предписание об отмене протокола уклонения.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346" y="3937183"/>
            <a:ext cx="2414588" cy="28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3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6" y="1095618"/>
            <a:ext cx="3680790" cy="36807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Одностороннее расторжение контракта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841536" y="3856711"/>
            <a:ext cx="795939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обязан соблюсти десятидневный срок с даты надлежащего уведомления!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988" y="5131283"/>
            <a:ext cx="189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1988" y="6179977"/>
            <a:ext cx="11787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Ненаправление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несвоевременное направление – штраф на должностное лицо в размере двадцати тысяч 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88327" y="5038950"/>
            <a:ext cx="959444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о включении информации об участнике закупки в реестр направляется не позднее двух рабочих дней посредством ЕИС. </a:t>
            </a:r>
          </a:p>
        </p:txBody>
      </p:sp>
      <p:sp>
        <p:nvSpPr>
          <p:cNvPr id="13" name="Объект 5"/>
          <p:cNvSpPr txBox="1">
            <a:spLocks/>
          </p:cNvSpPr>
          <p:nvPr/>
        </p:nvSpPr>
        <p:spPr>
          <a:xfrm>
            <a:off x="3841536" y="1208781"/>
            <a:ext cx="7941239" cy="24361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одностороннем отказе от контракта, который заключили по итогам электронных процедур, заказчику достаточно разместить решение в ЕИС.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автоматически будет направлено исполнителю. С момента поступления решения исполнитель будет считаться надлежаще уведомленным.</a:t>
            </a:r>
          </a:p>
        </p:txBody>
      </p:sp>
    </p:spTree>
    <p:extLst>
      <p:ext uri="{BB962C8B-B14F-4D97-AF65-F5344CB8AC3E}">
        <p14:creationId xmlns:p14="http://schemas.microsoft.com/office/powerpoint/2010/main" val="1570734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843" y="3906078"/>
            <a:ext cx="3536157" cy="2951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Ставропольского УФАС России от 03.08.2022 по делу №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026/10/104-1451/2022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не включать.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сельского стадиона села.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заключенным контрактом общество имело право выполнять работы по контракту до 01 августа 2022 года, однако заказчиком 13.07.2022 г. было принято решение об одностороннем отказе от исполнения контракта.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действиях заказчика нарушений Закона № 44-ФЗ не выявлено. </a:t>
            </a:r>
          </a:p>
        </p:txBody>
      </p:sp>
    </p:spTree>
    <p:extLst>
      <p:ext uri="{BB962C8B-B14F-4D97-AF65-F5344CB8AC3E}">
        <p14:creationId xmlns:p14="http://schemas.microsoft.com/office/powerpoint/2010/main" val="1224380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26" y="4273826"/>
            <a:ext cx="2584174" cy="2584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Московского областного УФАС России от 02.08.2022 по делу № РНП-27485эп/22: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включены.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поставка сувенирной продукции.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заключения: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05.04.2022.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 в адрес заказчика направил обращение, в котором сообщает о невозможности исполнения контракта с предложением о расторжении контракта по соглашению сторон. </a:t>
            </a:r>
          </a:p>
        </p:txBody>
      </p:sp>
    </p:spTree>
    <p:extLst>
      <p:ext uri="{BB962C8B-B14F-4D97-AF65-F5344CB8AC3E}">
        <p14:creationId xmlns:p14="http://schemas.microsoft.com/office/powerpoint/2010/main" val="4191371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15" y="4025348"/>
            <a:ext cx="3367222" cy="2832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Новгородского УФАС России от 06.07.2022 по делу № РНП-53-23: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не включать.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день десятидневного срока с даты надлежащего уведомления заказчиком подрядчика об одностороннем отказе от исполнения контракта пришелся на 26.06.2022, то есть выходной день.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Новгородское УФАС России 27.06.2022 направлено обращение о включении общества в РНП. </a:t>
            </a:r>
          </a:p>
        </p:txBody>
      </p:sp>
    </p:spTree>
    <p:extLst>
      <p:ext uri="{BB962C8B-B14F-4D97-AF65-F5344CB8AC3E}">
        <p14:creationId xmlns:p14="http://schemas.microsoft.com/office/powerpoint/2010/main" val="1050764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Калужского УФАС России от 11.07.2022 по делу №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040/06/104-558/2022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не включать.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проектно-изыскательские работы и разработка проектно-сметной документации.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заключения контракта выяснилось, что изменились границы земельного участка, в связи с чем неоднократно запрашивались документы на утвержденный участок с измененными границами у заказчика.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Подрядчиком неоднократно запрашивались документы (технические условия водоснабжения, водоотведения, электроснабжения, газоснабжения, ГПЗУ, проект СЗЗ). При этом подрядчик указывал на невозможность завершения работ, в связи с непредставлением данных документов, что и привело к срыву сроков по неисполнению контракта.</a:t>
            </a:r>
          </a:p>
        </p:txBody>
      </p:sp>
    </p:spTree>
    <p:extLst>
      <p:ext uri="{BB962C8B-B14F-4D97-AF65-F5344CB8AC3E}">
        <p14:creationId xmlns:p14="http://schemas.microsoft.com/office/powerpoint/2010/main" val="20061510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9" y="4155508"/>
            <a:ext cx="2702492" cy="2702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2917" y="4244960"/>
            <a:ext cx="2017212" cy="2534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4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1987" y="1208904"/>
            <a:ext cx="114889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Татарстанского УФАС России от 22.03.2022 по делу №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04-04/3625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отношении общества в реестр недобросовестных поставщиков (подрядчиков, исполнителей) включить.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выборочный капитальный ремонт помещений первого этажа.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визуального осмотра выявлено множество несоответствий: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отслоение последующего слоя и обрушение керамической плитки вместе с клеевым раствором местами (фото-приложение, видео-приложение);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неаккуратная затирка швов, местами отсутствие затирки швов (фото-приложение, видео-приложение).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312" y="3644900"/>
            <a:ext cx="3624470" cy="36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07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9680" y="2334459"/>
            <a:ext cx="9692640" cy="243037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3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a-oboi.ru/images/product_images/info_images/most_zolotye_vorota_art_5072T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24" y="3262422"/>
            <a:ext cx="4793189" cy="479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7" y="1044187"/>
            <a:ext cx="1148894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ненадлежащим образом установлены дополнительные требования.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МКУ «Управление капитального строительства г. Орла».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«Красного моста» в городе Орле.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 млрд. 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6" y="2382106"/>
            <a:ext cx="11488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установлен пункт 8 ПП РФ № 2571 «Работы по строительству, реконструкции линейного объекта»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 1 ПП РФ № 2571 «Работы по сохранению объектов культурного наследия, при которых затрагиваются конструктивные и другие характеристики надежности и безопасности таких объектов».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01.04.2022 по делу № 22/44/99/130: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</a:t>
            </a:r>
          </a:p>
        </p:txBody>
      </p:sp>
    </p:spTree>
    <p:extLst>
      <p:ext uri="{BB962C8B-B14F-4D97-AF65-F5344CB8AC3E}">
        <p14:creationId xmlns:p14="http://schemas.microsoft.com/office/powerpoint/2010/main" val="274827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f43fc9cac5a4db5ecfda264a1487ceb7_l-542487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34" y="2130724"/>
            <a:ext cx="3673736" cy="25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6" y="1035169"/>
            <a:ext cx="11488947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ненадлежащим образом установлены дополнительные требования.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ФКУ «Дирекция государственного заказчика по реализации комплексных проектов развития транспортной инфраструктуры».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аэропортового комплекса.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5.9 млрд. 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5" y="4659480"/>
            <a:ext cx="11488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установлен пункт 7 ПП РФ № 2571 «Работы по строительству, реконструкции объекта капитального строительства, за исключением линейного объекта»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 13 ПП РФ № 2571 «Работы по строительству, реконструкции особо опасных, технически сложных, уникальных объектов капитального строительства».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05.04.2022 по делу № 28/06/105-932/2022: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</a:t>
            </a:r>
          </a:p>
        </p:txBody>
      </p:sp>
    </p:spTree>
    <p:extLst>
      <p:ext uri="{BB962C8B-B14F-4D97-AF65-F5344CB8AC3E}">
        <p14:creationId xmlns:p14="http://schemas.microsoft.com/office/powerpoint/2010/main" val="175887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ненадлежащим образом установлены дополнительные требования.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дорожного хозяйства, благоустройства и транспорта администрации муниципального образования «Город Саратов».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строительству путепровода.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 млрд. 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3783174"/>
            <a:ext cx="114889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извещении неправомерно установлен пункт 7 ПП РФ № 2571 «Работы по строительству, реконструкции объекта капитального строительства, за исключением линейного объекта»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 17 ПП РФ № 2571 «Работы по строительству, реконструкции, капитальному ремонту автомобильной дороги».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ФАС России от 27.05.2022 по делу № 28/06/105-1672/2022: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</a:t>
            </a:r>
          </a:p>
        </p:txBody>
      </p:sp>
    </p:spTree>
    <p:extLst>
      <p:ext uri="{BB962C8B-B14F-4D97-AF65-F5344CB8AC3E}">
        <p14:creationId xmlns:p14="http://schemas.microsoft.com/office/powerpoint/2010/main" val="343557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2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ГБСУ СО «Петрозаводский ДИВ».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по организации питания.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млн. 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установлен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33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 РФ № 2571 «Услуги общественного питания и (или) поставка пищевых продуктов, закупаемых для организаций, осуществляющих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деятельность, медицинских организаций, организаций социального обслуживания, организаций отдыха детей и их оздоровления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87" y="3988081"/>
            <a:ext cx="114889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 решения: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участвовать в рассматриваемом конкурсе, участнику необходимо иметь опыт исполнения договора, предусматривающего оказание услуг общественного питания и (или) поставки пищевых продуктов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любых из 4-х вышеуказанных организаций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Карельского УФАС России от 20.05.2022 по делу № 010/06/106-301/2022: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</a:t>
            </a:r>
          </a:p>
        </p:txBody>
      </p:sp>
    </p:spTree>
    <p:extLst>
      <p:ext uri="{BB962C8B-B14F-4D97-AF65-F5344CB8AC3E}">
        <p14:creationId xmlns:p14="http://schemas.microsoft.com/office/powerpoint/2010/main" val="365219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955" y="4914900"/>
            <a:ext cx="3472045" cy="1943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989" y="71827"/>
            <a:ext cx="10515600" cy="96334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контролирующих органов</a:t>
            </a:r>
          </a:p>
        </p:txBody>
      </p:sp>
      <p:pic>
        <p:nvPicPr>
          <p:cNvPr id="4" name="Google Shape;146;p11"/>
          <p:cNvPicPr preferRelativeResize="0"/>
          <p:nvPr/>
        </p:nvPicPr>
        <p:blipFill rotWithShape="1">
          <a:blip r:embed="rId3">
            <a:alphaModFix/>
            <a:grayscl/>
          </a:blip>
          <a:srcRect/>
          <a:stretch/>
        </p:blipFill>
        <p:spPr>
          <a:xfrm flipV="1">
            <a:off x="311988" y="989450"/>
            <a:ext cx="11488947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1988" y="1181746"/>
            <a:ext cx="11488947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 жалобы: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установлены «двойные» дополнительные требования.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Приискового сельсовета Орджоникидзевского района Республики Хакасия.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закупки: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и выполнение строительно-монтажных работ по объекту: «Благоустройство скверов городского поселения Ростов».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Н(М)ЦК: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 млн. рублей.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988" y="2812962"/>
            <a:ext cx="114889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Мотивировочная часть: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извещении неправомерно установлены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6 и 7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 РФ № 2571 «Работы по подготовке проектной документации и (или) выполнению инженерных изысканий в соответствии с законодательством о градостроительной деятельности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«Работы по строительству, реконструкции объекта капитального строительства, за исключением линейного объекта»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Хакасского УФАС России от 22.06.2022 по делу № 019/06/106-346/2022: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признана обоснованной.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91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28677</TotalTime>
  <Words>4064</Words>
  <Application>Microsoft Macintosh PowerPoint</Application>
  <PresentationFormat>Широкоэкранный</PresentationFormat>
  <Paragraphs>374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Trebuchet MS</vt:lpstr>
      <vt:lpstr>Wingdings</vt:lpstr>
      <vt:lpstr>Тема Office</vt:lpstr>
      <vt:lpstr>Дополнительные требования к участникам закупок:  первый опыт применения постановления Правительства РФ № 2571</vt:lpstr>
      <vt:lpstr>Сферы применения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Специальная предквалификация</vt:lpstr>
      <vt:lpstr>Специальная предквалификация</vt:lpstr>
      <vt:lpstr>Специальная предквалификация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Подтверждающие документы </vt:lpstr>
      <vt:lpstr>Исполненный договор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Акт выполненных работ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Стоимостная предквалификация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Добросовестность участников закупки и включение в реестр недобросовестных поставщиков (подрядчиков, исполнителей)</vt:lpstr>
      <vt:lpstr>Уклонение от заключения контракта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Одностороннее расторжение контракта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Практика контролирующих органов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         РОСТ</dc:title>
  <dc:creator>Ольга Ключенкова</dc:creator>
  <cp:lastModifiedBy>Microsoft Office User</cp:lastModifiedBy>
  <cp:revision>460</cp:revision>
  <cp:lastPrinted>2021-10-12T05:44:00Z</cp:lastPrinted>
  <dcterms:created xsi:type="dcterms:W3CDTF">2020-09-03T12:13:23Z</dcterms:created>
  <dcterms:modified xsi:type="dcterms:W3CDTF">2022-08-23T06:27:32Z</dcterms:modified>
</cp:coreProperties>
</file>