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9" r:id="rId1"/>
    <p:sldMasterId id="2147483711" r:id="rId2"/>
    <p:sldMasterId id="2147483766" r:id="rId3"/>
    <p:sldMasterId id="2147483905" r:id="rId4"/>
    <p:sldMasterId id="2147483918" r:id="rId5"/>
  </p:sldMasterIdLst>
  <p:notesMasterIdLst>
    <p:notesMasterId r:id="rId60"/>
  </p:notesMasterIdLst>
  <p:sldIdLst>
    <p:sldId id="4281" r:id="rId6"/>
    <p:sldId id="5364" r:id="rId7"/>
    <p:sldId id="5387" r:id="rId8"/>
    <p:sldId id="5365" r:id="rId9"/>
    <p:sldId id="5388" r:id="rId10"/>
    <p:sldId id="5366" r:id="rId11"/>
    <p:sldId id="5376" r:id="rId12"/>
    <p:sldId id="5377" r:id="rId13"/>
    <p:sldId id="5390" r:id="rId14"/>
    <p:sldId id="5541" r:id="rId15"/>
    <p:sldId id="5542" r:id="rId16"/>
    <p:sldId id="5367" r:id="rId17"/>
    <p:sldId id="5369" r:id="rId18"/>
    <p:sldId id="4881" r:id="rId19"/>
    <p:sldId id="4882" r:id="rId20"/>
    <p:sldId id="5264" r:id="rId21"/>
    <p:sldId id="5271" r:id="rId22"/>
    <p:sldId id="5267" r:id="rId23"/>
    <p:sldId id="5374" r:id="rId24"/>
    <p:sldId id="5391" r:id="rId25"/>
    <p:sldId id="5392" r:id="rId26"/>
    <p:sldId id="5378" r:id="rId27"/>
    <p:sldId id="5379" r:id="rId28"/>
    <p:sldId id="5381" r:id="rId29"/>
    <p:sldId id="5382" r:id="rId30"/>
    <p:sldId id="5383" r:id="rId31"/>
    <p:sldId id="5384" r:id="rId32"/>
    <p:sldId id="5380" r:id="rId33"/>
    <p:sldId id="5385" r:id="rId34"/>
    <p:sldId id="5368" r:id="rId35"/>
    <p:sldId id="5370" r:id="rId36"/>
    <p:sldId id="5372" r:id="rId37"/>
    <p:sldId id="5375" r:id="rId38"/>
    <p:sldId id="5386" r:id="rId39"/>
    <p:sldId id="5394" r:id="rId40"/>
    <p:sldId id="5393" r:id="rId41"/>
    <p:sldId id="5395" r:id="rId42"/>
    <p:sldId id="3161" r:id="rId43"/>
    <p:sldId id="4228" r:id="rId44"/>
    <p:sldId id="4255" r:id="rId45"/>
    <p:sldId id="4848" r:id="rId46"/>
    <p:sldId id="5396" r:id="rId47"/>
    <p:sldId id="5397" r:id="rId48"/>
    <p:sldId id="5532" r:id="rId49"/>
    <p:sldId id="5533" r:id="rId50"/>
    <p:sldId id="5534" r:id="rId51"/>
    <p:sldId id="5539" r:id="rId52"/>
    <p:sldId id="5540" r:id="rId53"/>
    <p:sldId id="5371" r:id="rId54"/>
    <p:sldId id="5373" r:id="rId55"/>
    <p:sldId id="5535" r:id="rId56"/>
    <p:sldId id="5537" r:id="rId57"/>
    <p:sldId id="5538" r:id="rId58"/>
    <p:sldId id="478" r:id="rId5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85" d="100"/>
          <a:sy n="85" d="100"/>
        </p:scale>
        <p:origin x="45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5.xml"/><Relationship Id="rId61"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9EF27-3D58-4F04-AF25-48E54369708D}" type="datetimeFigureOut">
              <a:rPr lang="ru-RU" smtClean="0"/>
              <a:pPr/>
              <a:t>23.08.2022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51513-017C-4FBA-A79E-A721EBE17A8F}" type="slidenum">
              <a:rPr lang="ru-RU" smtClean="0"/>
              <a:pPr/>
              <a:t>‹#›</a:t>
            </a:fld>
            <a:endParaRPr lang="ru-RU"/>
          </a:p>
        </p:txBody>
      </p:sp>
    </p:spTree>
    <p:extLst>
      <p:ext uri="{BB962C8B-B14F-4D97-AF65-F5344CB8AC3E}">
        <p14:creationId xmlns:p14="http://schemas.microsoft.com/office/powerpoint/2010/main" val="3382609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58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3758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AB8B910-7A6D-4C08-B143-0907E6412A7D}" type="slidenum">
              <a:rPr kumimoji="0" lang="ru-RU" altLang="ru-RU"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ru-RU" altLang="ru-RU"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5326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FA75B2-50EF-44F4-8157-D7E82E08CEC7}"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1104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205614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129941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3019392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534"/>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lvl1pPr>
            <a:lvl2pPr marL="457068" indent="0" algn="ctr">
              <a:buNone/>
              <a:defRPr/>
            </a:lvl2pPr>
            <a:lvl3pPr marL="914133" indent="0" algn="ctr">
              <a:buNone/>
              <a:defRPr/>
            </a:lvl3pPr>
            <a:lvl4pPr marL="1371200" indent="0" algn="ctr">
              <a:buNone/>
              <a:defRPr/>
            </a:lvl4pPr>
            <a:lvl5pPr marL="1828267" indent="0" algn="ctr">
              <a:buNone/>
              <a:defRPr/>
            </a:lvl5pPr>
            <a:lvl6pPr marL="2285333" indent="0" algn="ctr">
              <a:buNone/>
              <a:defRPr/>
            </a:lvl6pPr>
            <a:lvl7pPr marL="2742399" indent="0" algn="ctr">
              <a:buNone/>
              <a:defRPr/>
            </a:lvl7pPr>
            <a:lvl8pPr marL="3199466" indent="0" algn="ctr">
              <a:buNone/>
              <a:defRPr/>
            </a:lvl8pPr>
            <a:lvl9pPr marL="3656532" indent="0" algn="ctr">
              <a:buNone/>
              <a:defRPr/>
            </a:lvl9pPr>
          </a:lstStyle>
          <a:p>
            <a:r>
              <a:rPr lang="ru-RU"/>
              <a:t>Образец подзаголовка</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555014D-9908-45D2-A44E-1C18C55137B4}"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10815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545383-626B-408D-81A2-2A6BF7BBDEBE}"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613518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5" y="4407012"/>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5" y="2906722"/>
            <a:ext cx="10363200" cy="1500187"/>
          </a:xfrm>
        </p:spPr>
        <p:txBody>
          <a:bodyPr anchor="b"/>
          <a:lstStyle>
            <a:lvl1pPr marL="0" indent="0">
              <a:buNone/>
              <a:defRPr sz="2000"/>
            </a:lvl1pPr>
            <a:lvl2pPr marL="457068" indent="0">
              <a:buNone/>
              <a:defRPr sz="1800"/>
            </a:lvl2pPr>
            <a:lvl3pPr marL="914133" indent="0">
              <a:buNone/>
              <a:defRPr sz="1600"/>
            </a:lvl3pPr>
            <a:lvl4pPr marL="1371200" indent="0">
              <a:buNone/>
              <a:defRPr sz="1400"/>
            </a:lvl4pPr>
            <a:lvl5pPr marL="1828267" indent="0">
              <a:buNone/>
              <a:defRPr sz="1400"/>
            </a:lvl5pPr>
            <a:lvl6pPr marL="2285333" indent="0">
              <a:buNone/>
              <a:defRPr sz="1400"/>
            </a:lvl6pPr>
            <a:lvl7pPr marL="2742399" indent="0">
              <a:buNone/>
              <a:defRPr sz="1400"/>
            </a:lvl7pPr>
            <a:lvl8pPr marL="3199466" indent="0">
              <a:buNone/>
              <a:defRPr sz="1400"/>
            </a:lvl8pPr>
            <a:lvl9pPr marL="3656532" indent="0">
              <a:buNone/>
              <a:defRPr sz="1400"/>
            </a:lvl9pPr>
          </a:lstStyle>
          <a:p>
            <a:pPr lvl="0"/>
            <a:r>
              <a:rPr lang="ru-RU"/>
              <a:t>Образец текста</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474641-E4EE-44C0-A17B-3246144B6C8F}"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0006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1"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454D5C1-5555-4C86-9850-7BC69A16924B}"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829865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068" indent="0">
              <a:buNone/>
              <a:defRPr sz="2000" b="1"/>
            </a:lvl2pPr>
            <a:lvl3pPr marL="914133" indent="0">
              <a:buNone/>
              <a:defRPr sz="1800" b="1"/>
            </a:lvl3pPr>
            <a:lvl4pPr marL="1371200" indent="0">
              <a:buNone/>
              <a:defRPr sz="1600" b="1"/>
            </a:lvl4pPr>
            <a:lvl5pPr marL="1828267" indent="0">
              <a:buNone/>
              <a:defRPr sz="1600" b="1"/>
            </a:lvl5pPr>
            <a:lvl6pPr marL="2285333" indent="0">
              <a:buNone/>
              <a:defRPr sz="1600" b="1"/>
            </a:lvl6pPr>
            <a:lvl7pPr marL="2742399" indent="0">
              <a:buNone/>
              <a:defRPr sz="1600" b="1"/>
            </a:lvl7pPr>
            <a:lvl8pPr marL="3199466" indent="0">
              <a:buNone/>
              <a:defRPr sz="1600" b="1"/>
            </a:lvl8pPr>
            <a:lvl9pPr marL="3656532"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438" y="1535113"/>
            <a:ext cx="5389033" cy="639762"/>
          </a:xfrm>
        </p:spPr>
        <p:txBody>
          <a:bodyPr anchor="b"/>
          <a:lstStyle>
            <a:lvl1pPr marL="0" indent="0">
              <a:buNone/>
              <a:defRPr sz="2400" b="1"/>
            </a:lvl1pPr>
            <a:lvl2pPr marL="457068" indent="0">
              <a:buNone/>
              <a:defRPr sz="2000" b="1"/>
            </a:lvl2pPr>
            <a:lvl3pPr marL="914133" indent="0">
              <a:buNone/>
              <a:defRPr sz="1800" b="1"/>
            </a:lvl3pPr>
            <a:lvl4pPr marL="1371200" indent="0">
              <a:buNone/>
              <a:defRPr sz="1600" b="1"/>
            </a:lvl4pPr>
            <a:lvl5pPr marL="1828267" indent="0">
              <a:buNone/>
              <a:defRPr sz="1600" b="1"/>
            </a:lvl5pPr>
            <a:lvl6pPr marL="2285333" indent="0">
              <a:buNone/>
              <a:defRPr sz="1600" b="1"/>
            </a:lvl6pPr>
            <a:lvl7pPr marL="2742399" indent="0">
              <a:buNone/>
              <a:defRPr sz="1600" b="1"/>
            </a:lvl7pPr>
            <a:lvl8pPr marL="3199466" indent="0">
              <a:buNone/>
              <a:defRPr sz="1600" b="1"/>
            </a:lvl8pPr>
            <a:lvl9pPr marL="3656532" indent="0">
              <a:buNone/>
              <a:defRPr sz="1600" b="1"/>
            </a:lvl9pPr>
          </a:lstStyle>
          <a:p>
            <a:pPr lvl="0"/>
            <a:r>
              <a:rPr lang="ru-RU"/>
              <a:t>Образец текста</a:t>
            </a:r>
          </a:p>
        </p:txBody>
      </p:sp>
      <p:sp>
        <p:nvSpPr>
          <p:cNvPr id="6" name="Объект 5"/>
          <p:cNvSpPr>
            <a:spLocks noGrp="1"/>
          </p:cNvSpPr>
          <p:nvPr>
            <p:ph sz="quarter" idx="4"/>
          </p:nvPr>
        </p:nvSpPr>
        <p:spPr>
          <a:xfrm>
            <a:off x="61934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6554E73-E7A7-4F76-B4FB-7AD7BD832602}"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035940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9CA25CD-45E1-4D23-8424-89E5C12151E9}"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706491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26602C-5480-4899-8600-18797E5EA602}"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537309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7" y="273053"/>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1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7" y="1435103"/>
            <a:ext cx="4011084" cy="4691063"/>
          </a:xfrm>
        </p:spPr>
        <p:txBody>
          <a:bodyPr/>
          <a:lstStyle>
            <a:lvl1pPr marL="0" indent="0">
              <a:buNone/>
              <a:defRPr sz="1400"/>
            </a:lvl1pPr>
            <a:lvl2pPr marL="457068" indent="0">
              <a:buNone/>
              <a:defRPr sz="1200"/>
            </a:lvl2pPr>
            <a:lvl3pPr marL="914133" indent="0">
              <a:buNone/>
              <a:defRPr sz="1000"/>
            </a:lvl3pPr>
            <a:lvl4pPr marL="1371200" indent="0">
              <a:buNone/>
              <a:defRPr sz="900"/>
            </a:lvl4pPr>
            <a:lvl5pPr marL="1828267" indent="0">
              <a:buNone/>
              <a:defRPr sz="900"/>
            </a:lvl5pPr>
            <a:lvl6pPr marL="2285333" indent="0">
              <a:buNone/>
              <a:defRPr sz="900"/>
            </a:lvl6pPr>
            <a:lvl7pPr marL="2742399" indent="0">
              <a:buNone/>
              <a:defRPr sz="900"/>
            </a:lvl7pPr>
            <a:lvl8pPr marL="3199466" indent="0">
              <a:buNone/>
              <a:defRPr sz="900"/>
            </a:lvl8pPr>
            <a:lvl9pPr marL="3656532" indent="0">
              <a:buNone/>
              <a:defRPr sz="900"/>
            </a:lvl9pPr>
          </a:lstStyle>
          <a:p>
            <a:pPr lvl="0"/>
            <a:r>
              <a:rPr lang="ru-RU"/>
              <a:t>Образец текста</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E4604FE-005D-47B4-B21B-1EF80F8F47B8}"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5834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723488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068" indent="0">
              <a:buNone/>
              <a:defRPr sz="2800"/>
            </a:lvl2pPr>
            <a:lvl3pPr marL="914133" indent="0">
              <a:buNone/>
              <a:defRPr sz="2400"/>
            </a:lvl3pPr>
            <a:lvl4pPr marL="1371200" indent="0">
              <a:buNone/>
              <a:defRPr sz="2000"/>
            </a:lvl4pPr>
            <a:lvl5pPr marL="1828267" indent="0">
              <a:buNone/>
              <a:defRPr sz="2000"/>
            </a:lvl5pPr>
            <a:lvl6pPr marL="2285333" indent="0">
              <a:buNone/>
              <a:defRPr sz="2000"/>
            </a:lvl6pPr>
            <a:lvl7pPr marL="2742399" indent="0">
              <a:buNone/>
              <a:defRPr sz="2000"/>
            </a:lvl7pPr>
            <a:lvl8pPr marL="3199466" indent="0">
              <a:buNone/>
              <a:defRPr sz="2000"/>
            </a:lvl8pPr>
            <a:lvl9pPr marL="3656532" indent="0">
              <a:buNone/>
              <a:defRPr sz="2000"/>
            </a:lvl9pPr>
          </a:lstStyle>
          <a:p>
            <a:pPr lvl="0"/>
            <a:endParaRPr lang="ru-RU" noProof="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068" indent="0">
              <a:buNone/>
              <a:defRPr sz="1200"/>
            </a:lvl2pPr>
            <a:lvl3pPr marL="914133" indent="0">
              <a:buNone/>
              <a:defRPr sz="1000"/>
            </a:lvl3pPr>
            <a:lvl4pPr marL="1371200" indent="0">
              <a:buNone/>
              <a:defRPr sz="900"/>
            </a:lvl4pPr>
            <a:lvl5pPr marL="1828267" indent="0">
              <a:buNone/>
              <a:defRPr sz="900"/>
            </a:lvl5pPr>
            <a:lvl6pPr marL="2285333" indent="0">
              <a:buNone/>
              <a:defRPr sz="900"/>
            </a:lvl6pPr>
            <a:lvl7pPr marL="2742399" indent="0">
              <a:buNone/>
              <a:defRPr sz="900"/>
            </a:lvl7pPr>
            <a:lvl8pPr marL="3199466" indent="0">
              <a:buNone/>
              <a:defRPr sz="900"/>
            </a:lvl8pPr>
            <a:lvl9pPr marL="3656532" indent="0">
              <a:buNone/>
              <a:defRPr sz="900"/>
            </a:lvl9pPr>
          </a:lstStyle>
          <a:p>
            <a:pPr lvl="0"/>
            <a:r>
              <a:rPr lang="ru-RU"/>
              <a:t>Образец текста</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A9D0DBD-237F-43E8-AF84-70188AA218E3}"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80698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4A02ED3-EC22-42BB-BA93-C52F815566AE}"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88277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744"/>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1" y="274744"/>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94B5F8-3237-4CAB-894F-E824C77A29C8}"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14740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аблица 2"/>
          <p:cNvSpPr>
            <a:spLocks noGrp="1"/>
          </p:cNvSpPr>
          <p:nvPr>
            <p:ph type="tbl" idx="1"/>
          </p:nvPr>
        </p:nvSpPr>
        <p:spPr>
          <a:xfrm>
            <a:off x="609600" y="1600206"/>
            <a:ext cx="10972800" cy="4525963"/>
          </a:xfrm>
        </p:spPr>
        <p:txBody>
          <a:bodyPr/>
          <a:lstStyle/>
          <a:p>
            <a:pPr lvl="0"/>
            <a:endParaRPr lang="ru-RU" noProof="0"/>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0C8B149-103F-46B0-AF20-06BC32CADD9F}"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67797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екст 2"/>
          <p:cNvSpPr>
            <a:spLocks noGrp="1"/>
          </p:cNvSpPr>
          <p:nvPr>
            <p:ph type="body" sz="half" idx="1"/>
          </p:nvPr>
        </p:nvSpPr>
        <p:spPr>
          <a:xfrm>
            <a:off x="609601" y="1600206"/>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6"/>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EF492E6-52E1-4325-9180-CF70567FD6A0}"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9600478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09600" y="274744"/>
            <a:ext cx="10972800" cy="5851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98B84D7-0CD6-4C0A-AA0C-2E5EADE7FAD1}"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835660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2706920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4115052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852FFD1-FA6F-42C3-BA12-DC2C2C1F2EEE}"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2186659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852FFD1-FA6F-42C3-BA12-DC2C2C1F2EEE}" type="datetimeFigureOut">
              <a:rPr lang="ru-RU" smtClean="0"/>
              <a:t>23.08.2022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70948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7944705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852FFD1-FA6F-42C3-BA12-DC2C2C1F2EEE}" type="datetimeFigureOut">
              <a:rPr lang="ru-RU" smtClean="0"/>
              <a:t>23.08.2022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39072239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852FFD1-FA6F-42C3-BA12-DC2C2C1F2EEE}" type="datetimeFigureOut">
              <a:rPr lang="ru-RU" smtClean="0"/>
              <a:t>23.08.2022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24706663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2FFD1-FA6F-42C3-BA12-DC2C2C1F2EEE}" type="datetimeFigureOut">
              <a:rPr lang="ru-RU" smtClean="0"/>
              <a:t>23.08.2022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7572345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852FFD1-FA6F-42C3-BA12-DC2C2C1F2EEE}" type="datetimeFigureOut">
              <a:rPr lang="ru-RU" smtClean="0"/>
              <a:t>23.08.2022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2062813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852FFD1-FA6F-42C3-BA12-DC2C2C1F2EEE}" type="datetimeFigureOut">
              <a:rPr lang="ru-RU" smtClean="0"/>
              <a:t>23.08.2022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42231273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8240747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23.08.2022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2556701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1054"/>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31494" indent="0" algn="ctr">
              <a:buNone/>
              <a:defRPr>
                <a:solidFill>
                  <a:schemeClr val="tx1">
                    <a:tint val="75000"/>
                  </a:schemeClr>
                </a:solidFill>
              </a:defRPr>
            </a:lvl2pPr>
            <a:lvl3pPr marL="862987" indent="0" algn="ctr">
              <a:buNone/>
              <a:defRPr>
                <a:solidFill>
                  <a:schemeClr val="tx1">
                    <a:tint val="75000"/>
                  </a:schemeClr>
                </a:solidFill>
              </a:defRPr>
            </a:lvl3pPr>
            <a:lvl4pPr marL="1294480" indent="0" algn="ctr">
              <a:buNone/>
              <a:defRPr>
                <a:solidFill>
                  <a:schemeClr val="tx1">
                    <a:tint val="75000"/>
                  </a:schemeClr>
                </a:solidFill>
              </a:defRPr>
            </a:lvl4pPr>
            <a:lvl5pPr marL="1725974" indent="0" algn="ctr">
              <a:buNone/>
              <a:defRPr>
                <a:solidFill>
                  <a:schemeClr val="tx1">
                    <a:tint val="75000"/>
                  </a:schemeClr>
                </a:solidFill>
              </a:defRPr>
            </a:lvl5pPr>
            <a:lvl6pPr marL="2157467" indent="0" algn="ctr">
              <a:buNone/>
              <a:defRPr>
                <a:solidFill>
                  <a:schemeClr val="tx1">
                    <a:tint val="75000"/>
                  </a:schemeClr>
                </a:solidFill>
              </a:defRPr>
            </a:lvl6pPr>
            <a:lvl7pPr marL="2588961" indent="0" algn="ctr">
              <a:buNone/>
              <a:defRPr>
                <a:solidFill>
                  <a:schemeClr val="tx1">
                    <a:tint val="75000"/>
                  </a:schemeClr>
                </a:solidFill>
              </a:defRPr>
            </a:lvl7pPr>
            <a:lvl8pPr marL="3020453" indent="0" algn="ctr">
              <a:buNone/>
              <a:defRPr>
                <a:solidFill>
                  <a:schemeClr val="tx1">
                    <a:tint val="75000"/>
                  </a:schemeClr>
                </a:solidFill>
              </a:defRPr>
            </a:lvl8pPr>
            <a:lvl9pPr marL="3451947"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261A398B-CED0-4973-8309-9FC761321055}"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80427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A7E352C4-344A-446C-9FE5-264E23E21908}"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54714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7530"/>
            <a:ext cx="10363200" cy="1362075"/>
          </a:xfrm>
        </p:spPr>
        <p:txBody>
          <a:bodyPr anchor="t"/>
          <a:lstStyle>
            <a:lvl1pPr algn="l">
              <a:defRPr sz="3775"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1887">
                <a:solidFill>
                  <a:schemeClr val="tx1">
                    <a:tint val="75000"/>
                  </a:schemeClr>
                </a:solidFill>
              </a:defRPr>
            </a:lvl1pPr>
            <a:lvl2pPr marL="431494" indent="0">
              <a:buNone/>
              <a:defRPr sz="1699">
                <a:solidFill>
                  <a:schemeClr val="tx1">
                    <a:tint val="75000"/>
                  </a:schemeClr>
                </a:solidFill>
              </a:defRPr>
            </a:lvl2pPr>
            <a:lvl3pPr marL="862987" indent="0">
              <a:buNone/>
              <a:defRPr sz="1510">
                <a:solidFill>
                  <a:schemeClr val="tx1">
                    <a:tint val="75000"/>
                  </a:schemeClr>
                </a:solidFill>
              </a:defRPr>
            </a:lvl3pPr>
            <a:lvl4pPr marL="1294480" indent="0">
              <a:buNone/>
              <a:defRPr sz="1321">
                <a:solidFill>
                  <a:schemeClr val="tx1">
                    <a:tint val="75000"/>
                  </a:schemeClr>
                </a:solidFill>
              </a:defRPr>
            </a:lvl4pPr>
            <a:lvl5pPr marL="1725974" indent="0">
              <a:buNone/>
              <a:defRPr sz="1321">
                <a:solidFill>
                  <a:schemeClr val="tx1">
                    <a:tint val="75000"/>
                  </a:schemeClr>
                </a:solidFill>
              </a:defRPr>
            </a:lvl5pPr>
            <a:lvl6pPr marL="2157467" indent="0">
              <a:buNone/>
              <a:defRPr sz="1321">
                <a:solidFill>
                  <a:schemeClr val="tx1">
                    <a:tint val="75000"/>
                  </a:schemeClr>
                </a:solidFill>
              </a:defRPr>
            </a:lvl6pPr>
            <a:lvl7pPr marL="2588961" indent="0">
              <a:buNone/>
              <a:defRPr sz="1321">
                <a:solidFill>
                  <a:schemeClr val="tx1">
                    <a:tint val="75000"/>
                  </a:schemeClr>
                </a:solidFill>
              </a:defRPr>
            </a:lvl7pPr>
            <a:lvl8pPr marL="3020453" indent="0">
              <a:buNone/>
              <a:defRPr sz="1321">
                <a:solidFill>
                  <a:schemeClr val="tx1">
                    <a:tint val="75000"/>
                  </a:schemeClr>
                </a:solidFill>
              </a:defRPr>
            </a:lvl8pPr>
            <a:lvl9pPr marL="3451947" indent="0">
              <a:buNone/>
              <a:defRPr sz="1321">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A474348D-D271-4624-9102-9CC0D80AF0D7}"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0285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12965238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0" y="1600207"/>
            <a:ext cx="5384800" cy="4525963"/>
          </a:xfrm>
        </p:spPr>
        <p:txBody>
          <a:bodyPr/>
          <a:lstStyle>
            <a:lvl1pPr>
              <a:defRPr sz="2642"/>
            </a:lvl1pPr>
            <a:lvl2pPr>
              <a:defRPr sz="2265"/>
            </a:lvl2pPr>
            <a:lvl3pPr>
              <a:defRPr sz="1887"/>
            </a:lvl3pPr>
            <a:lvl4pPr>
              <a:defRPr sz="1699"/>
            </a:lvl4pPr>
            <a:lvl5pPr>
              <a:defRPr sz="1699"/>
            </a:lvl5pPr>
            <a:lvl6pPr>
              <a:defRPr sz="1699"/>
            </a:lvl6pPr>
            <a:lvl7pPr>
              <a:defRPr sz="1699"/>
            </a:lvl7pPr>
            <a:lvl8pPr>
              <a:defRPr sz="1699"/>
            </a:lvl8pPr>
            <a:lvl9pPr>
              <a:defRPr sz="16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7"/>
            <a:ext cx="5384800" cy="4525963"/>
          </a:xfrm>
        </p:spPr>
        <p:txBody>
          <a:bodyPr/>
          <a:lstStyle>
            <a:lvl1pPr>
              <a:defRPr sz="2642"/>
            </a:lvl1pPr>
            <a:lvl2pPr>
              <a:defRPr sz="2265"/>
            </a:lvl2pPr>
            <a:lvl3pPr>
              <a:defRPr sz="1887"/>
            </a:lvl3pPr>
            <a:lvl4pPr>
              <a:defRPr sz="1699"/>
            </a:lvl4pPr>
            <a:lvl5pPr>
              <a:defRPr sz="1699"/>
            </a:lvl5pPr>
            <a:lvl6pPr>
              <a:defRPr sz="1699"/>
            </a:lvl6pPr>
            <a:lvl7pPr>
              <a:defRPr sz="1699"/>
            </a:lvl7pPr>
            <a:lvl8pPr>
              <a:defRPr sz="1699"/>
            </a:lvl8pPr>
            <a:lvl9pPr>
              <a:defRPr sz="16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D1635EE8-7C92-48B9-A522-198299B017CE}"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342536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265" b="1"/>
            </a:lvl1pPr>
            <a:lvl2pPr marL="431494" indent="0">
              <a:buNone/>
              <a:defRPr sz="1887" b="1"/>
            </a:lvl2pPr>
            <a:lvl3pPr marL="862987" indent="0">
              <a:buNone/>
              <a:defRPr sz="1699" b="1"/>
            </a:lvl3pPr>
            <a:lvl4pPr marL="1294480" indent="0">
              <a:buNone/>
              <a:defRPr sz="1510" b="1"/>
            </a:lvl4pPr>
            <a:lvl5pPr marL="1725974" indent="0">
              <a:buNone/>
              <a:defRPr sz="1510" b="1"/>
            </a:lvl5pPr>
            <a:lvl6pPr marL="2157467" indent="0">
              <a:buNone/>
              <a:defRPr sz="1510" b="1"/>
            </a:lvl6pPr>
            <a:lvl7pPr marL="2588961" indent="0">
              <a:buNone/>
              <a:defRPr sz="1510" b="1"/>
            </a:lvl7pPr>
            <a:lvl8pPr marL="3020453" indent="0">
              <a:buNone/>
              <a:defRPr sz="1510" b="1"/>
            </a:lvl8pPr>
            <a:lvl9pPr marL="3451947" indent="0">
              <a:buNone/>
              <a:defRPr sz="1510" b="1"/>
            </a:lvl9pPr>
          </a:lstStyle>
          <a:p>
            <a:pPr lvl="0"/>
            <a:r>
              <a:rPr lang="ru-RU"/>
              <a:t>Образец текста</a:t>
            </a:r>
          </a:p>
        </p:txBody>
      </p:sp>
      <p:sp>
        <p:nvSpPr>
          <p:cNvPr id="4" name="Объект 3"/>
          <p:cNvSpPr>
            <a:spLocks noGrp="1"/>
          </p:cNvSpPr>
          <p:nvPr>
            <p:ph sz="half" idx="2"/>
          </p:nvPr>
        </p:nvSpPr>
        <p:spPr>
          <a:xfrm>
            <a:off x="609600" y="2174876"/>
            <a:ext cx="5386917" cy="3951288"/>
          </a:xfrm>
        </p:spPr>
        <p:txBody>
          <a:bodyPr/>
          <a:lstStyle>
            <a:lvl1pPr>
              <a:defRPr sz="2265"/>
            </a:lvl1pPr>
            <a:lvl2pPr>
              <a:defRPr sz="1887"/>
            </a:lvl2pPr>
            <a:lvl3pPr>
              <a:defRPr sz="1699"/>
            </a:lvl3pPr>
            <a:lvl4pPr>
              <a:defRPr sz="1510"/>
            </a:lvl4pPr>
            <a:lvl5pPr>
              <a:defRPr sz="1510"/>
            </a:lvl5pPr>
            <a:lvl6pPr>
              <a:defRPr sz="1510"/>
            </a:lvl6pPr>
            <a:lvl7pPr>
              <a:defRPr sz="1510"/>
            </a:lvl7pPr>
            <a:lvl8pPr>
              <a:defRPr sz="1510"/>
            </a:lvl8pPr>
            <a:lvl9pPr>
              <a:defRPr sz="151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788" y="1535113"/>
            <a:ext cx="5389033" cy="639762"/>
          </a:xfrm>
        </p:spPr>
        <p:txBody>
          <a:bodyPr anchor="b"/>
          <a:lstStyle>
            <a:lvl1pPr marL="0" indent="0">
              <a:buNone/>
              <a:defRPr sz="2265" b="1"/>
            </a:lvl1pPr>
            <a:lvl2pPr marL="431494" indent="0">
              <a:buNone/>
              <a:defRPr sz="1887" b="1"/>
            </a:lvl2pPr>
            <a:lvl3pPr marL="862987" indent="0">
              <a:buNone/>
              <a:defRPr sz="1699" b="1"/>
            </a:lvl3pPr>
            <a:lvl4pPr marL="1294480" indent="0">
              <a:buNone/>
              <a:defRPr sz="1510" b="1"/>
            </a:lvl4pPr>
            <a:lvl5pPr marL="1725974" indent="0">
              <a:buNone/>
              <a:defRPr sz="1510" b="1"/>
            </a:lvl5pPr>
            <a:lvl6pPr marL="2157467" indent="0">
              <a:buNone/>
              <a:defRPr sz="1510" b="1"/>
            </a:lvl6pPr>
            <a:lvl7pPr marL="2588961" indent="0">
              <a:buNone/>
              <a:defRPr sz="1510" b="1"/>
            </a:lvl7pPr>
            <a:lvl8pPr marL="3020453" indent="0">
              <a:buNone/>
              <a:defRPr sz="1510" b="1"/>
            </a:lvl8pPr>
            <a:lvl9pPr marL="3451947" indent="0">
              <a:buNone/>
              <a:defRPr sz="1510" b="1"/>
            </a:lvl9pPr>
          </a:lstStyle>
          <a:p>
            <a:pPr lvl="0"/>
            <a:r>
              <a:rPr lang="ru-RU"/>
              <a:t>Образец текста</a:t>
            </a:r>
          </a:p>
        </p:txBody>
      </p:sp>
      <p:sp>
        <p:nvSpPr>
          <p:cNvPr id="6" name="Объект 5"/>
          <p:cNvSpPr>
            <a:spLocks noGrp="1"/>
          </p:cNvSpPr>
          <p:nvPr>
            <p:ph sz="quarter" idx="4"/>
          </p:nvPr>
        </p:nvSpPr>
        <p:spPr>
          <a:xfrm>
            <a:off x="6193788" y="2174876"/>
            <a:ext cx="5389033" cy="3951288"/>
          </a:xfrm>
        </p:spPr>
        <p:txBody>
          <a:bodyPr/>
          <a:lstStyle>
            <a:lvl1pPr>
              <a:defRPr sz="2265"/>
            </a:lvl1pPr>
            <a:lvl2pPr>
              <a:defRPr sz="1887"/>
            </a:lvl2pPr>
            <a:lvl3pPr>
              <a:defRPr sz="1699"/>
            </a:lvl3pPr>
            <a:lvl4pPr>
              <a:defRPr sz="1510"/>
            </a:lvl4pPr>
            <a:lvl5pPr>
              <a:defRPr sz="1510"/>
            </a:lvl5pPr>
            <a:lvl6pPr>
              <a:defRPr sz="1510"/>
            </a:lvl6pPr>
            <a:lvl7pPr>
              <a:defRPr sz="1510"/>
            </a:lvl7pPr>
            <a:lvl8pPr>
              <a:defRPr sz="1510"/>
            </a:lvl8pPr>
            <a:lvl9pPr>
              <a:defRPr sz="151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8" name="Нижний колонтитул 7"/>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9" name="Номер слайда 8"/>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002A323A-673A-43EC-AB18-510FBEF71B35}"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833547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4" name="Нижний колонтитул 3"/>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омер слайда 4"/>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CCA98076-36D7-401E-93C6-54AC4AF7C7CC}"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414538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3" name="Нижний колонтитул 2"/>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4" name="Номер слайда 3"/>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692118DD-B41B-4190-B609-36E8C42FD155}"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683232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7" y="273050"/>
            <a:ext cx="4011084" cy="1162050"/>
          </a:xfrm>
        </p:spPr>
        <p:txBody>
          <a:bodyPr anchor="b"/>
          <a:lstStyle>
            <a:lvl1pPr algn="l">
              <a:defRPr sz="1887" b="1"/>
            </a:lvl1pPr>
          </a:lstStyle>
          <a:p>
            <a:r>
              <a:rPr lang="ru-RU"/>
              <a:t>Образец заголовка</a:t>
            </a:r>
          </a:p>
        </p:txBody>
      </p:sp>
      <p:sp>
        <p:nvSpPr>
          <p:cNvPr id="3" name="Объект 2"/>
          <p:cNvSpPr>
            <a:spLocks noGrp="1"/>
          </p:cNvSpPr>
          <p:nvPr>
            <p:ph idx="1"/>
          </p:nvPr>
        </p:nvSpPr>
        <p:spPr>
          <a:xfrm>
            <a:off x="4766733" y="273680"/>
            <a:ext cx="6815667" cy="5853113"/>
          </a:xfrm>
        </p:spPr>
        <p:txBody>
          <a:bodyPr/>
          <a:lstStyle>
            <a:lvl1pPr>
              <a:defRPr sz="3020"/>
            </a:lvl1pPr>
            <a:lvl2pPr>
              <a:defRPr sz="2642"/>
            </a:lvl2pPr>
            <a:lvl3pPr>
              <a:defRPr sz="2265"/>
            </a:lvl3pPr>
            <a:lvl4pPr>
              <a:defRPr sz="1887"/>
            </a:lvl4pPr>
            <a:lvl5pPr>
              <a:defRPr sz="1887"/>
            </a:lvl5pPr>
            <a:lvl6pPr>
              <a:defRPr sz="1887"/>
            </a:lvl6pPr>
            <a:lvl7pPr>
              <a:defRPr sz="1887"/>
            </a:lvl7pPr>
            <a:lvl8pPr>
              <a:defRPr sz="1887"/>
            </a:lvl8pPr>
            <a:lvl9pPr>
              <a:defRPr sz="1887"/>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7" y="1435104"/>
            <a:ext cx="4011084" cy="4691063"/>
          </a:xfrm>
        </p:spPr>
        <p:txBody>
          <a:bodyPr/>
          <a:lstStyle>
            <a:lvl1pPr marL="0" indent="0">
              <a:buNone/>
              <a:defRPr sz="1321"/>
            </a:lvl1pPr>
            <a:lvl2pPr marL="431494" indent="0">
              <a:buNone/>
              <a:defRPr sz="1132"/>
            </a:lvl2pPr>
            <a:lvl3pPr marL="862987" indent="0">
              <a:buNone/>
              <a:defRPr sz="944"/>
            </a:lvl3pPr>
            <a:lvl4pPr marL="1294480" indent="0">
              <a:buNone/>
              <a:defRPr sz="849"/>
            </a:lvl4pPr>
            <a:lvl5pPr marL="1725974" indent="0">
              <a:buNone/>
              <a:defRPr sz="849"/>
            </a:lvl5pPr>
            <a:lvl6pPr marL="2157467" indent="0">
              <a:buNone/>
              <a:defRPr sz="849"/>
            </a:lvl6pPr>
            <a:lvl7pPr marL="2588961" indent="0">
              <a:buNone/>
              <a:defRPr sz="849"/>
            </a:lvl7pPr>
            <a:lvl8pPr marL="3020453" indent="0">
              <a:buNone/>
              <a:defRPr sz="849"/>
            </a:lvl8pPr>
            <a:lvl9pPr marL="3451947" indent="0">
              <a:buNone/>
              <a:defRPr sz="849"/>
            </a:lvl9pPr>
          </a:lstStyle>
          <a:p>
            <a:pPr lvl="0"/>
            <a:r>
              <a:rPr lang="ru-RU"/>
              <a:t>Образец текста</a:t>
            </a:r>
          </a:p>
        </p:txBody>
      </p:sp>
      <p:sp>
        <p:nvSpPr>
          <p:cNvPr id="5" name="Дата 4"/>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FB680A69-F65A-4855-99E1-6CFC487ADB83}"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682668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8"/>
          </a:xfrm>
        </p:spPr>
        <p:txBody>
          <a:bodyPr anchor="b"/>
          <a:lstStyle>
            <a:lvl1pPr algn="l">
              <a:defRPr sz="1887"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020"/>
            </a:lvl1pPr>
            <a:lvl2pPr marL="431494" indent="0">
              <a:buNone/>
              <a:defRPr sz="2642"/>
            </a:lvl2pPr>
            <a:lvl3pPr marL="862987" indent="0">
              <a:buNone/>
              <a:defRPr sz="2265"/>
            </a:lvl3pPr>
            <a:lvl4pPr marL="1294480" indent="0">
              <a:buNone/>
              <a:defRPr sz="1887"/>
            </a:lvl4pPr>
            <a:lvl5pPr marL="1725974" indent="0">
              <a:buNone/>
              <a:defRPr sz="1887"/>
            </a:lvl5pPr>
            <a:lvl6pPr marL="2157467" indent="0">
              <a:buNone/>
              <a:defRPr sz="1887"/>
            </a:lvl6pPr>
            <a:lvl7pPr marL="2588961" indent="0">
              <a:buNone/>
              <a:defRPr sz="1887"/>
            </a:lvl7pPr>
            <a:lvl8pPr marL="3020453" indent="0">
              <a:buNone/>
              <a:defRPr sz="1887"/>
            </a:lvl8pPr>
            <a:lvl9pPr marL="3451947" indent="0">
              <a:buNone/>
              <a:defRPr sz="1887"/>
            </a:lvl9pPr>
          </a:lstStyle>
          <a:p>
            <a:pPr lvl="0"/>
            <a:endParaRPr lang="ru-RU" noProof="0"/>
          </a:p>
        </p:txBody>
      </p:sp>
      <p:sp>
        <p:nvSpPr>
          <p:cNvPr id="4" name="Текст 3"/>
          <p:cNvSpPr>
            <a:spLocks noGrp="1"/>
          </p:cNvSpPr>
          <p:nvPr>
            <p:ph type="body" sz="half" idx="2"/>
          </p:nvPr>
        </p:nvSpPr>
        <p:spPr>
          <a:xfrm>
            <a:off x="2389717" y="5367339"/>
            <a:ext cx="7315200" cy="804862"/>
          </a:xfrm>
        </p:spPr>
        <p:txBody>
          <a:bodyPr/>
          <a:lstStyle>
            <a:lvl1pPr marL="0" indent="0">
              <a:buNone/>
              <a:defRPr sz="1321"/>
            </a:lvl1pPr>
            <a:lvl2pPr marL="431494" indent="0">
              <a:buNone/>
              <a:defRPr sz="1132"/>
            </a:lvl2pPr>
            <a:lvl3pPr marL="862987" indent="0">
              <a:buNone/>
              <a:defRPr sz="944"/>
            </a:lvl3pPr>
            <a:lvl4pPr marL="1294480" indent="0">
              <a:buNone/>
              <a:defRPr sz="849"/>
            </a:lvl4pPr>
            <a:lvl5pPr marL="1725974" indent="0">
              <a:buNone/>
              <a:defRPr sz="849"/>
            </a:lvl5pPr>
            <a:lvl6pPr marL="2157467" indent="0">
              <a:buNone/>
              <a:defRPr sz="849"/>
            </a:lvl6pPr>
            <a:lvl7pPr marL="2588961" indent="0">
              <a:buNone/>
              <a:defRPr sz="849"/>
            </a:lvl7pPr>
            <a:lvl8pPr marL="3020453" indent="0">
              <a:buNone/>
              <a:defRPr sz="849"/>
            </a:lvl8pPr>
            <a:lvl9pPr marL="3451947" indent="0">
              <a:buNone/>
              <a:defRPr sz="849"/>
            </a:lvl9pPr>
          </a:lstStyle>
          <a:p>
            <a:pPr lvl="0"/>
            <a:r>
              <a:rPr lang="ru-RU"/>
              <a:t>Образец текста</a:t>
            </a:r>
          </a:p>
        </p:txBody>
      </p:sp>
      <p:sp>
        <p:nvSpPr>
          <p:cNvPr id="5" name="Дата 4"/>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7770243E-A88B-46E5-8F06-D0C6C0F75ACF}"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05356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6E6438D2-659F-4935-BC0D-18D229F594FC}"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206198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5267"/>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5267"/>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2C3C0694-0657-4101-996A-78C30FDDF471}"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215444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екст 2"/>
          <p:cNvSpPr>
            <a:spLocks noGrp="1"/>
          </p:cNvSpPr>
          <p:nvPr>
            <p:ph type="body" sz="half" idx="1"/>
          </p:nvPr>
        </p:nvSpPr>
        <p:spPr>
          <a:xfrm>
            <a:off x="609600" y="1600207"/>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7"/>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a:xfrm>
            <a:off x="609601" y="6245226"/>
            <a:ext cx="2844800" cy="476250"/>
          </a:xfrm>
        </p:spPr>
        <p:txBody>
          <a:bodyPr/>
          <a:lstStyle>
            <a:lvl1pPr fontAlgn="auto">
              <a:spcBef>
                <a:spcPts val="0"/>
              </a:spcBef>
              <a:spcAft>
                <a:spcPts val="0"/>
              </a:spcAft>
              <a:defRPr/>
            </a:lvl1pPr>
          </a:lstStyle>
          <a:p>
            <a:pPr marL="0" marR="0" lvl="0" indent="0" algn="l"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a:xfrm>
            <a:off x="4165601" y="6245226"/>
            <a:ext cx="3860800" cy="476250"/>
          </a:xfrm>
        </p:spPr>
        <p:txBody>
          <a:bodyPr/>
          <a:lstStyle>
            <a:lvl1pPr fontAlgn="auto">
              <a:spcBef>
                <a:spcPts val="0"/>
              </a:spcBef>
              <a:spcAft>
                <a:spcPts val="0"/>
              </a:spcAft>
              <a:defRPr/>
            </a:lvl1pP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a:xfrm>
            <a:off x="8737600" y="6245226"/>
            <a:ext cx="2844800" cy="476250"/>
          </a:xfrm>
        </p:spPr>
        <p:txBody>
          <a:bodyPr/>
          <a:lstStyle>
            <a:lvl1pPr>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66897F7B-0438-49E8-AE7D-64961B74A608}"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37657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1094"/>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E61B77-C765-4E07-BA54-5D371D41E351}"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39281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707632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E9967-C863-48BC-8734-066EF7DDCB50}"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3784286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7569"/>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B62A62-2C0C-4C1F-88D7-BB533684E9E3}"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0268852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168BFA-EAA9-4953-9E9B-5BD3FFE85D41}"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116775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81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81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8" name="Нижний колонтитул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9" name="Номер слайда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714A06-0459-42EE-971F-2428D89FB3C5}"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5650622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4" name="Нижний колонтитул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омер слайда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9DF1C8-574D-4C40-871C-A59DD57492E2}"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5430864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3" name="Нижний колонтитул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4" name="Номер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24699-7161-4292-A492-FFE06336DA88}"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735601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71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A71976-7A28-42E4-8AEB-4F6C8ADEA8E5}"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2656142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DD77F6-7C37-4D51-BC79-FF63E6E10A26}"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5591940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65A676-D75C-487C-8BE8-23AABA450853}"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8109869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5307"/>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5307"/>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FE8CB0-C0AF-44DC-9EA3-71C0573511A1}"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2831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134243302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екст 2"/>
          <p:cNvSpPr>
            <a:spLocks noGrp="1"/>
          </p:cNvSpPr>
          <p:nvPr>
            <p:ph type="body" sz="half" idx="1"/>
          </p:nvPr>
        </p:nvSpPr>
        <p:spPr>
          <a:xfrm>
            <a:off x="609600" y="1600206"/>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6"/>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a:xfrm>
            <a:off x="609600" y="6245225"/>
            <a:ext cx="2844800" cy="47625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ижний колонтитул 5"/>
          <p:cNvSpPr>
            <a:spLocks noGrp="1"/>
          </p:cNvSpPr>
          <p:nvPr>
            <p:ph type="ftr" sz="quarter" idx="11"/>
          </p:nvPr>
        </p:nvSpPr>
        <p:spPr>
          <a:xfrm>
            <a:off x="4165600" y="6245225"/>
            <a:ext cx="3860800" cy="476250"/>
          </a:xfrm>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7" name="Номер слайда 6"/>
          <p:cNvSpPr>
            <a:spLocks noGrp="1"/>
          </p:cNvSpPr>
          <p:nvPr>
            <p:ph type="sldNum" sz="quarter" idx="12"/>
          </p:nvPr>
        </p:nvSpPr>
        <p:spPr>
          <a:xfrm>
            <a:off x="8737600" y="6245225"/>
            <a:ext cx="2844800" cy="47625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9B3EE7B-5F9F-4385-90BA-24E400F562AF}"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0528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43101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59264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56AEF86-E87A-44A2-AA75-85CD9662DBA5}" type="datetimeFigureOut">
              <a:rPr lang="ru-RU" smtClean="0"/>
              <a:pPr/>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04C94E-1C92-4ECB-A6F3-30B2B0C079E8}" type="slidenum">
              <a:rPr lang="ru-RU" smtClean="0"/>
              <a:pPr/>
              <a:t>‹#›</a:t>
            </a:fld>
            <a:endParaRPr lang="ru-RU"/>
          </a:p>
        </p:txBody>
      </p:sp>
    </p:spTree>
    <p:extLst>
      <p:ext uri="{BB962C8B-B14F-4D97-AF65-F5344CB8AC3E}">
        <p14:creationId xmlns:p14="http://schemas.microsoft.com/office/powerpoint/2010/main" val="407239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AEF86-E87A-44A2-AA75-85CD9662DBA5}" type="datetimeFigureOut">
              <a:rPr lang="ru-RU" smtClean="0"/>
              <a:pPr/>
              <a:t>23.08.2022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4C94E-1C92-4ECB-A6F3-30B2B0C079E8}" type="slidenum">
              <a:rPr lang="ru-RU" smtClean="0"/>
              <a:pPr/>
              <a:t>‹#›</a:t>
            </a:fld>
            <a:endParaRPr lang="ru-RU"/>
          </a:p>
        </p:txBody>
      </p:sp>
    </p:spTree>
    <p:extLst>
      <p:ext uri="{BB962C8B-B14F-4D97-AF65-F5344CB8AC3E}">
        <p14:creationId xmlns:p14="http://schemas.microsoft.com/office/powerpoint/2010/main" val="166803962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ctr" anchorCtr="0" compatLnSpc="1">
            <a:prstTxWarp prst="textNoShape">
              <a:avLst/>
            </a:prstTxWarp>
          </a:bodyPr>
          <a:lstStyle/>
          <a:p>
            <a:pPr lvl="0"/>
            <a:r>
              <a:rPr lang="ru-RU" altLang="ru-RU"/>
              <a:t>Образец заголовка</a:t>
            </a:r>
          </a:p>
        </p:txBody>
      </p:sp>
      <p:sp>
        <p:nvSpPr>
          <p:cNvPr id="22531" name="Rectangle 3"/>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defTabSz="914133" eaLnBrk="1" hangingPunct="1">
              <a:defRPr sz="1400">
                <a:solidFill>
                  <a:srgbClr val="000000"/>
                </a:solidFill>
                <a:latin typeface="Arial" charset="0"/>
              </a:defRPr>
            </a:lvl1pPr>
          </a:lstStyle>
          <a:p>
            <a:pPr marL="0" marR="0" lvl="0" indent="0" algn="l" defTabSz="914133"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ctr" defTabSz="914133" eaLnBrk="1" hangingPunct="1">
              <a:defRPr sz="1400">
                <a:solidFill>
                  <a:srgbClr val="000000"/>
                </a:solidFill>
                <a:latin typeface="Arial" charset="0"/>
              </a:defRPr>
            </a:lvl1pPr>
          </a:lstStyle>
          <a:p>
            <a:pPr marL="0" marR="0" lvl="0" indent="0" algn="ctr" defTabSz="914133"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r" defTabSz="914133" eaLnBrk="1" hangingPunct="1">
              <a:defRPr sz="1400">
                <a:solidFill>
                  <a:srgbClr val="000000"/>
                </a:solidFill>
                <a:latin typeface="Arial"/>
              </a:defRPr>
            </a:lvl1pPr>
          </a:lstStyle>
          <a:p>
            <a:pPr marL="0" marR="0" lvl="0" indent="0" algn="r" defTabSz="914133" rtl="0" eaLnBrk="1" fontAlgn="base" latinLnBrk="0" hangingPunct="1">
              <a:lnSpc>
                <a:spcPct val="100000"/>
              </a:lnSpc>
              <a:spcBef>
                <a:spcPct val="0"/>
              </a:spcBef>
              <a:spcAft>
                <a:spcPct val="0"/>
              </a:spcAft>
              <a:buClrTx/>
              <a:buSzTx/>
              <a:buFontTx/>
              <a:buNone/>
              <a:tabLst/>
              <a:defRPr/>
            </a:pPr>
            <a:fld id="{F61C1B9C-5BF3-4FAB-B502-36DCD41294A0}"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133" rtl="0" eaLnBrk="1" fontAlgn="base" latinLnBrk="0" hangingPunct="1">
                <a:lnSpc>
                  <a:spcPct val="100000"/>
                </a:lnSpc>
                <a:spcBef>
                  <a:spcPct val="0"/>
                </a:spcBef>
                <a:spcAft>
                  <a:spcPct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85004891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068" algn="ctr" rtl="0" fontAlgn="base">
        <a:spcBef>
          <a:spcPct val="0"/>
        </a:spcBef>
        <a:spcAft>
          <a:spcPct val="0"/>
        </a:spcAft>
        <a:defRPr sz="4400">
          <a:solidFill>
            <a:schemeClr val="tx2"/>
          </a:solidFill>
          <a:latin typeface="Arial" charset="0"/>
        </a:defRPr>
      </a:lvl6pPr>
      <a:lvl7pPr marL="914133" algn="ctr" rtl="0" fontAlgn="base">
        <a:spcBef>
          <a:spcPct val="0"/>
        </a:spcBef>
        <a:spcAft>
          <a:spcPct val="0"/>
        </a:spcAft>
        <a:defRPr sz="4400">
          <a:solidFill>
            <a:schemeClr val="tx2"/>
          </a:solidFill>
          <a:latin typeface="Arial" charset="0"/>
        </a:defRPr>
      </a:lvl7pPr>
      <a:lvl8pPr marL="1371200" algn="ctr" rtl="0" fontAlgn="base">
        <a:spcBef>
          <a:spcPct val="0"/>
        </a:spcBef>
        <a:spcAft>
          <a:spcPct val="0"/>
        </a:spcAft>
        <a:defRPr sz="4400">
          <a:solidFill>
            <a:schemeClr val="tx2"/>
          </a:solidFill>
          <a:latin typeface="Arial" charset="0"/>
        </a:defRPr>
      </a:lvl8pPr>
      <a:lvl9pPr marL="182826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3867" indent="-228533" algn="l" rtl="0" fontAlgn="base">
        <a:spcBef>
          <a:spcPct val="20000"/>
        </a:spcBef>
        <a:spcAft>
          <a:spcPct val="0"/>
        </a:spcAft>
        <a:buChar char="»"/>
        <a:defRPr sz="2000">
          <a:solidFill>
            <a:schemeClr val="tx1"/>
          </a:solidFill>
          <a:latin typeface="+mn-lt"/>
        </a:defRPr>
      </a:lvl6pPr>
      <a:lvl7pPr marL="2970933" indent="-228533" algn="l" rtl="0" fontAlgn="base">
        <a:spcBef>
          <a:spcPct val="20000"/>
        </a:spcBef>
        <a:spcAft>
          <a:spcPct val="0"/>
        </a:spcAft>
        <a:buChar char="»"/>
        <a:defRPr sz="2000">
          <a:solidFill>
            <a:schemeClr val="tx1"/>
          </a:solidFill>
          <a:latin typeface="+mn-lt"/>
        </a:defRPr>
      </a:lvl7pPr>
      <a:lvl8pPr marL="3428000" indent="-228533" algn="l" rtl="0" fontAlgn="base">
        <a:spcBef>
          <a:spcPct val="20000"/>
        </a:spcBef>
        <a:spcAft>
          <a:spcPct val="0"/>
        </a:spcAft>
        <a:buChar char="»"/>
        <a:defRPr sz="2000">
          <a:solidFill>
            <a:schemeClr val="tx1"/>
          </a:solidFill>
          <a:latin typeface="+mn-lt"/>
        </a:defRPr>
      </a:lvl8pPr>
      <a:lvl9pPr marL="3885066" indent="-228533"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133" rtl="0" eaLnBrk="1" latinLnBrk="0" hangingPunct="1">
        <a:defRPr sz="1800" kern="1200">
          <a:solidFill>
            <a:schemeClr val="tx1"/>
          </a:solidFill>
          <a:latin typeface="+mn-lt"/>
          <a:ea typeface="+mn-ea"/>
          <a:cs typeface="+mn-cs"/>
        </a:defRPr>
      </a:lvl1pPr>
      <a:lvl2pPr marL="457068" algn="l" defTabSz="914133" rtl="0" eaLnBrk="1" latinLnBrk="0" hangingPunct="1">
        <a:defRPr sz="1800" kern="1200">
          <a:solidFill>
            <a:schemeClr val="tx1"/>
          </a:solidFill>
          <a:latin typeface="+mn-lt"/>
          <a:ea typeface="+mn-ea"/>
          <a:cs typeface="+mn-cs"/>
        </a:defRPr>
      </a:lvl2pPr>
      <a:lvl3pPr marL="914133" algn="l" defTabSz="914133" rtl="0" eaLnBrk="1" latinLnBrk="0" hangingPunct="1">
        <a:defRPr sz="1800" kern="1200">
          <a:solidFill>
            <a:schemeClr val="tx1"/>
          </a:solidFill>
          <a:latin typeface="+mn-lt"/>
          <a:ea typeface="+mn-ea"/>
          <a:cs typeface="+mn-cs"/>
        </a:defRPr>
      </a:lvl3pPr>
      <a:lvl4pPr marL="1371200" algn="l" defTabSz="914133" rtl="0" eaLnBrk="1" latinLnBrk="0" hangingPunct="1">
        <a:defRPr sz="1800" kern="1200">
          <a:solidFill>
            <a:schemeClr val="tx1"/>
          </a:solidFill>
          <a:latin typeface="+mn-lt"/>
          <a:ea typeface="+mn-ea"/>
          <a:cs typeface="+mn-cs"/>
        </a:defRPr>
      </a:lvl4pPr>
      <a:lvl5pPr marL="1828267" algn="l" defTabSz="914133" rtl="0" eaLnBrk="1" latinLnBrk="0" hangingPunct="1">
        <a:defRPr sz="1800" kern="1200">
          <a:solidFill>
            <a:schemeClr val="tx1"/>
          </a:solidFill>
          <a:latin typeface="+mn-lt"/>
          <a:ea typeface="+mn-ea"/>
          <a:cs typeface="+mn-cs"/>
        </a:defRPr>
      </a:lvl5pPr>
      <a:lvl6pPr marL="2285333" algn="l" defTabSz="914133" rtl="0" eaLnBrk="1" latinLnBrk="0" hangingPunct="1">
        <a:defRPr sz="1800" kern="1200">
          <a:solidFill>
            <a:schemeClr val="tx1"/>
          </a:solidFill>
          <a:latin typeface="+mn-lt"/>
          <a:ea typeface="+mn-ea"/>
          <a:cs typeface="+mn-cs"/>
        </a:defRPr>
      </a:lvl6pPr>
      <a:lvl7pPr marL="2742399" algn="l" defTabSz="914133" rtl="0" eaLnBrk="1" latinLnBrk="0" hangingPunct="1">
        <a:defRPr sz="1800" kern="1200">
          <a:solidFill>
            <a:schemeClr val="tx1"/>
          </a:solidFill>
          <a:latin typeface="+mn-lt"/>
          <a:ea typeface="+mn-ea"/>
          <a:cs typeface="+mn-cs"/>
        </a:defRPr>
      </a:lvl7pPr>
      <a:lvl8pPr marL="3199466" algn="l" defTabSz="914133" rtl="0" eaLnBrk="1" latinLnBrk="0" hangingPunct="1">
        <a:defRPr sz="1800" kern="1200">
          <a:solidFill>
            <a:schemeClr val="tx1"/>
          </a:solidFill>
          <a:latin typeface="+mn-lt"/>
          <a:ea typeface="+mn-ea"/>
          <a:cs typeface="+mn-cs"/>
        </a:defRPr>
      </a:lvl8pPr>
      <a:lvl9pPr marL="3656532" algn="l" defTabSz="91413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2FFD1-FA6F-42C3-BA12-DC2C2C1F2EEE}" type="datetimeFigureOut">
              <a:rPr lang="ru-RU" smtClean="0"/>
              <a:t>23.08.2022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DA608-35A8-44E0-9F82-581EAE50B9B7}" type="slidenum">
              <a:rPr lang="ru-RU" smtClean="0"/>
              <a:t>‹#›</a:t>
            </a:fld>
            <a:endParaRPr lang="ru-RU"/>
          </a:p>
        </p:txBody>
      </p:sp>
    </p:spTree>
    <p:extLst>
      <p:ext uri="{BB962C8B-B14F-4D97-AF65-F5344CB8AC3E}">
        <p14:creationId xmlns:p14="http://schemas.microsoft.com/office/powerpoint/2010/main" val="228714577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Заголовок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6147" name="Текст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609601" y="6356421"/>
            <a:ext cx="2844800" cy="365125"/>
          </a:xfrm>
          <a:prstGeom prst="rect">
            <a:avLst/>
          </a:prstGeom>
        </p:spPr>
        <p:txBody>
          <a:bodyPr vert="horz" lIns="91440" tIns="45720" rIns="91440" bIns="45720" rtlCol="0" anchor="ctr"/>
          <a:lstStyle>
            <a:lvl1pPr algn="l" eaLnBrk="1" hangingPunct="1">
              <a:defRPr sz="1132">
                <a:solidFill>
                  <a:srgbClr val="000000"/>
                </a:solidFill>
                <a:latin typeface="Calibri"/>
              </a:defRPr>
            </a:lvl1pPr>
          </a:lstStyle>
          <a:p>
            <a:pPr marL="0" marR="0" lvl="0" indent="0" algn="l" defTabSz="862987" rtl="0" eaLnBrk="1" fontAlgn="base" latinLnBrk="0" hangingPunct="1">
              <a:lnSpc>
                <a:spcPct val="100000"/>
              </a:lnSpc>
              <a:spcBef>
                <a:spcPct val="0"/>
              </a:spcBef>
              <a:spcAft>
                <a:spcPct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3"/>
          </p:nvPr>
        </p:nvSpPr>
        <p:spPr>
          <a:xfrm>
            <a:off x="4165601" y="6356421"/>
            <a:ext cx="3860800" cy="365125"/>
          </a:xfrm>
          <a:prstGeom prst="rect">
            <a:avLst/>
          </a:prstGeom>
        </p:spPr>
        <p:txBody>
          <a:bodyPr vert="horz" lIns="91440" tIns="45720" rIns="91440" bIns="45720" rtlCol="0" anchor="ctr"/>
          <a:lstStyle>
            <a:lvl1pPr algn="ctr" eaLnBrk="1" hangingPunct="1">
              <a:defRPr sz="1132">
                <a:solidFill>
                  <a:srgbClr val="000000"/>
                </a:solidFill>
                <a:latin typeface="Calibri"/>
              </a:defRPr>
            </a:lvl1pPr>
          </a:lstStyle>
          <a:p>
            <a:pPr marL="0" marR="0" lvl="0" indent="0" algn="ctr" defTabSz="862987" rtl="0" eaLnBrk="1" fontAlgn="base" latinLnBrk="0" hangingPunct="1">
              <a:lnSpc>
                <a:spcPct val="100000"/>
              </a:lnSpc>
              <a:spcBef>
                <a:spcPct val="0"/>
              </a:spcBef>
              <a:spcAft>
                <a:spcPct val="0"/>
              </a:spcAft>
              <a:buClrTx/>
              <a:buSzTx/>
              <a:buFontTx/>
              <a:buNone/>
              <a:tabLst/>
              <a:defRPr/>
            </a:pPr>
            <a:endParaRPr kumimoji="0" lang="ru-RU" sz="1132"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4"/>
          </p:nvPr>
        </p:nvSpPr>
        <p:spPr>
          <a:xfrm>
            <a:off x="8737600" y="635642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32">
                <a:solidFill>
                  <a:srgbClr val="000000"/>
                </a:solidFill>
                <a:latin typeface="Calibri" panose="020F0502020204030204" pitchFamily="34" charset="0"/>
              </a:defRPr>
            </a:lvl1pPr>
          </a:lstStyle>
          <a:p>
            <a:pPr marL="0" marR="0" lvl="0" indent="0" algn="r" defTabSz="862987" rtl="0" eaLnBrk="1" fontAlgn="base" latinLnBrk="0" hangingPunct="1">
              <a:lnSpc>
                <a:spcPct val="100000"/>
              </a:lnSpc>
              <a:spcBef>
                <a:spcPct val="0"/>
              </a:spcBef>
              <a:spcAft>
                <a:spcPct val="0"/>
              </a:spcAft>
              <a:buClrTx/>
              <a:buSzTx/>
              <a:buFontTx/>
              <a:buNone/>
              <a:tabLst/>
              <a:defRPr/>
            </a:pPr>
            <a:fld id="{39A12979-46EA-4743-9941-1318FC72DB5A}" type="slidenum">
              <a:rPr kumimoji="0" lang="ru-RU" altLang="ru-RU" sz="1132"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Tx/>
                <a:buNone/>
                <a:tabLst/>
                <a:defRPr/>
              </a:pPr>
              <a:t>‹#›</a:t>
            </a:fld>
            <a:endParaRPr kumimoji="0" lang="ru-RU" altLang="ru-RU" sz="1132"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78707964"/>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txStyles>
    <p:titleStyle>
      <a:lvl1pPr algn="ctr" rtl="0" eaLnBrk="0" fontAlgn="base" hangingPunct="0">
        <a:spcBef>
          <a:spcPct val="0"/>
        </a:spcBef>
        <a:spcAft>
          <a:spcPct val="0"/>
        </a:spcAft>
        <a:defRPr sz="4152" kern="1200">
          <a:solidFill>
            <a:schemeClr val="tx1"/>
          </a:solidFill>
          <a:latin typeface="+mj-lt"/>
          <a:ea typeface="+mj-ea"/>
          <a:cs typeface="+mj-cs"/>
        </a:defRPr>
      </a:lvl1pPr>
      <a:lvl2pPr algn="ctr" rtl="0" eaLnBrk="0" fontAlgn="base" hangingPunct="0">
        <a:spcBef>
          <a:spcPct val="0"/>
        </a:spcBef>
        <a:spcAft>
          <a:spcPct val="0"/>
        </a:spcAft>
        <a:defRPr sz="4152">
          <a:solidFill>
            <a:schemeClr val="tx1"/>
          </a:solidFill>
          <a:latin typeface="Calibri" panose="020F0502020204030204" pitchFamily="34" charset="0"/>
        </a:defRPr>
      </a:lvl2pPr>
      <a:lvl3pPr algn="ctr" rtl="0" eaLnBrk="0" fontAlgn="base" hangingPunct="0">
        <a:spcBef>
          <a:spcPct val="0"/>
        </a:spcBef>
        <a:spcAft>
          <a:spcPct val="0"/>
        </a:spcAft>
        <a:defRPr sz="4152">
          <a:solidFill>
            <a:schemeClr val="tx1"/>
          </a:solidFill>
          <a:latin typeface="Calibri" panose="020F0502020204030204" pitchFamily="34" charset="0"/>
        </a:defRPr>
      </a:lvl3pPr>
      <a:lvl4pPr algn="ctr" rtl="0" eaLnBrk="0" fontAlgn="base" hangingPunct="0">
        <a:spcBef>
          <a:spcPct val="0"/>
        </a:spcBef>
        <a:spcAft>
          <a:spcPct val="0"/>
        </a:spcAft>
        <a:defRPr sz="4152">
          <a:solidFill>
            <a:schemeClr val="tx1"/>
          </a:solidFill>
          <a:latin typeface="Calibri" panose="020F0502020204030204" pitchFamily="34" charset="0"/>
        </a:defRPr>
      </a:lvl4pPr>
      <a:lvl5pPr algn="ctr" rtl="0" eaLnBrk="0" fontAlgn="base" hangingPunct="0">
        <a:spcBef>
          <a:spcPct val="0"/>
        </a:spcBef>
        <a:spcAft>
          <a:spcPct val="0"/>
        </a:spcAft>
        <a:defRPr sz="4152">
          <a:solidFill>
            <a:schemeClr val="tx1"/>
          </a:solidFill>
          <a:latin typeface="Calibri" panose="020F0502020204030204" pitchFamily="34" charset="0"/>
        </a:defRPr>
      </a:lvl5pPr>
      <a:lvl6pPr marL="431494" algn="ctr" rtl="0" fontAlgn="base">
        <a:spcBef>
          <a:spcPct val="0"/>
        </a:spcBef>
        <a:spcAft>
          <a:spcPct val="0"/>
        </a:spcAft>
        <a:defRPr sz="4152">
          <a:solidFill>
            <a:schemeClr val="tx1"/>
          </a:solidFill>
          <a:latin typeface="Calibri" panose="020F0502020204030204" pitchFamily="34" charset="0"/>
        </a:defRPr>
      </a:lvl6pPr>
      <a:lvl7pPr marL="862987" algn="ctr" rtl="0" fontAlgn="base">
        <a:spcBef>
          <a:spcPct val="0"/>
        </a:spcBef>
        <a:spcAft>
          <a:spcPct val="0"/>
        </a:spcAft>
        <a:defRPr sz="4152">
          <a:solidFill>
            <a:schemeClr val="tx1"/>
          </a:solidFill>
          <a:latin typeface="Calibri" panose="020F0502020204030204" pitchFamily="34" charset="0"/>
        </a:defRPr>
      </a:lvl7pPr>
      <a:lvl8pPr marL="1294480" algn="ctr" rtl="0" fontAlgn="base">
        <a:spcBef>
          <a:spcPct val="0"/>
        </a:spcBef>
        <a:spcAft>
          <a:spcPct val="0"/>
        </a:spcAft>
        <a:defRPr sz="4152">
          <a:solidFill>
            <a:schemeClr val="tx1"/>
          </a:solidFill>
          <a:latin typeface="Calibri" panose="020F0502020204030204" pitchFamily="34" charset="0"/>
        </a:defRPr>
      </a:lvl8pPr>
      <a:lvl9pPr marL="1725974" algn="ctr" rtl="0" fontAlgn="base">
        <a:spcBef>
          <a:spcPct val="0"/>
        </a:spcBef>
        <a:spcAft>
          <a:spcPct val="0"/>
        </a:spcAft>
        <a:defRPr sz="4152">
          <a:solidFill>
            <a:schemeClr val="tx1"/>
          </a:solidFill>
          <a:latin typeface="Calibri" panose="020F0502020204030204" pitchFamily="34" charset="0"/>
        </a:defRPr>
      </a:lvl9pPr>
    </p:titleStyle>
    <p:bodyStyle>
      <a:lvl1pPr marL="323620" indent="-323620" algn="l" rtl="0" eaLnBrk="0" fontAlgn="base" hangingPunct="0">
        <a:spcBef>
          <a:spcPct val="20000"/>
        </a:spcBef>
        <a:spcAft>
          <a:spcPct val="0"/>
        </a:spcAft>
        <a:buFont typeface="Arial" panose="020B0604020202020204" pitchFamily="34" charset="0"/>
        <a:buChar char="•"/>
        <a:defRPr sz="3020" kern="1200">
          <a:solidFill>
            <a:schemeClr val="tx1"/>
          </a:solidFill>
          <a:latin typeface="+mn-lt"/>
          <a:ea typeface="+mn-ea"/>
          <a:cs typeface="+mn-cs"/>
        </a:defRPr>
      </a:lvl1pPr>
      <a:lvl2pPr marL="701177" indent="-269683" algn="l" rtl="0" eaLnBrk="0" fontAlgn="base" hangingPunct="0">
        <a:spcBef>
          <a:spcPct val="20000"/>
        </a:spcBef>
        <a:spcAft>
          <a:spcPct val="0"/>
        </a:spcAft>
        <a:buFont typeface="Arial" panose="020B0604020202020204" pitchFamily="34" charset="0"/>
        <a:buChar char="–"/>
        <a:defRPr sz="2642" kern="1200">
          <a:solidFill>
            <a:schemeClr val="tx1"/>
          </a:solidFill>
          <a:latin typeface="+mn-lt"/>
          <a:ea typeface="+mn-ea"/>
          <a:cs typeface="+mn-cs"/>
        </a:defRPr>
      </a:lvl2pPr>
      <a:lvl3pPr marL="1078733" indent="-215747" algn="l" rtl="0" eaLnBrk="0" fontAlgn="base" hangingPunct="0">
        <a:spcBef>
          <a:spcPct val="20000"/>
        </a:spcBef>
        <a:spcAft>
          <a:spcPct val="0"/>
        </a:spcAft>
        <a:buFont typeface="Arial" panose="020B0604020202020204" pitchFamily="34" charset="0"/>
        <a:buChar char="•"/>
        <a:defRPr sz="2265" kern="1200">
          <a:solidFill>
            <a:schemeClr val="tx1"/>
          </a:solidFill>
          <a:latin typeface="+mn-lt"/>
          <a:ea typeface="+mn-ea"/>
          <a:cs typeface="+mn-cs"/>
        </a:defRPr>
      </a:lvl3pPr>
      <a:lvl4pPr marL="1510227" indent="-215747" algn="l" rtl="0" eaLnBrk="0" fontAlgn="base" hangingPunct="0">
        <a:spcBef>
          <a:spcPct val="20000"/>
        </a:spcBef>
        <a:spcAft>
          <a:spcPct val="0"/>
        </a:spcAft>
        <a:buFont typeface="Arial" panose="020B0604020202020204" pitchFamily="34" charset="0"/>
        <a:buChar char="–"/>
        <a:defRPr sz="1887" kern="1200">
          <a:solidFill>
            <a:schemeClr val="tx1"/>
          </a:solidFill>
          <a:latin typeface="+mn-lt"/>
          <a:ea typeface="+mn-ea"/>
          <a:cs typeface="+mn-cs"/>
        </a:defRPr>
      </a:lvl4pPr>
      <a:lvl5pPr marL="1941720" indent="-215747" algn="l" rtl="0" eaLnBrk="0" fontAlgn="base" hangingPunct="0">
        <a:spcBef>
          <a:spcPct val="20000"/>
        </a:spcBef>
        <a:spcAft>
          <a:spcPct val="0"/>
        </a:spcAft>
        <a:buFont typeface="Arial" panose="020B0604020202020204" pitchFamily="34" charset="0"/>
        <a:buChar char="»"/>
        <a:defRPr sz="1887" kern="1200">
          <a:solidFill>
            <a:schemeClr val="tx1"/>
          </a:solidFill>
          <a:latin typeface="+mn-lt"/>
          <a:ea typeface="+mn-ea"/>
          <a:cs typeface="+mn-cs"/>
        </a:defRPr>
      </a:lvl5pPr>
      <a:lvl6pPr marL="2373214" indent="-215747" algn="l" defTabSz="862987" rtl="0" eaLnBrk="1" latinLnBrk="0" hangingPunct="1">
        <a:spcBef>
          <a:spcPct val="20000"/>
        </a:spcBef>
        <a:buFont typeface="Arial" pitchFamily="34" charset="0"/>
        <a:buChar char="•"/>
        <a:defRPr sz="1887" kern="1200">
          <a:solidFill>
            <a:schemeClr val="tx1"/>
          </a:solidFill>
          <a:latin typeface="+mn-lt"/>
          <a:ea typeface="+mn-ea"/>
          <a:cs typeface="+mn-cs"/>
        </a:defRPr>
      </a:lvl6pPr>
      <a:lvl7pPr marL="2804707" indent="-215747" algn="l" defTabSz="862987" rtl="0" eaLnBrk="1" latinLnBrk="0" hangingPunct="1">
        <a:spcBef>
          <a:spcPct val="20000"/>
        </a:spcBef>
        <a:buFont typeface="Arial" pitchFamily="34" charset="0"/>
        <a:buChar char="•"/>
        <a:defRPr sz="1887" kern="1200">
          <a:solidFill>
            <a:schemeClr val="tx1"/>
          </a:solidFill>
          <a:latin typeface="+mn-lt"/>
          <a:ea typeface="+mn-ea"/>
          <a:cs typeface="+mn-cs"/>
        </a:defRPr>
      </a:lvl7pPr>
      <a:lvl8pPr marL="3236200" indent="-215747" algn="l" defTabSz="862987" rtl="0" eaLnBrk="1" latinLnBrk="0" hangingPunct="1">
        <a:spcBef>
          <a:spcPct val="20000"/>
        </a:spcBef>
        <a:buFont typeface="Arial" pitchFamily="34" charset="0"/>
        <a:buChar char="•"/>
        <a:defRPr sz="1887" kern="1200">
          <a:solidFill>
            <a:schemeClr val="tx1"/>
          </a:solidFill>
          <a:latin typeface="+mn-lt"/>
          <a:ea typeface="+mn-ea"/>
          <a:cs typeface="+mn-cs"/>
        </a:defRPr>
      </a:lvl8pPr>
      <a:lvl9pPr marL="3667694" indent="-215747" algn="l" defTabSz="862987" rtl="0" eaLnBrk="1" latinLnBrk="0" hangingPunct="1">
        <a:spcBef>
          <a:spcPct val="20000"/>
        </a:spcBef>
        <a:buFont typeface="Arial" pitchFamily="34" charset="0"/>
        <a:buChar char="•"/>
        <a:defRPr sz="1887" kern="1200">
          <a:solidFill>
            <a:schemeClr val="tx1"/>
          </a:solidFill>
          <a:latin typeface="+mn-lt"/>
          <a:ea typeface="+mn-ea"/>
          <a:cs typeface="+mn-cs"/>
        </a:defRPr>
      </a:lvl9pPr>
    </p:bodyStyle>
    <p:otherStyle>
      <a:defPPr>
        <a:defRPr lang="ru-RU"/>
      </a:defPPr>
      <a:lvl1pPr marL="0" algn="l" defTabSz="862987" rtl="0" eaLnBrk="1" latinLnBrk="0" hangingPunct="1">
        <a:defRPr sz="1699" kern="1200">
          <a:solidFill>
            <a:schemeClr val="tx1"/>
          </a:solidFill>
          <a:latin typeface="+mn-lt"/>
          <a:ea typeface="+mn-ea"/>
          <a:cs typeface="+mn-cs"/>
        </a:defRPr>
      </a:lvl1pPr>
      <a:lvl2pPr marL="431494" algn="l" defTabSz="862987" rtl="0" eaLnBrk="1" latinLnBrk="0" hangingPunct="1">
        <a:defRPr sz="1699" kern="1200">
          <a:solidFill>
            <a:schemeClr val="tx1"/>
          </a:solidFill>
          <a:latin typeface="+mn-lt"/>
          <a:ea typeface="+mn-ea"/>
          <a:cs typeface="+mn-cs"/>
        </a:defRPr>
      </a:lvl2pPr>
      <a:lvl3pPr marL="862987" algn="l" defTabSz="862987" rtl="0" eaLnBrk="1" latinLnBrk="0" hangingPunct="1">
        <a:defRPr sz="1699" kern="1200">
          <a:solidFill>
            <a:schemeClr val="tx1"/>
          </a:solidFill>
          <a:latin typeface="+mn-lt"/>
          <a:ea typeface="+mn-ea"/>
          <a:cs typeface="+mn-cs"/>
        </a:defRPr>
      </a:lvl3pPr>
      <a:lvl4pPr marL="1294480" algn="l" defTabSz="862987" rtl="0" eaLnBrk="1" latinLnBrk="0" hangingPunct="1">
        <a:defRPr sz="1699" kern="1200">
          <a:solidFill>
            <a:schemeClr val="tx1"/>
          </a:solidFill>
          <a:latin typeface="+mn-lt"/>
          <a:ea typeface="+mn-ea"/>
          <a:cs typeface="+mn-cs"/>
        </a:defRPr>
      </a:lvl4pPr>
      <a:lvl5pPr marL="1725974" algn="l" defTabSz="862987" rtl="0" eaLnBrk="1" latinLnBrk="0" hangingPunct="1">
        <a:defRPr sz="1699" kern="1200">
          <a:solidFill>
            <a:schemeClr val="tx1"/>
          </a:solidFill>
          <a:latin typeface="+mn-lt"/>
          <a:ea typeface="+mn-ea"/>
          <a:cs typeface="+mn-cs"/>
        </a:defRPr>
      </a:lvl5pPr>
      <a:lvl6pPr marL="2157467" algn="l" defTabSz="862987" rtl="0" eaLnBrk="1" latinLnBrk="0" hangingPunct="1">
        <a:defRPr sz="1699" kern="1200">
          <a:solidFill>
            <a:schemeClr val="tx1"/>
          </a:solidFill>
          <a:latin typeface="+mn-lt"/>
          <a:ea typeface="+mn-ea"/>
          <a:cs typeface="+mn-cs"/>
        </a:defRPr>
      </a:lvl6pPr>
      <a:lvl7pPr marL="2588961" algn="l" defTabSz="862987" rtl="0" eaLnBrk="1" latinLnBrk="0" hangingPunct="1">
        <a:defRPr sz="1699" kern="1200">
          <a:solidFill>
            <a:schemeClr val="tx1"/>
          </a:solidFill>
          <a:latin typeface="+mn-lt"/>
          <a:ea typeface="+mn-ea"/>
          <a:cs typeface="+mn-cs"/>
        </a:defRPr>
      </a:lvl7pPr>
      <a:lvl8pPr marL="3020453" algn="l" defTabSz="862987" rtl="0" eaLnBrk="1" latinLnBrk="0" hangingPunct="1">
        <a:defRPr sz="1699" kern="1200">
          <a:solidFill>
            <a:schemeClr val="tx1"/>
          </a:solidFill>
          <a:latin typeface="+mn-lt"/>
          <a:ea typeface="+mn-ea"/>
          <a:cs typeface="+mn-cs"/>
        </a:defRPr>
      </a:lvl8pPr>
      <a:lvl9pPr marL="3451947" algn="l" defTabSz="862987" rtl="0" eaLnBrk="1" latinLnBrk="0" hangingPunct="1">
        <a:defRPr sz="1699"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701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5" name="Нижний колонтитул 4"/>
          <p:cNvSpPr>
            <a:spLocks noGrp="1"/>
          </p:cNvSpPr>
          <p:nvPr>
            <p:ph type="ftr" sz="quarter" idx="3"/>
          </p:nvPr>
        </p:nvSpPr>
        <p:spPr>
          <a:xfrm>
            <a:off x="4165600" y="635701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
        <p:nvSpPr>
          <p:cNvPr id="6" name="Номер слайда 5"/>
          <p:cNvSpPr>
            <a:spLocks noGrp="1"/>
          </p:cNvSpPr>
          <p:nvPr>
            <p:ph type="sldNum" sz="quarter" idx="4"/>
          </p:nvPr>
        </p:nvSpPr>
        <p:spPr>
          <a:xfrm>
            <a:off x="8737600" y="635701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9CB11F-EB5D-4D3D-B67A-82B5802914EF}" type="slidenum">
              <a:rPr kumimoji="0" lang="ru-RU"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416562800"/>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gzgos@gmail.com" TargetMode="Externa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4.xml.rels><?xml version="1.0" encoding="UTF-8" standalone="yes"?>
<Relationships xmlns="http://schemas.openxmlformats.org/package/2006/relationships"><Relationship Id="rId2" Type="http://schemas.openxmlformats.org/officeDocument/2006/relationships/hyperlink" Target="mailto:igzgos@gmail.com"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D44FAF11-3DAE-4654-BE44-0AAB501278CD}"/>
              </a:ext>
            </a:extLst>
          </p:cNvPr>
          <p:cNvSpPr/>
          <p:nvPr/>
        </p:nvSpPr>
        <p:spPr>
          <a:xfrm>
            <a:off x="0" y="6425859"/>
            <a:ext cx="12192000" cy="43214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3E4828B6-D43D-4675-934F-57B580BB9923}"/>
              </a:ext>
            </a:extLst>
          </p:cNvPr>
          <p:cNvSpPr>
            <a:spLocks noGrp="1"/>
          </p:cNvSpPr>
          <p:nvPr>
            <p:ph type="ctrTitle"/>
          </p:nvPr>
        </p:nvSpPr>
        <p:spPr>
          <a:xfrm>
            <a:off x="1700169" y="1640875"/>
            <a:ext cx="9144000" cy="984877"/>
          </a:xfrm>
        </p:spPr>
        <p:txBody>
          <a:bodyPr>
            <a:noAutofit/>
          </a:bodyPr>
          <a:lstStyle/>
          <a:p>
            <a:r>
              <a:rPr lang="ru-RU" sz="2800" dirty="0">
                <a:solidFill>
                  <a:srgbClr val="0070C0"/>
                </a:solidFill>
              </a:rPr>
              <a:t>Реформа строительных закупок: новые нормы, правила, первая практика и первые итоги.</a:t>
            </a:r>
          </a:p>
        </p:txBody>
      </p:sp>
      <p:sp>
        <p:nvSpPr>
          <p:cNvPr id="5" name="TextBox 4">
            <a:extLst>
              <a:ext uri="{FF2B5EF4-FFF2-40B4-BE49-F238E27FC236}">
                <a16:creationId xmlns:a16="http://schemas.microsoft.com/office/drawing/2014/main" id="{8D19F247-60B9-4D51-8755-B5D860344421}"/>
              </a:ext>
            </a:extLst>
          </p:cNvPr>
          <p:cNvSpPr txBox="1"/>
          <p:nvPr/>
        </p:nvSpPr>
        <p:spPr>
          <a:xfrm>
            <a:off x="278934" y="6425859"/>
            <a:ext cx="1182638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Трефилова Татьяна Николаевна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e-mail: igzgos@gmail.com</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7" name="Рисунок 6">
            <a:extLst>
              <a:ext uri="{FF2B5EF4-FFF2-40B4-BE49-F238E27FC236}">
                <a16:creationId xmlns:a16="http://schemas.microsoft.com/office/drawing/2014/main" id="{A310B9D0-5FBB-4AD2-B0EA-0522D343C46B}"/>
              </a:ext>
            </a:extLst>
          </p:cNvPr>
          <p:cNvPicPr>
            <a:picLocks noChangeAspect="1"/>
          </p:cNvPicPr>
          <p:nvPr/>
        </p:nvPicPr>
        <p:blipFill>
          <a:blip r:embed="rId3"/>
          <a:stretch>
            <a:fillRect/>
          </a:stretch>
        </p:blipFill>
        <p:spPr>
          <a:xfrm>
            <a:off x="6648605" y="4831118"/>
            <a:ext cx="5303980" cy="1054699"/>
          </a:xfrm>
          <a:prstGeom prst="rect">
            <a:avLst/>
          </a:prstGeom>
        </p:spPr>
      </p:pic>
    </p:spTree>
    <p:extLst>
      <p:ext uri="{BB962C8B-B14F-4D97-AF65-F5344CB8AC3E}">
        <p14:creationId xmlns:p14="http://schemas.microsoft.com/office/powerpoint/2010/main" val="1413936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72895"/>
            <a:ext cx="10515600" cy="405840"/>
          </a:xfrm>
        </p:spPr>
        <p:txBody>
          <a:bodyPr>
            <a:normAutofit fontScale="90000"/>
          </a:bodyPr>
          <a:lstStyle/>
          <a:p>
            <a:pPr algn="ctr"/>
            <a:r>
              <a:rPr lang="ru-RU" sz="2400" b="1" dirty="0">
                <a:solidFill>
                  <a:srgbClr val="FF0000"/>
                </a:solidFill>
              </a:rPr>
              <a:t>Примеры по применению </a:t>
            </a:r>
            <a:r>
              <a:rPr lang="ru-RU" sz="2400" b="1" dirty="0" err="1">
                <a:solidFill>
                  <a:srgbClr val="FF0000"/>
                </a:solidFill>
              </a:rPr>
              <a:t>нац.режима</a:t>
            </a:r>
            <a:endParaRPr lang="ru-RU" sz="2400" b="1" dirty="0">
              <a:solidFill>
                <a:srgbClr val="FF0000"/>
              </a:solidFill>
            </a:endParaRP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582359364"/>
              </p:ext>
            </p:extLst>
          </p:nvPr>
        </p:nvGraphicFramePr>
        <p:xfrm>
          <a:off x="156882" y="445265"/>
          <a:ext cx="11878236" cy="6339840"/>
        </p:xfrm>
        <a:graphic>
          <a:graphicData uri="http://schemas.openxmlformats.org/drawingml/2006/table">
            <a:tbl>
              <a:tblPr firstRow="1" bandRow="1">
                <a:tableStyleId>{93296810-A885-4BE3-A3E7-6D5BEEA58F35}</a:tableStyleId>
              </a:tblPr>
              <a:tblGrid>
                <a:gridCol w="2078923">
                  <a:extLst>
                    <a:ext uri="{9D8B030D-6E8A-4147-A177-3AD203B41FA5}">
                      <a16:colId xmlns:a16="http://schemas.microsoft.com/office/drawing/2014/main" val="2028518078"/>
                    </a:ext>
                  </a:extLst>
                </a:gridCol>
                <a:gridCol w="9799313">
                  <a:extLst>
                    <a:ext uri="{9D8B030D-6E8A-4147-A177-3AD203B41FA5}">
                      <a16:colId xmlns:a16="http://schemas.microsoft.com/office/drawing/2014/main" val="343016146"/>
                    </a:ext>
                  </a:extLst>
                </a:gridCol>
              </a:tblGrid>
              <a:tr h="370840">
                <a:tc>
                  <a:txBody>
                    <a:bodyPr/>
                    <a:lstStyle/>
                    <a:p>
                      <a:r>
                        <a:rPr lang="ru-RU" dirty="0"/>
                        <a:t>Реквизиты решения </a:t>
                      </a:r>
                    </a:p>
                  </a:txBody>
                  <a:tcPr/>
                </a:tc>
                <a:tc>
                  <a:txBody>
                    <a:bodyPr/>
                    <a:lstStyle/>
                    <a:p>
                      <a:r>
                        <a:rPr lang="ru-RU" dirty="0"/>
                        <a:t>«Положительный» Пример правильного применения </a:t>
                      </a:r>
                      <a:r>
                        <a:rPr lang="ru-RU" dirty="0" err="1"/>
                        <a:t>нацрежима</a:t>
                      </a:r>
                      <a:endParaRPr lang="ru-RU" dirty="0"/>
                    </a:p>
                  </a:txBody>
                  <a:tcPr/>
                </a:tc>
                <a:extLst>
                  <a:ext uri="{0D108BD9-81ED-4DB2-BD59-A6C34878D82A}">
                    <a16:rowId xmlns:a16="http://schemas.microsoft.com/office/drawing/2014/main" val="25136410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solidFill>
                            <a:schemeClr val="tx1"/>
                          </a:solidFill>
                        </a:rPr>
                        <a:t>Решение Красноярского УФАС № 024/06/105-3407/2021 от 12 января 2021 года </a:t>
                      </a:r>
                    </a:p>
                    <a:p>
                      <a:endParaRPr lang="ru-RU" sz="1800" b="1" dirty="0"/>
                    </a:p>
                  </a:txBody>
                  <a:tcPr/>
                </a:tc>
                <a:tc>
                  <a:txBody>
                    <a:bodyPr/>
                    <a:lstStyle/>
                    <a:p>
                      <a:pPr marL="285750" indent="-285750">
                        <a:buFont typeface="Arial" panose="020B0604020202020204" pitchFamily="34" charset="0"/>
                        <a:buChar char="•"/>
                      </a:pPr>
                      <a:r>
                        <a:rPr lang="ru-RU" sz="1600" dirty="0">
                          <a:solidFill>
                            <a:schemeClr val="tx1"/>
                          </a:solidFill>
                        </a:rPr>
                        <a:t>Комиссия Красноярского УФАС России рассмотрев жалобу ИП Меньшикова Р.А. на действия заказчика - Муниципального учреждения «</a:t>
                      </a:r>
                      <a:r>
                        <a:rPr lang="ru-RU" sz="1600" dirty="0" err="1">
                          <a:solidFill>
                            <a:schemeClr val="tx1"/>
                          </a:solidFill>
                        </a:rPr>
                        <a:t>Кайерканское</a:t>
                      </a:r>
                      <a:r>
                        <a:rPr lang="ru-RU" sz="1600" dirty="0">
                          <a:solidFill>
                            <a:schemeClr val="tx1"/>
                          </a:solidFill>
                        </a:rPr>
                        <a:t> территориальное управление Администрации города Норильска» (далее – заказчик) при определении поставщика (подрядчика, исполнителя) путем проведения электронного аукциона «Выполнение 2-го этапа работ по благоустройству многофункционального спортивно-досугового комплекса, расположенного в районе </a:t>
                      </a:r>
                      <a:r>
                        <a:rPr lang="ru-RU" sz="1600" dirty="0" err="1">
                          <a:solidFill>
                            <a:schemeClr val="tx1"/>
                          </a:solidFill>
                        </a:rPr>
                        <a:t>Кайеркан</a:t>
                      </a:r>
                      <a:r>
                        <a:rPr lang="ru-RU" sz="1600" dirty="0">
                          <a:solidFill>
                            <a:schemeClr val="tx1"/>
                          </a:solidFill>
                        </a:rPr>
                        <a:t>, во дворах домов по адресу: Красноярский край, г. Норильск, район </a:t>
                      </a:r>
                      <a:r>
                        <a:rPr lang="ru-RU" sz="1600" dirty="0" err="1">
                          <a:solidFill>
                            <a:schemeClr val="tx1"/>
                          </a:solidFill>
                        </a:rPr>
                        <a:t>Кайеркан</a:t>
                      </a:r>
                      <a:r>
                        <a:rPr lang="ru-RU" sz="1600" dirty="0">
                          <a:solidFill>
                            <a:schemeClr val="tx1"/>
                          </a:solidFill>
                        </a:rPr>
                        <a:t>, ул. Первомайская, д. 12, 14, 16»  (далее – электронный аукцион), размещенного на электронной площадке НЭП Фабрикант АО «ЭТС» (далее – оператор электронной площадки), номер извещения №0319300010121000982, установила следующее.</a:t>
                      </a:r>
                    </a:p>
                    <a:p>
                      <a:pPr marL="285750" indent="-285750">
                        <a:buFont typeface="Arial" panose="020B0604020202020204" pitchFamily="34" charset="0"/>
                        <a:buChar char="•"/>
                      </a:pPr>
                      <a:r>
                        <a:rPr lang="ru-RU" sz="1600" dirty="0">
                          <a:solidFill>
                            <a:schemeClr val="tx1"/>
                          </a:solidFill>
                        </a:rPr>
                        <a:t>Доводы жалобы: Податель жалобы считает, что извещение о проведении аукциона не содержит сведений об ограничениях допуска товаров, происходящих из иностранного государства в соответствии с постановлением Правительства РФ от 30 апреля 2020 г. № 616 ПП и Приказом №126н по  коду ОКПД 2 27.40.39 – Светильники и осветительные устройства прочие, не включенные в другие группировки.</a:t>
                      </a:r>
                    </a:p>
                    <a:p>
                      <a:pPr marL="285750" indent="-285750">
                        <a:buFont typeface="Arial" panose="020B0604020202020204" pitchFamily="34" charset="0"/>
                        <a:buChar char="•"/>
                      </a:pPr>
                      <a:r>
                        <a:rPr lang="ru-RU" sz="1600" dirty="0">
                          <a:solidFill>
                            <a:schemeClr val="tx1"/>
                          </a:solidFill>
                        </a:rPr>
                        <a:t>В результате анализа аукционной документации, Комиссией установлено, что в локальном сметном расчете № 02-01-03 части IV части документации об аукционе «Обоснование начальной (максимальной) цены» указано, что стоимость по смете с учетом НДС 20% составляет 1 241 739,6 рублей, в том числе стоимость материалов 812 934,00 рублей. В пункте 12 данной сметы содержится количество устанавливаемых светильников - 18 шт. Следовательно, стоимость одного светильника не превышает 300 тыс. рублей (812934 : 18 = 45163), а суммарная стоимость не превышает 1 млн. рублей. Таким образом, довод подателя жалобы является необоснованным.</a:t>
                      </a:r>
                    </a:p>
                    <a:p>
                      <a:pPr marL="285750" indent="-285750">
                        <a:buFont typeface="Arial" panose="020B0604020202020204" pitchFamily="34" charset="0"/>
                        <a:buChar char="•"/>
                      </a:pPr>
                      <a:r>
                        <a:rPr lang="ru-RU" sz="1600" dirty="0">
                          <a:solidFill>
                            <a:schemeClr val="tx1"/>
                          </a:solidFill>
                        </a:rPr>
                        <a:t>Комиссия, также отмечает, что Приказ № 126н применяется исключительно при осуществлении закупок товаров и не регулирует закупки работ, услуг. На основании изложенного Приказ № 126н не применяется при осуществлении закупок, услуг, в том числе для выполнения, оказания которых используется товар.</a:t>
                      </a:r>
                    </a:p>
                    <a:p>
                      <a:pPr marL="285750" indent="-285750">
                        <a:buFont typeface="Arial" panose="020B0604020202020204" pitchFamily="34" charset="0"/>
                        <a:buChar char="•"/>
                      </a:pPr>
                      <a:r>
                        <a:rPr lang="ru-RU" sz="1600" dirty="0">
                          <a:solidFill>
                            <a:srgbClr val="FF0000"/>
                          </a:solidFill>
                        </a:rPr>
                        <a:t>Жалоба не обоснована.</a:t>
                      </a:r>
                    </a:p>
                  </a:txBody>
                  <a:tcPr/>
                </a:tc>
                <a:extLst>
                  <a:ext uri="{0D108BD9-81ED-4DB2-BD59-A6C34878D82A}">
                    <a16:rowId xmlns:a16="http://schemas.microsoft.com/office/drawing/2014/main" val="3779737944"/>
                  </a:ext>
                </a:extLst>
              </a:tr>
            </a:tbl>
          </a:graphicData>
        </a:graphic>
      </p:graphicFrame>
    </p:spTree>
    <p:extLst>
      <p:ext uri="{BB962C8B-B14F-4D97-AF65-F5344CB8AC3E}">
        <p14:creationId xmlns:p14="http://schemas.microsoft.com/office/powerpoint/2010/main" val="2467672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72895"/>
            <a:ext cx="10515600" cy="405840"/>
          </a:xfrm>
        </p:spPr>
        <p:txBody>
          <a:bodyPr>
            <a:normAutofit fontScale="90000"/>
          </a:bodyPr>
          <a:lstStyle/>
          <a:p>
            <a:pPr algn="ctr"/>
            <a:r>
              <a:rPr lang="ru-RU" sz="2400" b="1" dirty="0">
                <a:solidFill>
                  <a:srgbClr val="FF0000"/>
                </a:solidFill>
              </a:rPr>
              <a:t>Примеры по применению </a:t>
            </a:r>
            <a:r>
              <a:rPr lang="ru-RU" sz="2400" b="1" dirty="0" err="1">
                <a:solidFill>
                  <a:srgbClr val="FF0000"/>
                </a:solidFill>
              </a:rPr>
              <a:t>нац.режима</a:t>
            </a:r>
            <a:endParaRPr lang="ru-RU" sz="2400" b="1" dirty="0">
              <a:solidFill>
                <a:srgbClr val="FF0000"/>
              </a:solidFill>
            </a:endParaRP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3233830840"/>
              </p:ext>
            </p:extLst>
          </p:nvPr>
        </p:nvGraphicFramePr>
        <p:xfrm>
          <a:off x="156882" y="445265"/>
          <a:ext cx="11878236" cy="6339840"/>
        </p:xfrm>
        <a:graphic>
          <a:graphicData uri="http://schemas.openxmlformats.org/drawingml/2006/table">
            <a:tbl>
              <a:tblPr firstRow="1" bandRow="1">
                <a:tableStyleId>{93296810-A885-4BE3-A3E7-6D5BEEA58F35}</a:tableStyleId>
              </a:tblPr>
              <a:tblGrid>
                <a:gridCol w="1698812">
                  <a:extLst>
                    <a:ext uri="{9D8B030D-6E8A-4147-A177-3AD203B41FA5}">
                      <a16:colId xmlns:a16="http://schemas.microsoft.com/office/drawing/2014/main" val="2028518078"/>
                    </a:ext>
                  </a:extLst>
                </a:gridCol>
                <a:gridCol w="10179424">
                  <a:extLst>
                    <a:ext uri="{9D8B030D-6E8A-4147-A177-3AD203B41FA5}">
                      <a16:colId xmlns:a16="http://schemas.microsoft.com/office/drawing/2014/main" val="343016146"/>
                    </a:ext>
                  </a:extLst>
                </a:gridCol>
              </a:tblGrid>
              <a:tr h="370840">
                <a:tc>
                  <a:txBody>
                    <a:bodyPr/>
                    <a:lstStyle/>
                    <a:p>
                      <a:r>
                        <a:rPr lang="ru-RU" dirty="0"/>
                        <a:t>Реквизиты решения </a:t>
                      </a:r>
                    </a:p>
                  </a:txBody>
                  <a:tcPr/>
                </a:tc>
                <a:tc>
                  <a:txBody>
                    <a:bodyPr/>
                    <a:lstStyle/>
                    <a:p>
                      <a:r>
                        <a:rPr lang="ru-RU" dirty="0"/>
                        <a:t>«Отрицательный» Пример неправильного применения </a:t>
                      </a:r>
                      <a:r>
                        <a:rPr lang="ru-RU" dirty="0" err="1"/>
                        <a:t>нацрежима</a:t>
                      </a:r>
                      <a:endParaRPr lang="ru-RU" dirty="0"/>
                    </a:p>
                  </a:txBody>
                  <a:tcPr/>
                </a:tc>
                <a:extLst>
                  <a:ext uri="{0D108BD9-81ED-4DB2-BD59-A6C34878D82A}">
                    <a16:rowId xmlns:a16="http://schemas.microsoft.com/office/drawing/2014/main" val="2513641010"/>
                  </a:ext>
                </a:extLst>
              </a:tr>
              <a:tr h="370840">
                <a:tc>
                  <a:txBody>
                    <a:bodyPr/>
                    <a:lstStyle/>
                    <a:p>
                      <a:r>
                        <a:rPr lang="ru-RU" sz="1800" b="0" dirty="0"/>
                        <a:t>РЕШЕНИЕ Московского областного УФАС по делу № 50/06/53844эп/21 от 12.01.2022</a:t>
                      </a:r>
                    </a:p>
                    <a:p>
                      <a:endParaRPr lang="ru-RU" sz="1800" b="1" dirty="0"/>
                    </a:p>
                  </a:txBody>
                  <a:tcPr/>
                </a:tc>
                <a:tc>
                  <a:txBody>
                    <a:bodyPr/>
                    <a:lstStyle/>
                    <a:p>
                      <a:pPr marL="285750" indent="-285750">
                        <a:buFont typeface="Arial" panose="020B0604020202020204" pitchFamily="34" charset="0"/>
                        <a:buChar char="•"/>
                      </a:pPr>
                      <a:r>
                        <a:rPr lang="ru-RU" sz="1600" dirty="0">
                          <a:solidFill>
                            <a:schemeClr val="tx1"/>
                          </a:solidFill>
                        </a:rPr>
                        <a:t>Комиссия Московского областного УФАС России рассмотрела жалобу ИП Горшкова Евгения Сергеевича (далее – Заявитель) на действия (бездействие) Государственного бюджетного учреждения здравоохранения московской области «Ступинская областная клиническая больница» (далее – Заказчик) при определении поставщика (подрядчика, исполнителя) путем проведения АО «ЕЭТП» (далее – Оператор электронной площадки) электронного аукциона на оказание услуг по содержанию и комплексному техническому обслуживанию зданий и прилегающей территории ГБУЗ МО "СОКБ" в 2022 году (извещение № 0348500003321000178).</a:t>
                      </a:r>
                    </a:p>
                    <a:p>
                      <a:pPr marL="285750" indent="-285750">
                        <a:buFont typeface="Arial" panose="020B0604020202020204" pitchFamily="34" charset="0"/>
                        <a:buChar char="•"/>
                      </a:pPr>
                      <a:r>
                        <a:rPr lang="ru-RU" sz="1600" dirty="0">
                          <a:solidFill>
                            <a:schemeClr val="tx1"/>
                          </a:solidFill>
                        </a:rPr>
                        <a:t>Согласно доводу жалобы Заявителя, Заказчиком в документации об Аукционе не установлен запрет на допуск в соответствии с Постановлением Правительства РФ от 30.04.2020 № 616.</a:t>
                      </a:r>
                    </a:p>
                    <a:p>
                      <a:pPr marL="285750" indent="-285750">
                        <a:buFont typeface="Arial" panose="020B0604020202020204" pitchFamily="34" charset="0"/>
                        <a:buChar char="•"/>
                      </a:pPr>
                      <a:r>
                        <a:rPr lang="ru-RU" sz="1600" dirty="0">
                          <a:solidFill>
                            <a:schemeClr val="tx1"/>
                          </a:solidFill>
                        </a:rPr>
                        <a:t>Приложении № 1 к Техническому заданию установлены требования к техническим характеристикам, в том числе для товаров «Сплит-система настенного типа тип 1», «Сплит-система настенного типа тип 2», «Сплит-система настенного типа тип 3» </a:t>
                      </a:r>
                      <a:r>
                        <a:rPr lang="ru-RU" sz="1600" b="1" dirty="0">
                          <a:solidFill>
                            <a:schemeClr val="tx1"/>
                          </a:solidFill>
                        </a:rPr>
                        <a:t>(Они реально должны быть поставлены Исполнителем!).</a:t>
                      </a:r>
                    </a:p>
                    <a:p>
                      <a:pPr marL="285750" indent="-285750">
                        <a:buFont typeface="Arial" panose="020B0604020202020204" pitchFamily="34" charset="0"/>
                        <a:buChar char="•"/>
                      </a:pPr>
                      <a:r>
                        <a:rPr lang="ru-RU" sz="1600" dirty="0">
                          <a:solidFill>
                            <a:schemeClr val="tx1"/>
                          </a:solidFill>
                        </a:rPr>
                        <a:t>На заседании Комиссии установлено, что указанные товары относятся к коду ОКПД 2: 28.25.12 – «Оборудование для кондиционирования воздуха», которые включен в Перечень.</a:t>
                      </a:r>
                    </a:p>
                    <a:p>
                      <a:pPr marL="285750" indent="-285750">
                        <a:buFont typeface="Arial" panose="020B0604020202020204" pitchFamily="34" charset="0"/>
                        <a:buChar char="•"/>
                      </a:pPr>
                      <a:r>
                        <a:rPr lang="ru-RU" sz="1600" dirty="0">
                          <a:solidFill>
                            <a:schemeClr val="tx1"/>
                          </a:solidFill>
                        </a:rPr>
                        <a:t>При этом, Заказчиком в документации об Аукционе не установлены запреты, предусмотренные Постановлением № 616.</a:t>
                      </a:r>
                    </a:p>
                    <a:p>
                      <a:pPr marL="285750" indent="-285750">
                        <a:buFont typeface="Arial" panose="020B0604020202020204" pitchFamily="34" charset="0"/>
                        <a:buChar char="•"/>
                      </a:pPr>
                      <a:r>
                        <a:rPr lang="ru-RU" sz="1600" dirty="0">
                          <a:solidFill>
                            <a:schemeClr val="tx1"/>
                          </a:solidFill>
                        </a:rPr>
                        <a:t>Кроме того, в соответствии с пунктом 12 Постановления № 616 для целей ограничения допуска отдельных видов промышленных товаров, происходящих из иностранных государств, не могут быть предметом одного контракта (одного лота) промышленные товары, включенные в перечень, и промышленные товары, не включенные в него.</a:t>
                      </a:r>
                    </a:p>
                    <a:p>
                      <a:pPr marL="285750" indent="-285750">
                        <a:buFont typeface="Arial" panose="020B0604020202020204" pitchFamily="34" charset="0"/>
                        <a:buChar char="•"/>
                      </a:pPr>
                      <a:r>
                        <a:rPr lang="ru-RU" sz="1600" dirty="0">
                          <a:solidFill>
                            <a:schemeClr val="tx1"/>
                          </a:solidFill>
                        </a:rPr>
                        <a:t>При этом, Заказчиком наряду с вышеперечисленными товарами, установлены требования к иным товарам, не включенным в Перечень, что не соответствует Постановлению № 616 и противоречит положениям Закона о контрактной системе.</a:t>
                      </a:r>
                    </a:p>
                    <a:p>
                      <a:pPr marL="285750" indent="-285750">
                        <a:buFont typeface="Arial" panose="020B0604020202020204" pitchFamily="34" charset="0"/>
                        <a:buChar char="•"/>
                      </a:pPr>
                      <a:r>
                        <a:rPr lang="ru-RU" sz="1600" dirty="0">
                          <a:solidFill>
                            <a:srgbClr val="FF0000"/>
                          </a:solidFill>
                        </a:rPr>
                        <a:t>Следовательно, довод жалобы Заявителя является обоснованным.</a:t>
                      </a:r>
                    </a:p>
                  </a:txBody>
                  <a:tcPr/>
                </a:tc>
                <a:extLst>
                  <a:ext uri="{0D108BD9-81ED-4DB2-BD59-A6C34878D82A}">
                    <a16:rowId xmlns:a16="http://schemas.microsoft.com/office/drawing/2014/main" val="3779737944"/>
                  </a:ext>
                </a:extLst>
              </a:tr>
            </a:tbl>
          </a:graphicData>
        </a:graphic>
      </p:graphicFrame>
    </p:spTree>
    <p:extLst>
      <p:ext uri="{BB962C8B-B14F-4D97-AF65-F5344CB8AC3E}">
        <p14:creationId xmlns:p14="http://schemas.microsoft.com/office/powerpoint/2010/main" val="58777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430193"/>
            <a:ext cx="10515600" cy="450663"/>
          </a:xfrm>
        </p:spPr>
        <p:txBody>
          <a:bodyPr>
            <a:normAutofit fontScale="90000"/>
          </a:bodyPr>
          <a:lstStyle/>
          <a:p>
            <a:pPr algn="ctr"/>
            <a:r>
              <a:rPr lang="ru-RU" dirty="0">
                <a:solidFill>
                  <a:srgbClr val="0070C0"/>
                </a:solidFill>
              </a:rPr>
              <a:t>На этапе подготовки к закупке – НПА, связанные с извещением</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151682374"/>
              </p:ext>
            </p:extLst>
          </p:nvPr>
        </p:nvGraphicFramePr>
        <p:xfrm>
          <a:off x="376517" y="1484967"/>
          <a:ext cx="11636189" cy="4942840"/>
        </p:xfrm>
        <a:graphic>
          <a:graphicData uri="http://schemas.openxmlformats.org/drawingml/2006/table">
            <a:tbl>
              <a:tblPr firstRow="1" bandRow="1">
                <a:tableStyleId>{5C22544A-7EE6-4342-B048-85BDC9FD1C3A}</a:tableStyleId>
              </a:tblPr>
              <a:tblGrid>
                <a:gridCol w="5746378">
                  <a:extLst>
                    <a:ext uri="{9D8B030D-6E8A-4147-A177-3AD203B41FA5}">
                      <a16:colId xmlns:a16="http://schemas.microsoft.com/office/drawing/2014/main" val="1243784430"/>
                    </a:ext>
                  </a:extLst>
                </a:gridCol>
                <a:gridCol w="5889811">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Постановление Правительства РФ от 13 января 2014 г. N 19 «Об установлении случаев, в которых при заключении контракта указываются формула цены и максимальное значение цены контракта»</a:t>
                      </a:r>
                    </a:p>
                  </a:txBody>
                  <a:tcPr/>
                </a:tc>
                <a:tc>
                  <a:txBody>
                    <a:bodyPr/>
                    <a:lstStyle/>
                    <a:p>
                      <a:r>
                        <a:rPr lang="ru-RU" sz="1600" dirty="0"/>
                        <a:t>Формула цены и максимальное значение цены контракта указывается в следующих случаях: </a:t>
                      </a:r>
                    </a:p>
                    <a:p>
                      <a:r>
                        <a:rPr lang="ru-RU" sz="1600" dirty="0"/>
                        <a:t>заключение контракта, предметом которого является одновременно выполнение работ по проектированию, строительству и вводу в эксплуатацию объектов капитального строительства, в порядке и на основаниях, предусмотренных постановлением Правительства Российской Федерации от 12 мая 2017 г. N 563 "О порядке и об основаниях заключения контрактов, предметом которых является одновременно выполнение работ по проектированию, строительству и вводу в эксплуатацию объектов капитального строительства, и о внесении изменений в некоторые акты Правительства Российской Федерации"</a:t>
                      </a:r>
                    </a:p>
                  </a:txBody>
                  <a:tcPr/>
                </a:tc>
                <a:extLst>
                  <a:ext uri="{0D108BD9-81ED-4DB2-BD59-A6C34878D82A}">
                    <a16:rowId xmlns:a16="http://schemas.microsoft.com/office/drawing/2014/main" val="1613375481"/>
                  </a:ext>
                </a:extLst>
              </a:tr>
              <a:tr h="370840">
                <a:tc>
                  <a:txBody>
                    <a:bodyPr/>
                    <a:lstStyle/>
                    <a:p>
                      <a:r>
                        <a:rPr lang="ru-RU" sz="1600" dirty="0"/>
                        <a:t>Постановление Правительства РФ от 29 декабря 2021 г. N 2571</a:t>
                      </a:r>
                    </a:p>
                    <a:p>
                      <a:r>
                        <a:rPr lang="ru-RU" sz="1600" dirty="0"/>
                        <a:t>"О требованиях к участникам закупки товаров, работ, услуг для обеспечения государственных и муниципальных нужд и признании утратившими силу некоторых актов и отдельных положений актов Правительства Российской Федерации"</a:t>
                      </a:r>
                    </a:p>
                  </a:txBody>
                  <a:tcPr/>
                </a:tc>
                <a:tc>
                  <a:txBody>
                    <a:bodyPr/>
                    <a:lstStyle/>
                    <a:p>
                      <a:r>
                        <a:rPr lang="ru-RU" sz="1600" dirty="0"/>
                        <a:t>Установлены дополнительные требования к участникам по ряду объектов закупки, связанных со «стройкой»</a:t>
                      </a:r>
                    </a:p>
                  </a:txBody>
                  <a:tcPr/>
                </a:tc>
                <a:extLst>
                  <a:ext uri="{0D108BD9-81ED-4DB2-BD59-A6C34878D82A}">
                    <a16:rowId xmlns:a16="http://schemas.microsoft.com/office/drawing/2014/main" val="1212830966"/>
                  </a:ext>
                </a:extLst>
              </a:tr>
            </a:tbl>
          </a:graphicData>
        </a:graphic>
      </p:graphicFrame>
    </p:spTree>
    <p:extLst>
      <p:ext uri="{BB962C8B-B14F-4D97-AF65-F5344CB8AC3E}">
        <p14:creationId xmlns:p14="http://schemas.microsoft.com/office/powerpoint/2010/main" val="177651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275197"/>
            <a:ext cx="10515600" cy="405840"/>
          </a:xfrm>
        </p:spPr>
        <p:txBody>
          <a:bodyPr>
            <a:normAutofit fontScale="90000"/>
          </a:bodyPr>
          <a:lstStyle/>
          <a:p>
            <a:pPr algn="ctr"/>
            <a:r>
              <a:rPr lang="ru-RU" sz="2400" b="1" dirty="0">
                <a:solidFill>
                  <a:srgbClr val="FF0000"/>
                </a:solidFill>
              </a:rPr>
              <a:t>Основные нарушения при установлении дополнительных требований </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240414100"/>
              </p:ext>
            </p:extLst>
          </p:nvPr>
        </p:nvGraphicFramePr>
        <p:xfrm>
          <a:off x="372035" y="836425"/>
          <a:ext cx="11447930" cy="4028440"/>
        </p:xfrm>
        <a:graphic>
          <a:graphicData uri="http://schemas.openxmlformats.org/drawingml/2006/table">
            <a:tbl>
              <a:tblPr firstRow="1" bandRow="1">
                <a:tableStyleId>{F5AB1C69-6EDB-4FF4-983F-18BD219EF322}</a:tableStyleId>
              </a:tblPr>
              <a:tblGrid>
                <a:gridCol w="5284694">
                  <a:extLst>
                    <a:ext uri="{9D8B030D-6E8A-4147-A177-3AD203B41FA5}">
                      <a16:colId xmlns:a16="http://schemas.microsoft.com/office/drawing/2014/main" val="2028518078"/>
                    </a:ext>
                  </a:extLst>
                </a:gridCol>
                <a:gridCol w="6163236">
                  <a:extLst>
                    <a:ext uri="{9D8B030D-6E8A-4147-A177-3AD203B41FA5}">
                      <a16:colId xmlns:a16="http://schemas.microsoft.com/office/drawing/2014/main" val="343016146"/>
                    </a:ext>
                  </a:extLst>
                </a:gridCol>
              </a:tblGrid>
              <a:tr h="370840">
                <a:tc>
                  <a:txBody>
                    <a:bodyPr/>
                    <a:lstStyle/>
                    <a:p>
                      <a:r>
                        <a:rPr lang="ru-RU" dirty="0"/>
                        <a:t>Суть нарушений</a:t>
                      </a:r>
                    </a:p>
                  </a:txBody>
                  <a:tcPr/>
                </a:tc>
                <a:tc>
                  <a:txBody>
                    <a:bodyPr/>
                    <a:lstStyle/>
                    <a:p>
                      <a:r>
                        <a:rPr lang="ru-RU" dirty="0"/>
                        <a:t>Причина возникновения</a:t>
                      </a:r>
                    </a:p>
                  </a:txBody>
                  <a:tcPr/>
                </a:tc>
                <a:extLst>
                  <a:ext uri="{0D108BD9-81ED-4DB2-BD59-A6C34878D82A}">
                    <a16:rowId xmlns:a16="http://schemas.microsoft.com/office/drawing/2014/main" val="2513641010"/>
                  </a:ext>
                </a:extLst>
              </a:tr>
              <a:tr h="370840">
                <a:tc>
                  <a:txBody>
                    <a:bodyPr/>
                    <a:lstStyle/>
                    <a:p>
                      <a:r>
                        <a:rPr lang="ru-RU" sz="1800" dirty="0"/>
                        <a:t>Надо устанавливать дополнительные требования, но извещение их не содержит</a:t>
                      </a:r>
                    </a:p>
                  </a:txBody>
                  <a:tcPr/>
                </a:tc>
                <a:tc>
                  <a:txBody>
                    <a:bodyPr/>
                    <a:lstStyle/>
                    <a:p>
                      <a:pPr marL="285750" indent="-285750">
                        <a:buFont typeface="Arial" panose="020B0604020202020204" pitchFamily="34" charset="0"/>
                        <a:buChar char="•"/>
                      </a:pPr>
                      <a:r>
                        <a:rPr lang="ru-RU" sz="1800" dirty="0"/>
                        <a:t>Технические ошибки при формировании извещения</a:t>
                      </a:r>
                    </a:p>
                    <a:p>
                      <a:pPr marL="285750" indent="-285750">
                        <a:buFont typeface="Arial" panose="020B0604020202020204" pitchFamily="34" charset="0"/>
                        <a:buChar char="•"/>
                      </a:pPr>
                      <a:r>
                        <a:rPr lang="ru-RU" sz="1800" dirty="0"/>
                        <a:t>«Сложное» ТЗ, только при детальном рассмотрении профильного законодательства становится понятным, что заказчик допускает нарушения</a:t>
                      </a:r>
                    </a:p>
                  </a:txBody>
                  <a:tcPr/>
                </a:tc>
                <a:extLst>
                  <a:ext uri="{0D108BD9-81ED-4DB2-BD59-A6C34878D82A}">
                    <a16:rowId xmlns:a16="http://schemas.microsoft.com/office/drawing/2014/main" val="37797379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Не надо устанавливать дополнительные требования, но извещение их содержит</a:t>
                      </a:r>
                    </a:p>
                  </a:txBody>
                  <a:tcPr/>
                </a:tc>
                <a:tc>
                  <a:txBody>
                    <a:bodyPr/>
                    <a:lstStyle/>
                    <a:p>
                      <a:pPr marL="285750" indent="-285750">
                        <a:buFont typeface="Arial" panose="020B0604020202020204" pitchFamily="34" charset="0"/>
                        <a:buChar char="•"/>
                      </a:pPr>
                      <a:r>
                        <a:rPr lang="ru-RU" sz="1800" dirty="0"/>
                        <a:t>Неправильное понимание, от какой НМЦК надо устанавливать доп. требования</a:t>
                      </a:r>
                    </a:p>
                  </a:txBody>
                  <a:tcPr/>
                </a:tc>
                <a:extLst>
                  <a:ext uri="{0D108BD9-81ED-4DB2-BD59-A6C34878D82A}">
                    <a16:rowId xmlns:a16="http://schemas.microsoft.com/office/drawing/2014/main" val="3052109137"/>
                  </a:ext>
                </a:extLst>
              </a:tr>
              <a:tr h="370840">
                <a:tc>
                  <a:txBody>
                    <a:bodyPr/>
                    <a:lstStyle/>
                    <a:p>
                      <a:r>
                        <a:rPr lang="ru-RU" sz="1800" dirty="0"/>
                        <a:t>Дополнительные требования к участникам закупки прописаны не в полном объеме (из 3-х вариантов опыта, указывается 1 вариант)</a:t>
                      </a:r>
                    </a:p>
                  </a:txBody>
                  <a:tcPr/>
                </a:tc>
                <a:tc>
                  <a:txBody>
                    <a:bodyPr/>
                    <a:lstStyle/>
                    <a:p>
                      <a:pPr marL="285750" indent="-285750">
                        <a:buFont typeface="Arial" panose="020B0604020202020204" pitchFamily="34" charset="0"/>
                        <a:buChar char="•"/>
                      </a:pPr>
                      <a:r>
                        <a:rPr lang="ru-RU" sz="1800" dirty="0"/>
                        <a:t>Непонимание того, что заказчик обязан прописать все варианты по наличию опыта исполненных контрактов, а участник имеет право выбора одного конкретного варианта</a:t>
                      </a:r>
                    </a:p>
                  </a:txBody>
                  <a:tcPr/>
                </a:tc>
                <a:extLst>
                  <a:ext uri="{0D108BD9-81ED-4DB2-BD59-A6C34878D82A}">
                    <a16:rowId xmlns:a16="http://schemas.microsoft.com/office/drawing/2014/main" val="3530685483"/>
                  </a:ext>
                </a:extLst>
              </a:tr>
              <a:tr h="370840">
                <a:tc>
                  <a:txBody>
                    <a:bodyPr/>
                    <a:lstStyle/>
                    <a:p>
                      <a:r>
                        <a:rPr lang="ru-RU" sz="1800" dirty="0"/>
                        <a:t>Дополнительные требования не связаны с объектом закупки (т.е. ошибки в выборе пункта)</a:t>
                      </a:r>
                    </a:p>
                  </a:txBody>
                  <a:tcPr/>
                </a:tc>
                <a:tc>
                  <a:txBody>
                    <a:bodyPr/>
                    <a:lstStyle/>
                    <a:p>
                      <a:pPr marL="285750" indent="-285750">
                        <a:buFont typeface="Arial" panose="020B0604020202020204" pitchFamily="34" charset="0"/>
                        <a:buChar char="•"/>
                      </a:pPr>
                      <a:r>
                        <a:rPr lang="ru-RU" sz="1800" dirty="0"/>
                        <a:t>Технические ошибки при формировании извещения</a:t>
                      </a:r>
                    </a:p>
                    <a:p>
                      <a:pPr marL="285750" indent="-285750">
                        <a:buFont typeface="Arial" panose="020B0604020202020204" pitchFamily="34" charset="0"/>
                        <a:buChar char="•"/>
                      </a:pPr>
                      <a:r>
                        <a:rPr lang="ru-RU" sz="1800" dirty="0"/>
                        <a:t>Недостаточно глубокое прочтение требований 2571 ПП</a:t>
                      </a:r>
                    </a:p>
                  </a:txBody>
                  <a:tcPr/>
                </a:tc>
                <a:extLst>
                  <a:ext uri="{0D108BD9-81ED-4DB2-BD59-A6C34878D82A}">
                    <a16:rowId xmlns:a16="http://schemas.microsoft.com/office/drawing/2014/main" val="588010376"/>
                  </a:ext>
                </a:extLst>
              </a:tr>
            </a:tbl>
          </a:graphicData>
        </a:graphic>
      </p:graphicFrame>
    </p:spTree>
    <p:extLst>
      <p:ext uri="{BB962C8B-B14F-4D97-AF65-F5344CB8AC3E}">
        <p14:creationId xmlns:p14="http://schemas.microsoft.com/office/powerpoint/2010/main" val="1876198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2143075886"/>
              </p:ext>
            </p:extLst>
          </p:nvPr>
        </p:nvGraphicFramePr>
        <p:xfrm>
          <a:off x="185462" y="470049"/>
          <a:ext cx="11425806" cy="6223000"/>
        </p:xfrm>
        <a:graphic>
          <a:graphicData uri="http://schemas.openxmlformats.org/drawingml/2006/table">
            <a:tbl>
              <a:tblPr firstRow="1" bandRow="1">
                <a:tableStyleId>{93296810-A885-4BE3-A3E7-6D5BEEA58F35}</a:tableStyleId>
              </a:tblPr>
              <a:tblGrid>
                <a:gridCol w="2127432">
                  <a:extLst>
                    <a:ext uri="{9D8B030D-6E8A-4147-A177-3AD203B41FA5}">
                      <a16:colId xmlns:a16="http://schemas.microsoft.com/office/drawing/2014/main" val="893781220"/>
                    </a:ext>
                  </a:extLst>
                </a:gridCol>
                <a:gridCol w="9298374">
                  <a:extLst>
                    <a:ext uri="{9D8B030D-6E8A-4147-A177-3AD203B41FA5}">
                      <a16:colId xmlns:a16="http://schemas.microsoft.com/office/drawing/2014/main" val="532189833"/>
                    </a:ext>
                  </a:extLst>
                </a:gridCol>
              </a:tblGrid>
              <a:tr h="370840">
                <a:tc>
                  <a:txBody>
                    <a:bodyPr/>
                    <a:lstStyle/>
                    <a:p>
                      <a:r>
                        <a:rPr lang="ru-RU" dirty="0"/>
                        <a:t>Суть нарушений</a:t>
                      </a:r>
                    </a:p>
                  </a:txBody>
                  <a:tcPr/>
                </a:tc>
                <a:tc>
                  <a:txBody>
                    <a:bodyPr/>
                    <a:lstStyle/>
                    <a:p>
                      <a:r>
                        <a:rPr lang="ru-RU" dirty="0"/>
                        <a:t>Пример  </a:t>
                      </a:r>
                    </a:p>
                  </a:txBody>
                  <a:tcPr/>
                </a:tc>
                <a:extLst>
                  <a:ext uri="{0D108BD9-81ED-4DB2-BD59-A6C34878D82A}">
                    <a16:rowId xmlns:a16="http://schemas.microsoft.com/office/drawing/2014/main" val="1656173046"/>
                  </a:ext>
                </a:extLst>
              </a:tr>
              <a:tr h="370840">
                <a:tc>
                  <a:txBody>
                    <a:bodyPr/>
                    <a:lstStyle/>
                    <a:p>
                      <a:r>
                        <a:rPr lang="ru-RU" sz="1400" b="1" dirty="0"/>
                        <a:t>Надо устанавливать дополнительные требования, но извещение их не содержит (1 из 2)</a:t>
                      </a:r>
                    </a:p>
                  </a:txBody>
                  <a:tcPr/>
                </a:tc>
                <a:tc>
                  <a:txBody>
                    <a:bodyPr/>
                    <a:lstStyle/>
                    <a:p>
                      <a:pPr marL="285750" indent="-285750">
                        <a:buFont typeface="Arial" panose="020B0604020202020204" pitchFamily="34" charset="0"/>
                        <a:buChar char="•"/>
                      </a:pPr>
                      <a:r>
                        <a:rPr lang="ru-RU" sz="1400" dirty="0"/>
                        <a:t> РЕШЕНИЕ Московского УФАС по делу № 077/06/106-6567/2022 о нарушении от 05.05.2022. ЭА на право заключения государственного контракта на оказание услуг по техническому обслуживанию сплит-систем для нужд ГБУЗ «Центр паллиативной помощи ДЗМ» и филиалов в 2022 году (Закупка № 0873200001722000247).</a:t>
                      </a:r>
                    </a:p>
                    <a:p>
                      <a:pPr marL="285750" indent="-285750">
                        <a:buFont typeface="Arial" panose="020B0604020202020204" pitchFamily="34" charset="0"/>
                        <a:buChar char="•"/>
                      </a:pPr>
                      <a:r>
                        <a:rPr lang="ru-RU" sz="1400" dirty="0"/>
                        <a:t>Суть жалобы – не применена п. 14 2571 ПП </a:t>
                      </a:r>
                      <a:r>
                        <a:rPr lang="ru-RU" sz="1400" b="1" dirty="0"/>
                        <a:t>Услуги по техническому обслуживанию зданий, сооружений</a:t>
                      </a:r>
                    </a:p>
                    <a:p>
                      <a:pPr marL="285750" indent="-285750">
                        <a:buFont typeface="Arial" panose="020B0604020202020204" pitchFamily="34" charset="0"/>
                        <a:buChar char="•"/>
                      </a:pPr>
                      <a:r>
                        <a:rPr lang="ru-RU" sz="1400" b="0" dirty="0"/>
                        <a:t>В соответствии с абз.4 </a:t>
                      </a:r>
                      <a:r>
                        <a:rPr lang="ru-RU" sz="1400" b="0" dirty="0" err="1"/>
                        <a:t>пп</a:t>
                      </a:r>
                      <a:r>
                        <a:rPr lang="ru-RU" sz="1400" b="0" dirty="0"/>
                        <a:t>.«а» п.3 постановления № 2571 положения постановления применяются при проведении конкурентных способов определения поставщиков (подрядчиков, исполнителей), при этом позиция 14 приложения применяется в случае, если при осуществлении закупки начальная (максимальная) цена контракта превышает 1 млн. рублей.</a:t>
                      </a:r>
                    </a:p>
                    <a:p>
                      <a:pPr marL="285750" indent="-285750">
                        <a:buFont typeface="Arial" panose="020B0604020202020204" pitchFamily="34" charset="0"/>
                        <a:buChar char="•"/>
                      </a:pPr>
                      <a:r>
                        <a:rPr lang="ru-RU" sz="1400" b="0" dirty="0"/>
                        <a:t>В соответствии с ч.8 ст.55.24 Градостроительного кодекса Российской Федерации техническое обслуживание зданий, сооружений, текущий ремонт зданий, сооружений проводятся в целях обеспечения надлежащего технического состояния таких зданий, сооружений. Под надлежащим техническим состоянием зданий, сооружений понимаются поддержание параметров устойчивости, надежности зданий, сооружений, а также исправность строительных конструкций, систем инженерно-технического обеспечения, сетей инженерно-технического обеспечения, их элементов в соответствии с требованиями технических регламентов, проектной документации.</a:t>
                      </a:r>
                    </a:p>
                    <a:p>
                      <a:pPr marL="285750" indent="-285750">
                        <a:buFont typeface="Arial" panose="020B0604020202020204" pitchFamily="34" charset="0"/>
                        <a:buChar char="•"/>
                      </a:pPr>
                      <a:r>
                        <a:rPr lang="ru-RU" sz="1400" b="0" dirty="0"/>
                        <a:t>Согласно п.21 ст.2 Федерального закона от 30.12.2009 № 384-ФЗ «Технический регламент о безопасности зданий и сооружений» система инженерно-технического обеспечения - это одна из систем здания или сооружения, предназначенная для выполнения функций водоснабжения, канализации, отопления, вентиляции, кондиционирования воздуха, газоснабжения, электроснабжения, связи, информатизации, диспетчеризации, </a:t>
                      </a:r>
                      <a:r>
                        <a:rPr lang="ru-RU" sz="1400" b="0" dirty="0" err="1"/>
                        <a:t>мусороудаления</a:t>
                      </a:r>
                      <a:r>
                        <a:rPr lang="ru-RU" sz="1400" b="0" dirty="0"/>
                        <a:t>, вертикального транспорта (лифты, эскалаторы) или функций обеспечения безопасности.</a:t>
                      </a:r>
                    </a:p>
                    <a:p>
                      <a:pPr marL="285750" indent="-285750">
                        <a:buFont typeface="Arial" panose="020B0604020202020204" pitchFamily="34" charset="0"/>
                        <a:buChar char="•"/>
                      </a:pPr>
                      <a:r>
                        <a:rPr lang="ru-RU" sz="1400" b="0" dirty="0"/>
                        <a:t>Не согласившись с доводами жалобы, представитель Заказчика пояснил, что  что система кондиционирования является частью здания, предусмотренная планом систем инженерно-технического обеспечения, при этом в рамках </a:t>
                      </a:r>
                      <a:r>
                        <a:rPr lang="ru-RU" sz="1400" b="0" dirty="0" err="1"/>
                        <a:t>даннои</a:t>
                      </a:r>
                      <a:r>
                        <a:rPr lang="ru-RU" sz="1400" b="0" dirty="0"/>
                        <a:t>̆ </a:t>
                      </a:r>
                      <a:r>
                        <a:rPr lang="ru-RU" sz="1400" b="0" dirty="0" err="1"/>
                        <a:t>закупочнои</a:t>
                      </a:r>
                      <a:r>
                        <a:rPr lang="ru-RU" sz="1400" b="0" dirty="0"/>
                        <a:t>̆ процедуры кондиционеры – это дополнительное, не обязательное оборудование, не предусмотренное планом здания, установленное Заказчиком для комфортного пребывая </a:t>
                      </a:r>
                      <a:r>
                        <a:rPr lang="ru-RU" sz="1400" b="0" dirty="0" err="1"/>
                        <a:t>людеи</a:t>
                      </a:r>
                      <a:r>
                        <a:rPr lang="ru-RU" sz="1400" b="0" dirty="0"/>
                        <a:t>̆, что свидетельствует о том, что навесные кондиционеры не являются инженерно-</a:t>
                      </a:r>
                      <a:r>
                        <a:rPr lang="ru-RU" sz="1400" b="0" dirty="0" err="1"/>
                        <a:t>техническои</a:t>
                      </a:r>
                      <a:r>
                        <a:rPr lang="ru-RU" sz="1400" b="0" dirty="0"/>
                        <a:t>̆ </a:t>
                      </a:r>
                      <a:r>
                        <a:rPr lang="ru-RU" sz="1400" b="0" dirty="0" err="1"/>
                        <a:t>системои</a:t>
                      </a:r>
                      <a:r>
                        <a:rPr lang="ru-RU" sz="1400" b="0" dirty="0"/>
                        <a:t>̆, а являются движимым имуществом, демонтаж которых не причинит несоразмерного ущерба его назначению и (или) функциональное предназначение которых не является </a:t>
                      </a:r>
                      <a:r>
                        <a:rPr lang="ru-RU" sz="1400" b="0" dirty="0" err="1"/>
                        <a:t>неотъемлемои</a:t>
                      </a:r>
                      <a:r>
                        <a:rPr lang="ru-RU" sz="1400" b="0" dirty="0"/>
                        <a:t>̆ частью здания.</a:t>
                      </a:r>
                    </a:p>
                  </a:txBody>
                  <a:tcPr/>
                </a:tc>
                <a:extLst>
                  <a:ext uri="{0D108BD9-81ED-4DB2-BD59-A6C34878D82A}">
                    <a16:rowId xmlns:a16="http://schemas.microsoft.com/office/drawing/2014/main" val="3735573861"/>
                  </a:ext>
                </a:extLst>
              </a:tr>
            </a:tbl>
          </a:graphicData>
        </a:graphic>
      </p:graphicFrame>
      <p:sp>
        <p:nvSpPr>
          <p:cNvPr id="3" name="TextBox 2">
            <a:extLst>
              <a:ext uri="{FF2B5EF4-FFF2-40B4-BE49-F238E27FC236}">
                <a16:creationId xmlns:a16="http://schemas.microsoft.com/office/drawing/2014/main" id="{78B9015E-3188-E8E7-7F48-045A348D054B}"/>
              </a:ext>
            </a:extLst>
          </p:cNvPr>
          <p:cNvSpPr txBox="1"/>
          <p:nvPr/>
        </p:nvSpPr>
        <p:spPr>
          <a:xfrm>
            <a:off x="2931459" y="39445"/>
            <a:ext cx="6096000" cy="369332"/>
          </a:xfrm>
          <a:prstGeom prst="rect">
            <a:avLst/>
          </a:prstGeom>
          <a:noFill/>
        </p:spPr>
        <p:txBody>
          <a:bodyPr wrap="square">
            <a:spAutoFit/>
          </a:bodyPr>
          <a:lstStyle/>
          <a:p>
            <a:r>
              <a:rPr lang="ru-RU" dirty="0">
                <a:solidFill>
                  <a:srgbClr val="FF0000"/>
                </a:solidFill>
              </a:rPr>
              <a:t>Основные нарушения при установлении доп. требований</a:t>
            </a:r>
          </a:p>
        </p:txBody>
      </p:sp>
    </p:spTree>
    <p:extLst>
      <p:ext uri="{BB962C8B-B14F-4D97-AF65-F5344CB8AC3E}">
        <p14:creationId xmlns:p14="http://schemas.microsoft.com/office/powerpoint/2010/main" val="2608548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1001033661"/>
              </p:ext>
            </p:extLst>
          </p:nvPr>
        </p:nvGraphicFramePr>
        <p:xfrm>
          <a:off x="313765" y="147320"/>
          <a:ext cx="11414044" cy="4089400"/>
        </p:xfrm>
        <a:graphic>
          <a:graphicData uri="http://schemas.openxmlformats.org/drawingml/2006/table">
            <a:tbl>
              <a:tblPr firstRow="1" bandRow="1">
                <a:tableStyleId>{93296810-A885-4BE3-A3E7-6D5BEEA58F35}</a:tableStyleId>
              </a:tblPr>
              <a:tblGrid>
                <a:gridCol w="2070847">
                  <a:extLst>
                    <a:ext uri="{9D8B030D-6E8A-4147-A177-3AD203B41FA5}">
                      <a16:colId xmlns:a16="http://schemas.microsoft.com/office/drawing/2014/main" val="893781220"/>
                    </a:ext>
                  </a:extLst>
                </a:gridCol>
                <a:gridCol w="9343197">
                  <a:extLst>
                    <a:ext uri="{9D8B030D-6E8A-4147-A177-3AD203B41FA5}">
                      <a16:colId xmlns:a16="http://schemas.microsoft.com/office/drawing/2014/main" val="532189833"/>
                    </a:ext>
                  </a:extLst>
                </a:gridCol>
              </a:tblGrid>
              <a:tr h="370840">
                <a:tc>
                  <a:txBody>
                    <a:bodyPr/>
                    <a:lstStyle/>
                    <a:p>
                      <a:r>
                        <a:rPr lang="ru-RU" dirty="0"/>
                        <a:t>Суть нарушений</a:t>
                      </a:r>
                    </a:p>
                  </a:txBody>
                  <a:tcPr/>
                </a:tc>
                <a:tc>
                  <a:txBody>
                    <a:bodyPr/>
                    <a:lstStyle/>
                    <a:p>
                      <a:r>
                        <a:rPr lang="ru-RU" dirty="0"/>
                        <a:t>Пример  </a:t>
                      </a:r>
                    </a:p>
                  </a:txBody>
                  <a:tcPr/>
                </a:tc>
                <a:extLst>
                  <a:ext uri="{0D108BD9-81ED-4DB2-BD59-A6C34878D82A}">
                    <a16:rowId xmlns:a16="http://schemas.microsoft.com/office/drawing/2014/main" val="1656173046"/>
                  </a:ext>
                </a:extLst>
              </a:tr>
              <a:tr h="370840">
                <a:tc>
                  <a:txBody>
                    <a:bodyPr/>
                    <a:lstStyle/>
                    <a:p>
                      <a:r>
                        <a:rPr lang="ru-RU" sz="1400" b="1" dirty="0"/>
                        <a:t>Надо устанавливать дополнительные требования, но извещение их не содержит (2 из 2)</a:t>
                      </a:r>
                    </a:p>
                  </a:txBody>
                  <a:tcPr/>
                </a:tc>
                <a:tc>
                  <a:txBody>
                    <a:bodyPr/>
                    <a:lstStyle/>
                    <a:p>
                      <a:pPr marL="285750" indent="-285750">
                        <a:buFont typeface="Arial" panose="020B0604020202020204" pitchFamily="34" charset="0"/>
                        <a:buChar char="•"/>
                      </a:pPr>
                      <a:r>
                        <a:rPr lang="ru-RU" sz="1400" b="0" dirty="0"/>
                        <a:t>Кроме того, позиция 14 распространяется исключительно на услуги по техническому обслуживанию зданий, сооружений, при этом в настоящем случае Заказчиком выбран код ОКПД2 33.12.18.000 «Услуги по ремонту и техническому обслуживанию не бытового холодильного и вентиляционного оборудования», что, по мнению Заказчика, указывает на неприменение в настоящей закупке дополнительных требований, предусмотренных Приложением к постановлению №2571.</a:t>
                      </a:r>
                    </a:p>
                    <a:p>
                      <a:pPr marL="285750" indent="-285750">
                        <a:buFont typeface="Arial" panose="020B0604020202020204" pitchFamily="34" charset="0"/>
                        <a:buChar char="•"/>
                      </a:pPr>
                      <a:r>
                        <a:rPr lang="ru-RU" sz="1400" b="0" dirty="0"/>
                        <a:t>Вместе с тем Комиссия Управления отмечает, что положениями постановления №2571 не конкретизированы коды ОКПД2, как факторы, влияющие на установление или </a:t>
                      </a:r>
                      <a:r>
                        <a:rPr lang="ru-RU" sz="1400" b="0" dirty="0" err="1"/>
                        <a:t>неустановления</a:t>
                      </a:r>
                      <a:r>
                        <a:rPr lang="ru-RU" sz="1400" b="0" dirty="0"/>
                        <a:t> дополнительных требований к участникам закупки, поскольку такие требования устанавливаются в зависимости от соответствия объекта закупки позиции графы «Наименование отдельных видов товаров, работ, услуг, являющихся объектом закупки».</a:t>
                      </a:r>
                    </a:p>
                    <a:p>
                      <a:pPr marL="285750" indent="-285750">
                        <a:buFont typeface="Arial" panose="020B0604020202020204" pitchFamily="34" charset="0"/>
                        <a:buChar char="•"/>
                      </a:pPr>
                      <a:r>
                        <a:rPr lang="ru-RU" sz="1400" b="0" dirty="0" err="1"/>
                        <a:t>Комиссиеи</a:t>
                      </a:r>
                      <a:r>
                        <a:rPr lang="ru-RU" sz="1400" b="0" dirty="0"/>
                        <a:t>̆ Управления установлено, что предмет </a:t>
                      </a:r>
                      <a:r>
                        <a:rPr lang="ru-RU" sz="1400" b="0" dirty="0" err="1"/>
                        <a:t>закупочнои</a:t>
                      </a:r>
                      <a:r>
                        <a:rPr lang="ru-RU" sz="1400" b="0" dirty="0"/>
                        <a:t>̆ процедуры в понятии Градостроительного кодекса Российской Федерации включен в Приложение к Постановлению №2571 и превышает определенную начальную (максимальную) цену контракта, ввиду чего Заказчику надлежало установить дополнительные требования к участникам закупки в соответствии с положениями п.14 Приложения к Постановлению №2571.</a:t>
                      </a:r>
                    </a:p>
                    <a:p>
                      <a:pPr marL="285750" indent="-285750">
                        <a:buFont typeface="Arial" panose="020B0604020202020204" pitchFamily="34" charset="0"/>
                        <a:buChar char="•"/>
                      </a:pPr>
                      <a:r>
                        <a:rPr lang="ru-RU" sz="1400" b="0" dirty="0"/>
                        <a:t>На основании вышеизложенного Комиссия Управления приходит к выводу о нарушении Заказчиком ч.4 ст.31, п.12 ч.1 ст.42 Закона о контрактной системе, что содержит признаки состава административного правонарушения, ответственность за которое предусмотрена ч.4.2 ст.7.30 Кодекса Российской Федерации об административных правонарушениях.</a:t>
                      </a:r>
                    </a:p>
                  </a:txBody>
                  <a:tcPr/>
                </a:tc>
                <a:extLst>
                  <a:ext uri="{0D108BD9-81ED-4DB2-BD59-A6C34878D82A}">
                    <a16:rowId xmlns:a16="http://schemas.microsoft.com/office/drawing/2014/main" val="3735573861"/>
                  </a:ext>
                </a:extLst>
              </a:tr>
            </a:tbl>
          </a:graphicData>
        </a:graphic>
      </p:graphicFrame>
    </p:spTree>
    <p:extLst>
      <p:ext uri="{BB962C8B-B14F-4D97-AF65-F5344CB8AC3E}">
        <p14:creationId xmlns:p14="http://schemas.microsoft.com/office/powerpoint/2010/main" val="3533778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2901972022"/>
              </p:ext>
            </p:extLst>
          </p:nvPr>
        </p:nvGraphicFramePr>
        <p:xfrm>
          <a:off x="213919" y="58420"/>
          <a:ext cx="11764162" cy="6741160"/>
        </p:xfrm>
        <a:graphic>
          <a:graphicData uri="http://schemas.openxmlformats.org/drawingml/2006/table">
            <a:tbl>
              <a:tblPr firstRow="1" bandRow="1">
                <a:tableStyleId>{93296810-A885-4BE3-A3E7-6D5BEEA58F35}</a:tableStyleId>
              </a:tblPr>
              <a:tblGrid>
                <a:gridCol w="1983914">
                  <a:extLst>
                    <a:ext uri="{9D8B030D-6E8A-4147-A177-3AD203B41FA5}">
                      <a16:colId xmlns:a16="http://schemas.microsoft.com/office/drawing/2014/main" val="893781220"/>
                    </a:ext>
                  </a:extLst>
                </a:gridCol>
                <a:gridCol w="9780248">
                  <a:extLst>
                    <a:ext uri="{9D8B030D-6E8A-4147-A177-3AD203B41FA5}">
                      <a16:colId xmlns:a16="http://schemas.microsoft.com/office/drawing/2014/main" val="532189833"/>
                    </a:ext>
                  </a:extLst>
                </a:gridCol>
              </a:tblGrid>
              <a:tr h="370840">
                <a:tc>
                  <a:txBody>
                    <a:bodyPr/>
                    <a:lstStyle/>
                    <a:p>
                      <a:r>
                        <a:rPr lang="ru-RU" dirty="0"/>
                        <a:t>Суть нарушений</a:t>
                      </a:r>
                    </a:p>
                  </a:txBody>
                  <a:tcPr/>
                </a:tc>
                <a:tc>
                  <a:txBody>
                    <a:bodyPr/>
                    <a:lstStyle/>
                    <a:p>
                      <a:r>
                        <a:rPr lang="ru-RU" dirty="0"/>
                        <a:t>Пример  </a:t>
                      </a:r>
                    </a:p>
                  </a:txBody>
                  <a:tcPr/>
                </a:tc>
                <a:extLst>
                  <a:ext uri="{0D108BD9-81ED-4DB2-BD59-A6C34878D82A}">
                    <a16:rowId xmlns:a16="http://schemas.microsoft.com/office/drawing/2014/main" val="1656173046"/>
                  </a:ext>
                </a:extLst>
              </a:tr>
              <a:tr h="370840">
                <a:tc rowSpan="2">
                  <a:txBody>
                    <a:bodyPr/>
                    <a:lstStyle/>
                    <a:p>
                      <a:r>
                        <a:rPr lang="ru-RU" sz="1400" b="1" dirty="0"/>
                        <a:t>Не надо устанавливать дополнительные требования, но извещение их содержит</a:t>
                      </a:r>
                    </a:p>
                    <a:p>
                      <a:endParaRPr lang="ru-RU" sz="1400" dirty="0"/>
                    </a:p>
                  </a:txBody>
                  <a:tcPr/>
                </a:tc>
                <a:tc>
                  <a:txBody>
                    <a:bodyPr/>
                    <a:lstStyle/>
                    <a:p>
                      <a:pPr marL="285750" indent="-285750">
                        <a:buFont typeface="Arial" panose="020B0604020202020204" pitchFamily="34" charset="0"/>
                        <a:buChar char="•"/>
                      </a:pPr>
                      <a:r>
                        <a:rPr lang="ru-RU" sz="1400" dirty="0"/>
                        <a:t>РЕШЕНИЕ Ивановского УФАС №037/06/31-212/2022 (07-15/2022-059)  Дата оглашения решения: 16 мая 2022 года </a:t>
                      </a:r>
                    </a:p>
                    <a:p>
                      <a:pPr marL="285750" indent="-285750">
                        <a:buFont typeface="Arial" panose="020B0604020202020204" pitchFamily="34" charset="0"/>
                        <a:buChar char="•"/>
                      </a:pPr>
                      <a:r>
                        <a:rPr lang="ru-RU" sz="1400" dirty="0"/>
                        <a:t>ЭА на летнее содержание дорог г. Фурманов (извещение №0133300015622000031) (Заказчик - Администрация Фурмановского муниципального района. </a:t>
                      </a:r>
                      <a:r>
                        <a:rPr lang="ru-RU" sz="1400" u="sng" dirty="0"/>
                        <a:t>НМЦК = 5 млн. руб</a:t>
                      </a:r>
                      <a:r>
                        <a:rPr lang="ru-RU" sz="1400" dirty="0"/>
                        <a:t>.</a:t>
                      </a:r>
                    </a:p>
                    <a:p>
                      <a:pPr marL="285750" indent="-285750">
                        <a:buFont typeface="Arial" panose="020B0604020202020204" pitchFamily="34" charset="0"/>
                        <a:buChar char="•"/>
                      </a:pPr>
                      <a:r>
                        <a:rPr lang="ru-RU" sz="1400" dirty="0"/>
                        <a:t>Согласно жалобе Заявителя, Заказчик, в нарушение действующего законодательства, установил в извещении о закупке дополнительные требования к участникам закупки, предусмотренные п. 18 Приложения к Постановлению Правительства Российской Федерации от 29.12.2021 №2571 </a:t>
                      </a:r>
                      <a:r>
                        <a:rPr lang="ru-RU" sz="1400" b="1" dirty="0"/>
                        <a:t>18. Работы по ремонту, содержанию автомобильной дороги</a:t>
                      </a:r>
                    </a:p>
                    <a:p>
                      <a:pPr marL="285750" indent="-285750">
                        <a:buFont typeface="Arial" panose="020B0604020202020204" pitchFamily="34" charset="0"/>
                        <a:buChar char="•"/>
                      </a:pPr>
                      <a:r>
                        <a:rPr lang="ru-RU" sz="1400" dirty="0"/>
                        <a:t>Вместе с тем, </a:t>
                      </a:r>
                      <a:r>
                        <a:rPr lang="ru-RU" sz="1400" dirty="0" err="1"/>
                        <a:t>пп</a:t>
                      </a:r>
                      <a:r>
                        <a:rPr lang="ru-RU" sz="1400" dirty="0"/>
                        <a:t>. «а» п. 3 Постановления Правительства №2571 установлено, что положения настоящего постановления применяются при проведении конкурентных способов определения поставщиков (подрядчиков, исполнителей), при этом позиции 6 – 13, 17 и 18 приложения применяются в случае, если при осуществлении закупки начальная (максимальная) цена контракта для обеспечения федеральных нужд </a:t>
                      </a:r>
                      <a:r>
                        <a:rPr lang="ru-RU" sz="1400" b="1" dirty="0">
                          <a:solidFill>
                            <a:srgbClr val="FF0000"/>
                          </a:solidFill>
                        </a:rPr>
                        <a:t>превышает </a:t>
                      </a:r>
                      <a:r>
                        <a:rPr lang="ru-RU" sz="1400" dirty="0"/>
                        <a:t>10 млн. рублей, для обеспечения нужд субъектов Российской Федерации, муниципальных нужд – 5 млн. рублей.</a:t>
                      </a:r>
                    </a:p>
                    <a:p>
                      <a:pPr marL="285750" indent="-285750">
                        <a:buFont typeface="Arial" panose="020B0604020202020204" pitchFamily="34" charset="0"/>
                        <a:buChar char="•"/>
                      </a:pPr>
                      <a:r>
                        <a:rPr lang="ru-RU" sz="1400" dirty="0"/>
                        <a:t>Таким образом, положения п. 18 Постановления Правительства №2571 в рассматриваемом случае не применимы, поскольку </a:t>
                      </a:r>
                      <a:r>
                        <a:rPr lang="ru-RU" sz="1400" b="1" dirty="0"/>
                        <a:t>начальная (максимальная) цена контракта не превышает 5 млн. рублей.</a:t>
                      </a:r>
                    </a:p>
                  </a:txBody>
                  <a:tcPr/>
                </a:tc>
                <a:extLst>
                  <a:ext uri="{0D108BD9-81ED-4DB2-BD59-A6C34878D82A}">
                    <a16:rowId xmlns:a16="http://schemas.microsoft.com/office/drawing/2014/main" val="3735573861"/>
                  </a:ext>
                </a:extLst>
              </a:tr>
              <a:tr h="370840">
                <a:tc vMerge="1">
                  <a:txBody>
                    <a:bodyPr/>
                    <a:lstStyle/>
                    <a:p>
                      <a:endParaRPr lang="ru-RU" sz="1400" dirty="0"/>
                    </a:p>
                  </a:txBody>
                  <a:tcPr/>
                </a:tc>
                <a:tc>
                  <a:txBody>
                    <a:bodyPr/>
                    <a:lstStyle/>
                    <a:p>
                      <a:pPr marL="285750" indent="-285750">
                        <a:buFont typeface="Arial" panose="020B0604020202020204" pitchFamily="34" charset="0"/>
                        <a:buChar char="•"/>
                      </a:pPr>
                      <a:r>
                        <a:rPr lang="ru-RU" sz="1400" b="0" dirty="0"/>
                        <a:t>РЕШЕНИЕ Псковского УФАС по делу № 060/06/31-191/2022 от 16 мая 2022 года. ЭА на выполнение работ по капитальному  ремонту спортивного модуля, расположенного по адресу: </a:t>
                      </a:r>
                      <a:r>
                        <a:rPr lang="ru-RU" sz="1400" b="0" dirty="0" err="1"/>
                        <a:t>рп.Струги</a:t>
                      </a:r>
                      <a:r>
                        <a:rPr lang="ru-RU" sz="1400" b="0" dirty="0"/>
                        <a:t> Красные </a:t>
                      </a:r>
                      <a:r>
                        <a:rPr lang="ru-RU" sz="1400" b="0" dirty="0" err="1"/>
                        <a:t>ул.Мира</a:t>
                      </a:r>
                      <a:r>
                        <a:rPr lang="ru-RU" sz="1400" b="0" dirty="0"/>
                        <a:t> д.11б, принадлежащего МБОУ ДО «ДЮСШ (номер извещения 0357300061122000001).</a:t>
                      </a:r>
                    </a:p>
                    <a:p>
                      <a:pPr marL="285750" indent="-285750">
                        <a:buFont typeface="Arial" panose="020B0604020202020204" pitchFamily="34" charset="0"/>
                        <a:buChar char="•"/>
                      </a:pPr>
                      <a:r>
                        <a:rPr lang="ru-RU" sz="1400" b="0" dirty="0"/>
                        <a:t>Суть жалобы: в извещение неправомерно установлено дополнительное требование к участникам закупок в соответствии с п.2 Постановления Правительства РФ от 29.12.2021 № 2571: </a:t>
                      </a:r>
                      <a:r>
                        <a:rPr lang="ru-RU" sz="1400" b="1" dirty="0"/>
                        <a:t>Работы по сохранению объектов культурного наследия, при которых не затрагиваются конструктивные и другие характеристики надежности и безопасности таких объектов, </a:t>
                      </a:r>
                      <a:r>
                        <a:rPr lang="ru-RU" sz="1400" b="0" dirty="0"/>
                        <a:t>поскольку объект закупки не является объектом культурного наследия.</a:t>
                      </a:r>
                    </a:p>
                    <a:p>
                      <a:pPr marL="285750" indent="-285750">
                        <a:buFont typeface="Arial" panose="020B0604020202020204" pitchFamily="34" charset="0"/>
                        <a:buChar char="•"/>
                      </a:pPr>
                      <a:r>
                        <a:rPr lang="ru-RU" sz="1400" b="0" dirty="0"/>
                        <a:t>Изучив сведения из Единого государственного реестра объектов культурного наследия (памятников истории и культуры) народов Российской Федерации, а также выписку из Единого государственного реестра недвижимости об основных характеристиках и зарегистрированных правах на объект недвижимости, комиссия Псковского УФАС установила, что объект закупки - спортивный модуль, расположенный по адресу: </a:t>
                      </a:r>
                      <a:r>
                        <a:rPr lang="ru-RU" sz="1400" b="0" dirty="0" err="1"/>
                        <a:t>рп.Струги</a:t>
                      </a:r>
                      <a:r>
                        <a:rPr lang="ru-RU" sz="1400" b="0" dirty="0"/>
                        <a:t> Красные </a:t>
                      </a:r>
                      <a:r>
                        <a:rPr lang="ru-RU" sz="1400" b="0" dirty="0" err="1"/>
                        <a:t>ул.Мира</a:t>
                      </a:r>
                      <a:r>
                        <a:rPr lang="ru-RU" sz="1400" b="0" dirty="0"/>
                        <a:t> д.11б, принадлежащий МБОУ ДО «ДЮСШ», </a:t>
                      </a:r>
                      <a:r>
                        <a:rPr lang="ru-RU" sz="1400" b="1" dirty="0"/>
                        <a:t>не относится к объектам культурного наследия</a:t>
                      </a:r>
                      <a:r>
                        <a:rPr lang="ru-RU" sz="1400" b="0" dirty="0"/>
                        <a:t>. Заказчик в своих письменных объяснениях подтвердил данный факт.</a:t>
                      </a:r>
                    </a:p>
                    <a:p>
                      <a:pPr marL="285750" indent="-285750">
                        <a:buFont typeface="Arial" panose="020B0604020202020204" pitchFamily="34" charset="0"/>
                        <a:buChar char="•"/>
                      </a:pPr>
                      <a:r>
                        <a:rPr lang="ru-RU" sz="1400" b="0" dirty="0"/>
                        <a:t>Таким образом, на основании имеющихся документов и сведений Комиссия Псковского УФАС приходит к выводу об обоснованности данного довода жалобы и о нарушении Заказчиком положений части 3 и части 6 статьи 31 Закона о контрактной системе.</a:t>
                      </a:r>
                    </a:p>
                  </a:txBody>
                  <a:tcPr/>
                </a:tc>
                <a:extLst>
                  <a:ext uri="{0D108BD9-81ED-4DB2-BD59-A6C34878D82A}">
                    <a16:rowId xmlns:a16="http://schemas.microsoft.com/office/drawing/2014/main" val="1168948513"/>
                  </a:ext>
                </a:extLst>
              </a:tr>
            </a:tbl>
          </a:graphicData>
        </a:graphic>
      </p:graphicFrame>
    </p:spTree>
    <p:extLst>
      <p:ext uri="{BB962C8B-B14F-4D97-AF65-F5344CB8AC3E}">
        <p14:creationId xmlns:p14="http://schemas.microsoft.com/office/powerpoint/2010/main" val="766366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3537561017"/>
              </p:ext>
            </p:extLst>
          </p:nvPr>
        </p:nvGraphicFramePr>
        <p:xfrm>
          <a:off x="251012" y="240106"/>
          <a:ext cx="11557891" cy="6492240"/>
        </p:xfrm>
        <a:graphic>
          <a:graphicData uri="http://schemas.openxmlformats.org/drawingml/2006/table">
            <a:tbl>
              <a:tblPr firstRow="1" bandRow="1">
                <a:tableStyleId>{93296810-A885-4BE3-A3E7-6D5BEEA58F35}</a:tableStyleId>
              </a:tblPr>
              <a:tblGrid>
                <a:gridCol w="1739625">
                  <a:extLst>
                    <a:ext uri="{9D8B030D-6E8A-4147-A177-3AD203B41FA5}">
                      <a16:colId xmlns:a16="http://schemas.microsoft.com/office/drawing/2014/main" val="893781220"/>
                    </a:ext>
                  </a:extLst>
                </a:gridCol>
                <a:gridCol w="9818266">
                  <a:extLst>
                    <a:ext uri="{9D8B030D-6E8A-4147-A177-3AD203B41FA5}">
                      <a16:colId xmlns:a16="http://schemas.microsoft.com/office/drawing/2014/main" val="532189833"/>
                    </a:ext>
                  </a:extLst>
                </a:gridCol>
              </a:tblGrid>
              <a:tr h="370840">
                <a:tc>
                  <a:txBody>
                    <a:bodyPr/>
                    <a:lstStyle/>
                    <a:p>
                      <a:r>
                        <a:rPr lang="ru-RU" dirty="0"/>
                        <a:t>Суть нарушений</a:t>
                      </a:r>
                    </a:p>
                  </a:txBody>
                  <a:tcPr/>
                </a:tc>
                <a:tc>
                  <a:txBody>
                    <a:bodyPr/>
                    <a:lstStyle/>
                    <a:p>
                      <a:r>
                        <a:rPr lang="ru-RU" dirty="0"/>
                        <a:t>Пример  </a:t>
                      </a:r>
                    </a:p>
                  </a:txBody>
                  <a:tcPr/>
                </a:tc>
                <a:extLst>
                  <a:ext uri="{0D108BD9-81ED-4DB2-BD59-A6C34878D82A}">
                    <a16:rowId xmlns:a16="http://schemas.microsoft.com/office/drawing/2014/main" val="1656173046"/>
                  </a:ext>
                </a:extLst>
              </a:tr>
              <a:tr h="370840">
                <a:tc>
                  <a:txBody>
                    <a:bodyPr/>
                    <a:lstStyle/>
                    <a:p>
                      <a:r>
                        <a:rPr lang="ru-RU" sz="1400" b="1" dirty="0"/>
                        <a:t>Дополнительные требования к участникам закупки прописаны не в полном объеме </a:t>
                      </a:r>
                    </a:p>
                  </a:txBody>
                  <a:tcPr/>
                </a:tc>
                <a:tc>
                  <a:txBody>
                    <a:bodyPr/>
                    <a:lstStyle/>
                    <a:p>
                      <a:pPr marL="285750" indent="-285750">
                        <a:buFont typeface="Arial" panose="020B0604020202020204" pitchFamily="34" charset="0"/>
                        <a:buChar char="•"/>
                      </a:pPr>
                      <a:r>
                        <a:rPr lang="ru-RU" sz="1400" b="0"/>
                        <a:t>РЕШЕНИЕ Ленинградского УФАС </a:t>
                      </a:r>
                      <a:r>
                        <a:rPr lang="ru-RU" sz="1400" b="0" dirty="0"/>
                        <a:t>по делу 047/06/42-1120/2022 от 06 мая 2022 года. </a:t>
                      </a:r>
                    </a:p>
                    <a:p>
                      <a:pPr marL="285750" indent="-285750">
                        <a:buFont typeface="Arial" panose="020B0604020202020204" pitchFamily="34" charset="0"/>
                        <a:buChar char="•"/>
                      </a:pPr>
                      <a:r>
                        <a:rPr lang="ru-RU" sz="1400" b="0" dirty="0"/>
                        <a:t>Жалоба на заказчика при проведении ЭК (№ 0145600000822000001) на выполнение работ по ремонту участка тепловой сети от ТК-5 до ТК-28 и ввод в д. 36 в д. </a:t>
                      </a:r>
                      <a:r>
                        <a:rPr lang="ru-RU" sz="1400" b="0" dirty="0" err="1"/>
                        <a:t>Выскатка</a:t>
                      </a:r>
                      <a:r>
                        <a:rPr lang="ru-RU" sz="1400" b="0" dirty="0"/>
                        <a:t> Сланцевского района Ленинградской области.</a:t>
                      </a:r>
                    </a:p>
                    <a:p>
                      <a:pPr marL="285750" indent="-285750">
                        <a:buFont typeface="Arial" panose="020B0604020202020204" pitchFamily="34" charset="0"/>
                        <a:buChar char="•"/>
                      </a:pPr>
                      <a:r>
                        <a:rPr lang="ru-RU" sz="1400" b="0" dirty="0"/>
                        <a:t>В извещении было указано: «В соответствии с пунктом 11 </a:t>
                      </a:r>
                      <a:r>
                        <a:rPr lang="ru-RU" sz="1400" b="1" dirty="0"/>
                        <a:t>Работы по капитальному ремонту линейного объекта, за исключением работ, предусмотренных позицией 18 настоящего приложения, работ по капитальному ремонту автомобильной дороги</a:t>
                      </a:r>
                      <a:r>
                        <a:rPr lang="ru-RU" sz="1400" b="0" dirty="0"/>
                        <a:t>  - наличие у участника закупки следующего опыта выполнения работ:</a:t>
                      </a:r>
                    </a:p>
                    <a:p>
                      <a:pPr marL="285750" indent="-285750">
                        <a:buFont typeface="Arial" panose="020B0604020202020204" pitchFamily="34" charset="0"/>
                        <a:buChar char="•"/>
                      </a:pPr>
                      <a:r>
                        <a:rPr lang="ru-RU" sz="1400" b="0" dirty="0"/>
                        <a:t>1) опыт исполнения договора, предусматривающего выполнение работ по капитальному ремонту линейного объекта, за исключением автомобильной дороги;</a:t>
                      </a:r>
                    </a:p>
                    <a:p>
                      <a:pPr marL="285750" indent="-285750">
                        <a:buFont typeface="Arial" panose="020B0604020202020204" pitchFamily="34" charset="0"/>
                        <a:buChar char="•"/>
                      </a:pPr>
                      <a:r>
                        <a:rPr lang="ru-RU" sz="1400" b="0" dirty="0"/>
                        <a:t>Документы, подтверждающие соответствие участников закупок таким дополнительным требованиям:</a:t>
                      </a:r>
                    </a:p>
                    <a:p>
                      <a:pPr marL="285750" indent="-285750">
                        <a:buFont typeface="Arial" panose="020B0604020202020204" pitchFamily="34" charset="0"/>
                        <a:buChar char="•"/>
                      </a:pPr>
                      <a:r>
                        <a:rPr lang="ru-RU" sz="1400" b="0" dirty="0"/>
                        <a:t>1) исполненный договор;</a:t>
                      </a:r>
                    </a:p>
                    <a:p>
                      <a:pPr marL="285750" indent="-285750">
                        <a:buFont typeface="Arial" panose="020B0604020202020204" pitchFamily="34" charset="0"/>
                        <a:buChar char="•"/>
                      </a:pPr>
                      <a:r>
                        <a:rPr lang="ru-RU" sz="1400" b="0" dirty="0"/>
                        <a:t>2) акт выполненных работ, подтверждающий цену выполненных работ.</a:t>
                      </a:r>
                    </a:p>
                    <a:p>
                      <a:pPr marL="285750" indent="-285750">
                        <a:buFont typeface="Arial" panose="020B0604020202020204" pitchFamily="34" charset="0"/>
                        <a:buChar char="•"/>
                      </a:pPr>
                      <a:r>
                        <a:rPr lang="ru-RU" sz="1400" b="0" dirty="0"/>
                        <a:t>Цена выполненных работ по договору, предусмотренному пунктом 1 графы «Дополнительные требования к участникам закупки» позиции, № 11 , должна составлять не менее 20 процентов начальной (максимальной) цены контракта, заключаемого по результатам определения поставщика (подрядчика, исполнителя).»</a:t>
                      </a:r>
                    </a:p>
                    <a:p>
                      <a:pPr marL="285750" indent="-285750">
                        <a:buFont typeface="Arial" panose="020B0604020202020204" pitchFamily="34" charset="0"/>
                        <a:buChar char="•"/>
                      </a:pPr>
                      <a:r>
                        <a:rPr lang="ru-RU" sz="1400" b="1" dirty="0"/>
                        <a:t>НО!!! </a:t>
                      </a:r>
                      <a:r>
                        <a:rPr lang="ru-RU" sz="1400" b="0" dirty="0"/>
                        <a:t>Согласно пункту 11 Постановления № 2571 опыт должен быть -  наличие у участника закупки следующего опыта выполнения работ:</a:t>
                      </a:r>
                    </a:p>
                    <a:p>
                      <a:pPr marL="285750" indent="-285750">
                        <a:buFont typeface="Arial" panose="020B0604020202020204" pitchFamily="34" charset="0"/>
                        <a:buChar char="•"/>
                      </a:pPr>
                      <a:r>
                        <a:rPr lang="ru-RU" sz="1400" b="0" dirty="0"/>
                        <a:t>1) опыт исполнения договора, предусматривающего выполнение работ по капитальному ремонту линейного объекта, за исключением автомобильной дороги;</a:t>
                      </a:r>
                    </a:p>
                    <a:p>
                      <a:pPr marL="285750" indent="-285750">
                        <a:buFont typeface="Arial" panose="020B0604020202020204" pitchFamily="34" charset="0"/>
                        <a:buChar char="•"/>
                      </a:pPr>
                      <a:r>
                        <a:rPr lang="ru-RU" sz="1400" b="0" dirty="0"/>
                        <a:t>2) опыт исполнения договора строительного подряда, предусматривающего выполнение работ по строительству, реконструкции линейного объекта, за исключением автомобильной дороги;</a:t>
                      </a:r>
                    </a:p>
                    <a:p>
                      <a:pPr marL="285750" indent="-285750">
                        <a:buFont typeface="Arial" panose="020B0604020202020204" pitchFamily="34" charset="0"/>
                        <a:buChar char="•"/>
                      </a:pPr>
                      <a:r>
                        <a:rPr lang="ru-RU" sz="1400" b="0" dirty="0"/>
                        <a:t>3) опыт выполнения участником закупки, являющимся застройщиком, работ по строительству, реконструкции линейного объекта, за исключением автомобильной дороги.</a:t>
                      </a:r>
                    </a:p>
                    <a:p>
                      <a:pPr marL="285750" indent="-285750">
                        <a:buFont typeface="Arial" panose="020B0604020202020204" pitchFamily="34" charset="0"/>
                        <a:buChar char="•"/>
                      </a:pPr>
                      <a:r>
                        <a:rPr lang="ru-RU" sz="1400" b="0" dirty="0"/>
                        <a:t>Цена выполненных работ по договору, предусмотренному пунктом 1 или 2 настоящей графы настоящей позиции, цена выполненных работ, предусмотренных пунктом 3 настоящей графы настоящей позиции, должна составлять не менее 20 процентов начальной (максимальной) цены контракта, заключаемого по результатам определения поставщика (подрядчика, исполнителя).</a:t>
                      </a:r>
                    </a:p>
                    <a:p>
                      <a:pPr marL="285750" indent="-285750">
                        <a:buFont typeface="Arial" panose="020B0604020202020204" pitchFamily="34" charset="0"/>
                        <a:buChar char="•"/>
                      </a:pPr>
                      <a:r>
                        <a:rPr lang="ru-RU" sz="1400" b="1" dirty="0"/>
                        <a:t>Жалоба обоснована</a:t>
                      </a:r>
                      <a:r>
                        <a:rPr lang="ru-RU" sz="1400" b="0" dirty="0"/>
                        <a:t>.</a:t>
                      </a:r>
                    </a:p>
                  </a:txBody>
                  <a:tcPr/>
                </a:tc>
                <a:extLst>
                  <a:ext uri="{0D108BD9-81ED-4DB2-BD59-A6C34878D82A}">
                    <a16:rowId xmlns:a16="http://schemas.microsoft.com/office/drawing/2014/main" val="3735573861"/>
                  </a:ext>
                </a:extLst>
              </a:tr>
            </a:tbl>
          </a:graphicData>
        </a:graphic>
      </p:graphicFrame>
    </p:spTree>
    <p:extLst>
      <p:ext uri="{BB962C8B-B14F-4D97-AF65-F5344CB8AC3E}">
        <p14:creationId xmlns:p14="http://schemas.microsoft.com/office/powerpoint/2010/main" val="3916751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3608204669"/>
              </p:ext>
            </p:extLst>
          </p:nvPr>
        </p:nvGraphicFramePr>
        <p:xfrm>
          <a:off x="383097" y="240106"/>
          <a:ext cx="11425806" cy="4363720"/>
        </p:xfrm>
        <a:graphic>
          <a:graphicData uri="http://schemas.openxmlformats.org/drawingml/2006/table">
            <a:tbl>
              <a:tblPr firstRow="1" bandRow="1">
                <a:tableStyleId>{93296810-A885-4BE3-A3E7-6D5BEEA58F35}</a:tableStyleId>
              </a:tblPr>
              <a:tblGrid>
                <a:gridCol w="1719744">
                  <a:extLst>
                    <a:ext uri="{9D8B030D-6E8A-4147-A177-3AD203B41FA5}">
                      <a16:colId xmlns:a16="http://schemas.microsoft.com/office/drawing/2014/main" val="893781220"/>
                    </a:ext>
                  </a:extLst>
                </a:gridCol>
                <a:gridCol w="9706062">
                  <a:extLst>
                    <a:ext uri="{9D8B030D-6E8A-4147-A177-3AD203B41FA5}">
                      <a16:colId xmlns:a16="http://schemas.microsoft.com/office/drawing/2014/main" val="532189833"/>
                    </a:ext>
                  </a:extLst>
                </a:gridCol>
              </a:tblGrid>
              <a:tr h="370840">
                <a:tc>
                  <a:txBody>
                    <a:bodyPr/>
                    <a:lstStyle/>
                    <a:p>
                      <a:r>
                        <a:rPr lang="ru-RU" sz="1600" dirty="0"/>
                        <a:t>Суть нарушений</a:t>
                      </a:r>
                    </a:p>
                  </a:txBody>
                  <a:tcPr/>
                </a:tc>
                <a:tc>
                  <a:txBody>
                    <a:bodyPr/>
                    <a:lstStyle/>
                    <a:p>
                      <a:r>
                        <a:rPr lang="ru-RU" sz="1600" dirty="0"/>
                        <a:t>Пример  </a:t>
                      </a:r>
                    </a:p>
                  </a:txBody>
                  <a:tcPr/>
                </a:tc>
                <a:extLst>
                  <a:ext uri="{0D108BD9-81ED-4DB2-BD59-A6C34878D82A}">
                    <a16:rowId xmlns:a16="http://schemas.microsoft.com/office/drawing/2014/main" val="1656173046"/>
                  </a:ext>
                </a:extLst>
              </a:tr>
              <a:tr h="370840">
                <a:tc>
                  <a:txBody>
                    <a:bodyPr/>
                    <a:lstStyle/>
                    <a:p>
                      <a:r>
                        <a:rPr lang="ru-RU" sz="1600" b="1" dirty="0"/>
                        <a:t>Дополнительные требования не связаны с объектом закупки </a:t>
                      </a:r>
                    </a:p>
                  </a:txBody>
                  <a:tcPr/>
                </a:tc>
                <a:tc>
                  <a:txBody>
                    <a:bodyPr/>
                    <a:lstStyle/>
                    <a:p>
                      <a:pPr marL="285750" indent="-285750">
                        <a:buFont typeface="Arial" panose="020B0604020202020204" pitchFamily="34" charset="0"/>
                        <a:buChar char="•"/>
                      </a:pPr>
                      <a:r>
                        <a:rPr lang="ru-RU" sz="1600" b="0"/>
                        <a:t>Решение УФАС по Республике Бурятия </a:t>
                      </a:r>
                      <a:r>
                        <a:rPr lang="ru-RU" sz="1600" b="0" dirty="0"/>
                        <a:t>по результатам рассмотрения жалобы участника закупки № 003/06/31-248/2022 «04» апреля 2022 года </a:t>
                      </a:r>
                    </a:p>
                    <a:p>
                      <a:pPr marL="285750" indent="-285750">
                        <a:buFont typeface="Arial" panose="020B0604020202020204" pitchFamily="34" charset="0"/>
                        <a:buChar char="•"/>
                      </a:pPr>
                      <a:r>
                        <a:rPr lang="ru-RU" sz="1600" b="0" dirty="0"/>
                        <a:t>Жалуется  ИП Меньшикова Р.А. от 28.03.2022 на действия заказчика – Муниципального казенного учреждения «Баргузинский районный комитет имущественных отношений» (далее – Заказчик) при проведении закупки в форме электронного аукциона: Капитальный ремонт </a:t>
                      </a:r>
                      <a:r>
                        <a:rPr lang="ru-RU" sz="1600" b="0" dirty="0" err="1"/>
                        <a:t>Хилганайской</a:t>
                      </a:r>
                      <a:r>
                        <a:rPr lang="ru-RU" sz="1600" b="0" dirty="0"/>
                        <a:t> дамбы на р. Баргузин, Баргузинского района  Республики Бурятия, номер извещения – 0302300035222000006, </a:t>
                      </a:r>
                    </a:p>
                    <a:p>
                      <a:pPr marL="285750" indent="-285750">
                        <a:buFont typeface="Arial" panose="020B0604020202020204" pitchFamily="34" charset="0"/>
                        <a:buChar char="•"/>
                      </a:pPr>
                      <a:r>
                        <a:rPr lang="ru-RU" sz="1600" b="0" dirty="0"/>
                        <a:t>Из жалобы следует, что в извещении об Электронном аукционе заказчиком установлено дополнительное требование к участникам закупки с применением пункта 12 Приложения N 1 Постановления Правительства РФ от 29.12.2021 N 2571 - </a:t>
                      </a:r>
                      <a:r>
                        <a:rPr lang="ru-RU" sz="1600" b="1" dirty="0"/>
                        <a:t>Работы по сносу объекта капитального строительства (в том числе линейного объекта)</a:t>
                      </a:r>
                    </a:p>
                    <a:p>
                      <a:pPr marL="285750" indent="-285750">
                        <a:buFont typeface="Arial" panose="020B0604020202020204" pitchFamily="34" charset="0"/>
                        <a:buChar char="•"/>
                      </a:pPr>
                      <a:r>
                        <a:rPr lang="ru-RU" sz="1600" b="0" dirty="0"/>
                        <a:t>Вместе с тем, объектом закупки является </a:t>
                      </a:r>
                      <a:r>
                        <a:rPr lang="ru-RU" sz="1600" b="1" dirty="0"/>
                        <a:t>капитальный ремонт </a:t>
                      </a:r>
                      <a:r>
                        <a:rPr lang="ru-RU" sz="1600" b="1" dirty="0" err="1"/>
                        <a:t>Хилганайской</a:t>
                      </a:r>
                      <a:r>
                        <a:rPr lang="ru-RU" sz="1600" b="1" dirty="0"/>
                        <a:t> дамбы на р. Баргузин, Баргузинского района Республики Бурятия.</a:t>
                      </a:r>
                    </a:p>
                    <a:p>
                      <a:pPr marL="285750" indent="-285750">
                        <a:buFont typeface="Arial" panose="020B0604020202020204" pitchFamily="34" charset="0"/>
                        <a:buChar char="•"/>
                      </a:pPr>
                      <a:r>
                        <a:rPr lang="ru-RU" sz="1600" b="0" dirty="0"/>
                        <a:t>Соответственно, заказчик применил дополнительные требования в соответствии с пунктом 12 Приложения N 1 Постановления N 257, нарушив части 4,6 статьи 31 Закона о контрактной </a:t>
                      </a:r>
                      <a:r>
                        <a:rPr lang="ru-RU" sz="1600" b="0"/>
                        <a:t>системе.</a:t>
                      </a:r>
                    </a:p>
                    <a:p>
                      <a:pPr marL="285750" indent="-285750">
                        <a:buFont typeface="Arial" panose="020B0604020202020204" pitchFamily="34" charset="0"/>
                        <a:buChar char="•"/>
                      </a:pPr>
                      <a:r>
                        <a:rPr lang="ru-RU" sz="1600" b="1"/>
                        <a:t>Надо было применять п.10 Работы по капитальному ремонту объекта капитального строительства (за исключением линейного объекта)</a:t>
                      </a:r>
                      <a:endParaRPr lang="ru-RU" sz="1600" b="1" dirty="0"/>
                    </a:p>
                  </a:txBody>
                  <a:tcPr/>
                </a:tc>
                <a:extLst>
                  <a:ext uri="{0D108BD9-81ED-4DB2-BD59-A6C34878D82A}">
                    <a16:rowId xmlns:a16="http://schemas.microsoft.com/office/drawing/2014/main" val="3735573861"/>
                  </a:ext>
                </a:extLst>
              </a:tr>
            </a:tbl>
          </a:graphicData>
        </a:graphic>
      </p:graphicFrame>
    </p:spTree>
    <p:extLst>
      <p:ext uri="{BB962C8B-B14F-4D97-AF65-F5344CB8AC3E}">
        <p14:creationId xmlns:p14="http://schemas.microsoft.com/office/powerpoint/2010/main" val="534871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275197"/>
            <a:ext cx="10515600" cy="405840"/>
          </a:xfrm>
        </p:spPr>
        <p:txBody>
          <a:bodyPr>
            <a:normAutofit fontScale="90000"/>
          </a:bodyPr>
          <a:lstStyle/>
          <a:p>
            <a:pPr algn="ctr"/>
            <a:r>
              <a:rPr lang="ru-RU" sz="2400" b="1" dirty="0">
                <a:solidFill>
                  <a:srgbClr val="FF0000"/>
                </a:solidFill>
              </a:rPr>
              <a:t>Основные нарушения при формировании извещения по п.1. ч.1. ст. 31</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3455223113"/>
              </p:ext>
            </p:extLst>
          </p:nvPr>
        </p:nvGraphicFramePr>
        <p:xfrm>
          <a:off x="694765" y="806824"/>
          <a:ext cx="11138647" cy="2702859"/>
        </p:xfrm>
        <a:graphic>
          <a:graphicData uri="http://schemas.openxmlformats.org/drawingml/2006/table">
            <a:tbl>
              <a:tblPr firstRow="1" bandRow="1">
                <a:tableStyleId>{F5AB1C69-6EDB-4FF4-983F-18BD219EF322}</a:tableStyleId>
              </a:tblPr>
              <a:tblGrid>
                <a:gridCol w="11138647">
                  <a:extLst>
                    <a:ext uri="{9D8B030D-6E8A-4147-A177-3AD203B41FA5}">
                      <a16:colId xmlns:a16="http://schemas.microsoft.com/office/drawing/2014/main" val="2028518078"/>
                    </a:ext>
                  </a:extLst>
                </a:gridCol>
              </a:tblGrid>
              <a:tr h="406699">
                <a:tc>
                  <a:txBody>
                    <a:bodyPr/>
                    <a:lstStyle/>
                    <a:p>
                      <a:r>
                        <a:rPr lang="ru-RU" dirty="0"/>
                        <a:t>Суть нарушений</a:t>
                      </a:r>
                    </a:p>
                  </a:txBody>
                  <a:tcPr/>
                </a:tc>
                <a:extLst>
                  <a:ext uri="{0D108BD9-81ED-4DB2-BD59-A6C34878D82A}">
                    <a16:rowId xmlns:a16="http://schemas.microsoft.com/office/drawing/2014/main" val="2513641010"/>
                  </a:ext>
                </a:extLst>
              </a:tr>
              <a:tr h="370840">
                <a:tc>
                  <a:txBody>
                    <a:bodyPr/>
                    <a:lstStyle/>
                    <a:p>
                      <a:r>
                        <a:rPr lang="ru-RU" sz="1800" dirty="0" err="1"/>
                        <a:t>Неустановление</a:t>
                      </a:r>
                      <a:r>
                        <a:rPr lang="ru-RU" sz="1800" dirty="0"/>
                        <a:t> требования по членству в СРО</a:t>
                      </a:r>
                    </a:p>
                  </a:txBody>
                  <a:tcPr/>
                </a:tc>
                <a:extLst>
                  <a:ext uri="{0D108BD9-81ED-4DB2-BD59-A6C34878D82A}">
                    <a16:rowId xmlns:a16="http://schemas.microsoft.com/office/drawing/2014/main" val="37797379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Установление избыточных требования по членству в СРО (т.е. не надо устанавливать – заказчик устанавливает)</a:t>
                      </a:r>
                    </a:p>
                  </a:txBody>
                  <a:tcPr/>
                </a:tc>
                <a:extLst>
                  <a:ext uri="{0D108BD9-81ED-4DB2-BD59-A6C34878D82A}">
                    <a16:rowId xmlns:a16="http://schemas.microsoft.com/office/drawing/2014/main" val="3052109137"/>
                  </a:ext>
                </a:extLst>
              </a:tr>
              <a:tr h="563581">
                <a:tc>
                  <a:txBody>
                    <a:bodyPr/>
                    <a:lstStyle/>
                    <a:p>
                      <a:r>
                        <a:rPr lang="ru-RU" sz="1800" dirty="0" err="1"/>
                        <a:t>Неустановление</a:t>
                      </a:r>
                      <a:r>
                        <a:rPr lang="ru-RU" sz="1800" dirty="0"/>
                        <a:t> требований к компенсационному фонду как возмещения вреда, так и компенсационному фонду обеспечения договорных обязательств</a:t>
                      </a:r>
                    </a:p>
                  </a:txBody>
                  <a:tcPr/>
                </a:tc>
                <a:extLst>
                  <a:ext uri="{0D108BD9-81ED-4DB2-BD59-A6C34878D82A}">
                    <a16:rowId xmlns:a16="http://schemas.microsoft.com/office/drawing/2014/main" val="3530685483"/>
                  </a:ext>
                </a:extLst>
              </a:tr>
              <a:tr h="563581">
                <a:tc>
                  <a:txBody>
                    <a:bodyPr/>
                    <a:lstStyle/>
                    <a:p>
                      <a:r>
                        <a:rPr lang="ru-RU" sz="1800" dirty="0"/>
                        <a:t>Требование наличие лицензии на монтаж, техническое обслуживание и ремонт систем пожарной и охранно-пожарной сигнализации и их элементов, включая диспетчеризацию и проведение пусконаладочных работ, несмотря на то, что эти работы входят в состав комплекса работ по капитальному ремонту</a:t>
                      </a:r>
                    </a:p>
                  </a:txBody>
                  <a:tcPr/>
                </a:tc>
                <a:extLst>
                  <a:ext uri="{0D108BD9-81ED-4DB2-BD59-A6C34878D82A}">
                    <a16:rowId xmlns:a16="http://schemas.microsoft.com/office/drawing/2014/main" val="1796577467"/>
                  </a:ext>
                </a:extLst>
              </a:tr>
            </a:tbl>
          </a:graphicData>
        </a:graphic>
      </p:graphicFrame>
    </p:spTree>
    <p:extLst>
      <p:ext uri="{BB962C8B-B14F-4D97-AF65-F5344CB8AC3E}">
        <p14:creationId xmlns:p14="http://schemas.microsoft.com/office/powerpoint/2010/main" val="253418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C29130-F767-C23A-9409-A01ADDE31E97}"/>
              </a:ext>
            </a:extLst>
          </p:cNvPr>
          <p:cNvSpPr>
            <a:spLocks noGrp="1"/>
          </p:cNvSpPr>
          <p:nvPr>
            <p:ph type="title"/>
          </p:nvPr>
        </p:nvSpPr>
        <p:spPr>
          <a:xfrm>
            <a:off x="694765" y="1978772"/>
            <a:ext cx="10515600" cy="1051299"/>
          </a:xfrm>
        </p:spPr>
        <p:txBody>
          <a:bodyPr>
            <a:normAutofit fontScale="90000"/>
          </a:bodyPr>
          <a:lstStyle/>
          <a:p>
            <a:pPr algn="ctr"/>
            <a:r>
              <a:rPr lang="ru-RU" dirty="0">
                <a:solidFill>
                  <a:srgbClr val="FF0000"/>
                </a:solidFill>
              </a:rPr>
              <a:t>Нормативное регулирование «строительных» закупок</a:t>
            </a:r>
          </a:p>
        </p:txBody>
      </p:sp>
    </p:spTree>
    <p:extLst>
      <p:ext uri="{BB962C8B-B14F-4D97-AF65-F5344CB8AC3E}">
        <p14:creationId xmlns:p14="http://schemas.microsoft.com/office/powerpoint/2010/main" val="3398512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974395495"/>
              </p:ext>
            </p:extLst>
          </p:nvPr>
        </p:nvGraphicFramePr>
        <p:xfrm>
          <a:off x="197224" y="240106"/>
          <a:ext cx="11611679" cy="6314440"/>
        </p:xfrm>
        <a:graphic>
          <a:graphicData uri="http://schemas.openxmlformats.org/drawingml/2006/table">
            <a:tbl>
              <a:tblPr firstRow="1" bandRow="1">
                <a:tableStyleId>{93296810-A885-4BE3-A3E7-6D5BEEA58F35}</a:tableStyleId>
              </a:tblPr>
              <a:tblGrid>
                <a:gridCol w="2026023">
                  <a:extLst>
                    <a:ext uri="{9D8B030D-6E8A-4147-A177-3AD203B41FA5}">
                      <a16:colId xmlns:a16="http://schemas.microsoft.com/office/drawing/2014/main" val="893781220"/>
                    </a:ext>
                  </a:extLst>
                </a:gridCol>
                <a:gridCol w="9585656">
                  <a:extLst>
                    <a:ext uri="{9D8B030D-6E8A-4147-A177-3AD203B41FA5}">
                      <a16:colId xmlns:a16="http://schemas.microsoft.com/office/drawing/2014/main" val="532189833"/>
                    </a:ext>
                  </a:extLst>
                </a:gridCol>
              </a:tblGrid>
              <a:tr h="370840">
                <a:tc>
                  <a:txBody>
                    <a:bodyPr/>
                    <a:lstStyle/>
                    <a:p>
                      <a:r>
                        <a:rPr lang="ru-RU" sz="1600" dirty="0"/>
                        <a:t>Суть нарушений</a:t>
                      </a:r>
                    </a:p>
                  </a:txBody>
                  <a:tcPr/>
                </a:tc>
                <a:tc>
                  <a:txBody>
                    <a:bodyPr/>
                    <a:lstStyle/>
                    <a:p>
                      <a:r>
                        <a:rPr lang="ru-RU" sz="1600" dirty="0"/>
                        <a:t>Пример   (1 из 2)</a:t>
                      </a:r>
                    </a:p>
                  </a:txBody>
                  <a:tcPr/>
                </a:tc>
                <a:extLst>
                  <a:ext uri="{0D108BD9-81ED-4DB2-BD59-A6C34878D82A}">
                    <a16:rowId xmlns:a16="http://schemas.microsoft.com/office/drawing/2014/main" val="1656173046"/>
                  </a:ext>
                </a:extLst>
              </a:tr>
              <a:tr h="370840">
                <a:tc>
                  <a:txBody>
                    <a:bodyPr/>
                    <a:lstStyle/>
                    <a:p>
                      <a:r>
                        <a:rPr lang="ru-RU" sz="1600" b="1" dirty="0"/>
                        <a:t>Требование наличие лицензии на монтаж, техническое обслуживание и ремонт систем пожарной и охранно-пожарной сигнализации и их элементов, включая диспетчеризацию и проведение пусконаладочных работ, несмотря на то, что эти работы входят в состав комплекса работ по капитальному ремонту</a:t>
                      </a:r>
                    </a:p>
                    <a:p>
                      <a:endParaRPr lang="ru-RU" sz="1600" b="1" dirty="0"/>
                    </a:p>
                  </a:txBody>
                  <a:tcPr/>
                </a:tc>
                <a:tc>
                  <a:txBody>
                    <a:bodyPr/>
                    <a:lstStyle/>
                    <a:p>
                      <a:pPr marL="285750" indent="-285750">
                        <a:buFont typeface="Arial" panose="020B0604020202020204" pitchFamily="34" charset="0"/>
                        <a:buChar char="•"/>
                      </a:pPr>
                      <a:r>
                        <a:rPr lang="ru-RU" sz="1600" b="0" u="sng" dirty="0"/>
                        <a:t>РЕШЕНИЕ Красноярского УФАС   № 024/06/106-2121/2022 от 15 августа 2022 года </a:t>
                      </a:r>
                    </a:p>
                    <a:p>
                      <a:pPr marL="285750" indent="-285750">
                        <a:buFont typeface="Arial" panose="020B0604020202020204" pitchFamily="34" charset="0"/>
                        <a:buChar char="•"/>
                      </a:pPr>
                      <a:r>
                        <a:rPr lang="ru-RU" sz="1600" b="0" dirty="0"/>
                        <a:t>Комиссия, проанализировав извещение, установила, что в требованиях к составу заявки заказчик установил, что в составе заявки на участие в закупке участник должен представить выписку из реестра лицензий по форме, утвержденной постановлением Правительства РФ от 29.12.2020 №2343 на монтаж, техническое обслуживание и ремонт систем пожарной сигнализации и их элементов, включая диспетчеризацию и проведение пусконаладочных работ.</a:t>
                      </a:r>
                    </a:p>
                    <a:p>
                      <a:pPr marL="285750" indent="-285750">
                        <a:buFont typeface="Arial" panose="020B0604020202020204" pitchFamily="34" charset="0"/>
                        <a:buChar char="•"/>
                      </a:pPr>
                      <a:r>
                        <a:rPr lang="ru-RU" sz="1600" b="0" dirty="0"/>
                        <a:t>   В силу пункта 15 части 1 статьи 12 Федерального закона от 4 мая 2011 года № 99-ФЗ «О лицензировании отдельных видов деятельности» лицензируется деятельность по монтажу, техническому обслуживанию и ремонту средств обеспечения пожарной безопасности зданий и сооружений.</a:t>
                      </a:r>
                    </a:p>
                    <a:p>
                      <a:pPr marL="285750" indent="-285750">
                        <a:buFont typeface="Arial" panose="020B0604020202020204" pitchFamily="34" charset="0"/>
                        <a:buChar char="•"/>
                      </a:pPr>
                      <a:r>
                        <a:rPr lang="ru-RU" sz="1600" b="0" dirty="0"/>
                        <a:t>Монтаж, техническое обслуживание и ремонт систем пожарной и охранно-пожарной сигнализации и их элементов, включая диспетчеризацию и проведение пусконаладочных работ, входит в Перечень работ и услуг, составляющих деятельность по монтажу, техническому обслуживанию и ремонту средств обеспечения пожарной безопасности зданий и сооружений, утвержденный постановлением Правительства РФ от 28.07.2020 № 1128 «Об утверждении Положения о лицензировании деятельности по монтажу, техническому обслуживанию и ремонту средств обеспечения пожарной безопасности зданий и сооружений».</a:t>
                      </a:r>
                    </a:p>
                    <a:p>
                      <a:pPr marL="285750" indent="-285750">
                        <a:buFont typeface="Arial" panose="020B0604020202020204" pitchFamily="34" charset="0"/>
                        <a:buChar char="•"/>
                      </a:pPr>
                      <a:r>
                        <a:rPr lang="ru-RU" sz="1600" b="0" dirty="0"/>
                        <a:t>Объектом рассматриваемой закупки являются работы по капитальному ремонту части здания Центральной библиотеки, ул. Ленина, 52, </a:t>
                      </a:r>
                      <a:r>
                        <a:rPr lang="ru-RU" sz="1600" b="0" dirty="0" err="1"/>
                        <a:t>гп</a:t>
                      </a:r>
                      <a:r>
                        <a:rPr lang="ru-RU" sz="1600" b="0" dirty="0"/>
                        <a:t> Северо-Енисейский. При этом в состав  работ включены работы, требующие лицензии на монтаж, техническое обслуживание и ремонт средств обеспечения пожарной безопасности зданий и сооружений.</a:t>
                      </a:r>
                    </a:p>
                    <a:p>
                      <a:pPr marL="285750" indent="-285750">
                        <a:buFont typeface="Arial" panose="020B0604020202020204" pitchFamily="34" charset="0"/>
                        <a:buChar char="•"/>
                      </a:pPr>
                      <a:r>
                        <a:rPr lang="ru-RU" sz="1600" b="0" dirty="0"/>
                        <a:t>Однако такие работы не являются основными в рамках рассматриваемой закупки и составляют лишь незначительную часть всего объема работ, ввиду чего для выполнения таких работ победитель закупки может привлечь субподрядчика, обладающего соответствующей лицензией.</a:t>
                      </a:r>
                    </a:p>
                  </a:txBody>
                  <a:tcPr/>
                </a:tc>
                <a:extLst>
                  <a:ext uri="{0D108BD9-81ED-4DB2-BD59-A6C34878D82A}">
                    <a16:rowId xmlns:a16="http://schemas.microsoft.com/office/drawing/2014/main" val="3735573861"/>
                  </a:ext>
                </a:extLst>
              </a:tr>
            </a:tbl>
          </a:graphicData>
        </a:graphic>
      </p:graphicFrame>
    </p:spTree>
    <p:extLst>
      <p:ext uri="{BB962C8B-B14F-4D97-AF65-F5344CB8AC3E}">
        <p14:creationId xmlns:p14="http://schemas.microsoft.com/office/powerpoint/2010/main" val="2508913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8E9E6C7-F236-C370-69A6-22C96C19876E}"/>
              </a:ext>
            </a:extLst>
          </p:cNvPr>
          <p:cNvGraphicFramePr>
            <a:graphicFrameLocks noGrp="1"/>
          </p:cNvGraphicFramePr>
          <p:nvPr>
            <p:ph idx="1"/>
            <p:extLst>
              <p:ext uri="{D42A27DB-BD31-4B8C-83A1-F6EECF244321}">
                <p14:modId xmlns:p14="http://schemas.microsoft.com/office/powerpoint/2010/main" val="1974713146"/>
              </p:ext>
            </p:extLst>
          </p:nvPr>
        </p:nvGraphicFramePr>
        <p:xfrm>
          <a:off x="197224" y="240106"/>
          <a:ext cx="11611679" cy="5826760"/>
        </p:xfrm>
        <a:graphic>
          <a:graphicData uri="http://schemas.openxmlformats.org/drawingml/2006/table">
            <a:tbl>
              <a:tblPr firstRow="1" bandRow="1">
                <a:tableStyleId>{93296810-A885-4BE3-A3E7-6D5BEEA58F35}</a:tableStyleId>
              </a:tblPr>
              <a:tblGrid>
                <a:gridCol w="2026023">
                  <a:extLst>
                    <a:ext uri="{9D8B030D-6E8A-4147-A177-3AD203B41FA5}">
                      <a16:colId xmlns:a16="http://schemas.microsoft.com/office/drawing/2014/main" val="893781220"/>
                    </a:ext>
                  </a:extLst>
                </a:gridCol>
                <a:gridCol w="9585656">
                  <a:extLst>
                    <a:ext uri="{9D8B030D-6E8A-4147-A177-3AD203B41FA5}">
                      <a16:colId xmlns:a16="http://schemas.microsoft.com/office/drawing/2014/main" val="532189833"/>
                    </a:ext>
                  </a:extLst>
                </a:gridCol>
              </a:tblGrid>
              <a:tr h="370840">
                <a:tc>
                  <a:txBody>
                    <a:bodyPr/>
                    <a:lstStyle/>
                    <a:p>
                      <a:r>
                        <a:rPr lang="ru-RU" sz="1600" dirty="0"/>
                        <a:t>Суть нарушений</a:t>
                      </a:r>
                    </a:p>
                  </a:txBody>
                  <a:tcPr/>
                </a:tc>
                <a:tc>
                  <a:txBody>
                    <a:bodyPr/>
                    <a:lstStyle/>
                    <a:p>
                      <a:r>
                        <a:rPr lang="ru-RU" sz="1600" dirty="0"/>
                        <a:t>Пример  (2 из 2)</a:t>
                      </a:r>
                    </a:p>
                  </a:txBody>
                  <a:tcPr/>
                </a:tc>
                <a:extLst>
                  <a:ext uri="{0D108BD9-81ED-4DB2-BD59-A6C34878D82A}">
                    <a16:rowId xmlns:a16="http://schemas.microsoft.com/office/drawing/2014/main" val="1656173046"/>
                  </a:ext>
                </a:extLst>
              </a:tr>
              <a:tr h="370840">
                <a:tc>
                  <a:txBody>
                    <a:bodyPr/>
                    <a:lstStyle/>
                    <a:p>
                      <a:r>
                        <a:rPr lang="ru-RU" sz="1600" b="1" dirty="0"/>
                        <a:t>Требование наличие лицензии на монтаж, техническое обслуживание и ремонт систем пожарной и охранно-пожарной сигнализации и их элементов, включая диспетчеризацию и проведение пусконаладочных работ, несмотря на то, что эти работы входят в состав комплекса работ по капитальному ремонту</a:t>
                      </a:r>
                    </a:p>
                    <a:p>
                      <a:endParaRPr lang="ru-RU" sz="1600" b="1" dirty="0"/>
                    </a:p>
                  </a:txBody>
                  <a:tcPr/>
                </a:tc>
                <a:tc>
                  <a:txBody>
                    <a:bodyPr/>
                    <a:lstStyle/>
                    <a:p>
                      <a:pPr marL="285750" indent="-285750">
                        <a:buFont typeface="Arial" panose="020B0604020202020204" pitchFamily="34" charset="0"/>
                        <a:buChar char="•"/>
                      </a:pPr>
                      <a:r>
                        <a:rPr lang="ru-RU" sz="1600" b="0" dirty="0"/>
                        <a:t>При этом согласно части 29.1 статьи 34 Закона о контрактной системе при осуществлении закупки работ, услуг, указанных в пунктах 3 - 5 части 4 статьи 48 Закона о контрактной системе в контракт может быть включено условие о выполнении подрядчиком работ, об оказании исполнителем услуг самостоятельно без привлечения других лиц к исполнению обязательств, предусмотренных контрактом. В иных случаях законодатель не наделяет заказчика правом устанавливать требование о выполнении работ исключительно собственными силами, без привлечения субподрядчиков.</a:t>
                      </a:r>
                    </a:p>
                    <a:p>
                      <a:pPr marL="285750" indent="-285750">
                        <a:buFont typeface="Arial" panose="020B0604020202020204" pitchFamily="34" charset="0"/>
                        <a:buChar char="•"/>
                      </a:pPr>
                      <a:endParaRPr lang="ru-RU" sz="1600" b="0" dirty="0"/>
                    </a:p>
                    <a:p>
                      <a:pPr marL="285750" indent="-285750">
                        <a:buFont typeface="Arial" panose="020B0604020202020204" pitchFamily="34" charset="0"/>
                        <a:buChar char="•"/>
                      </a:pPr>
                      <a:r>
                        <a:rPr lang="ru-RU" sz="1600" b="0" dirty="0"/>
                        <a:t>Ссылки заказчика на нормы ГК РФ, которые позволяют устанавливать требование о выполнении работ лично не могут быть признаны Комиссией состоятельными, поскольку, если нормами Закона о контрактной системе предусмотрены специальные правила, отличные от тех, которые предусмотрены нормами ГК РФ, применению подлежат специальные нормы. Положения ГК РФ применяются </a:t>
                      </a:r>
                      <a:r>
                        <a:rPr lang="ru-RU" sz="1600" b="0" dirty="0" err="1"/>
                        <a:t>субсидиарно</a:t>
                      </a:r>
                      <a:r>
                        <a:rPr lang="ru-RU" sz="1600" b="0" dirty="0"/>
                        <a:t> — при отсутствии специальной нормы либо при необходимости уточнения, конкретизации такой нормы. Указанный вывод Комиссии коррелируется с позицией Верховного Суда Российской Федерации, изложенной в решении от 07.08.2001 № ГКПИ 01–1167.</a:t>
                      </a:r>
                    </a:p>
                    <a:p>
                      <a:pPr marL="285750" indent="-285750">
                        <a:buFont typeface="Arial" panose="020B0604020202020204" pitchFamily="34" charset="0"/>
                        <a:buChar char="•"/>
                      </a:pPr>
                      <a:endParaRPr lang="ru-RU" sz="1600" b="0" dirty="0"/>
                    </a:p>
                    <a:p>
                      <a:pPr marL="285750" indent="-285750">
                        <a:buFont typeface="Arial" panose="020B0604020202020204" pitchFamily="34" charset="0"/>
                        <a:buChar char="•"/>
                      </a:pPr>
                      <a:r>
                        <a:rPr lang="ru-RU" sz="1600" b="1" dirty="0">
                          <a:solidFill>
                            <a:srgbClr val="FF0000"/>
                          </a:solidFill>
                        </a:rPr>
                        <a:t>Таким образом, Комиссия отмечает, что для выполнения части работ действительно нужна соответствующая (вышеуказанная) лицензия, однако требование о наличии именно у участника закупки такой лицензии и о предоставлении в составе заявки подтверждения ее наличия правомерным не является, поскольку, как установлено выше, такие работы основными не являются, могут выполняться не участником закупки (победителем закупки, подрядчиком), а его контрагентом. Указанные действия заказчика нарушают требования части 6 статьи 31, пункта 12 части 1 статьи 42 Закона о контрактной системе.</a:t>
                      </a:r>
                    </a:p>
                  </a:txBody>
                  <a:tcPr/>
                </a:tc>
                <a:extLst>
                  <a:ext uri="{0D108BD9-81ED-4DB2-BD59-A6C34878D82A}">
                    <a16:rowId xmlns:a16="http://schemas.microsoft.com/office/drawing/2014/main" val="3735573861"/>
                  </a:ext>
                </a:extLst>
              </a:tr>
            </a:tbl>
          </a:graphicData>
        </a:graphic>
      </p:graphicFrame>
    </p:spTree>
    <p:extLst>
      <p:ext uri="{BB962C8B-B14F-4D97-AF65-F5344CB8AC3E}">
        <p14:creationId xmlns:p14="http://schemas.microsoft.com/office/powerpoint/2010/main" val="2928605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A6C779-3555-AFB3-A54E-CEA3A1BAC8E4}"/>
              </a:ext>
            </a:extLst>
          </p:cNvPr>
          <p:cNvSpPr>
            <a:spLocks noGrp="1"/>
          </p:cNvSpPr>
          <p:nvPr>
            <p:ph type="title"/>
          </p:nvPr>
        </p:nvSpPr>
        <p:spPr>
          <a:xfrm>
            <a:off x="838200" y="1413995"/>
            <a:ext cx="10515600" cy="1325563"/>
          </a:xfrm>
        </p:spPr>
        <p:txBody>
          <a:bodyPr/>
          <a:lstStyle/>
          <a:p>
            <a:r>
              <a:rPr lang="ru-RU" b="1" dirty="0"/>
              <a:t>Практика Карельского УФАС по «строительным» контрактам</a:t>
            </a:r>
          </a:p>
        </p:txBody>
      </p:sp>
    </p:spTree>
    <p:extLst>
      <p:ext uri="{BB962C8B-B14F-4D97-AF65-F5344CB8AC3E}">
        <p14:creationId xmlns:p14="http://schemas.microsoft.com/office/powerpoint/2010/main" val="2950217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545678346"/>
              </p:ext>
            </p:extLst>
          </p:nvPr>
        </p:nvGraphicFramePr>
        <p:xfrm>
          <a:off x="313765" y="340659"/>
          <a:ext cx="11591364" cy="5945393"/>
        </p:xfrm>
        <a:graphic>
          <a:graphicData uri="http://schemas.openxmlformats.org/drawingml/2006/table">
            <a:tbl>
              <a:tblPr firstRow="1" bandRow="1">
                <a:tableStyleId>{073A0DAA-6AF3-43AB-8588-CEC1D06C72B9}</a:tableStyleId>
              </a:tblPr>
              <a:tblGrid>
                <a:gridCol w="9511553">
                  <a:extLst>
                    <a:ext uri="{9D8B030D-6E8A-4147-A177-3AD203B41FA5}">
                      <a16:colId xmlns:a16="http://schemas.microsoft.com/office/drawing/2014/main" val="1987079514"/>
                    </a:ext>
                  </a:extLst>
                </a:gridCol>
                <a:gridCol w="2079811">
                  <a:extLst>
                    <a:ext uri="{9D8B030D-6E8A-4147-A177-3AD203B41FA5}">
                      <a16:colId xmlns:a16="http://schemas.microsoft.com/office/drawing/2014/main" val="3155430352"/>
                    </a:ext>
                  </a:extLst>
                </a:gridCol>
              </a:tblGrid>
              <a:tr h="519953">
                <a:tc>
                  <a:txBody>
                    <a:bodyPr/>
                    <a:lstStyle/>
                    <a:p>
                      <a:r>
                        <a:rPr lang="ru-RU" dirty="0"/>
                        <a:t>Суть решения</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dirty="0"/>
                        <a:t>Жалуется ИП </a:t>
                      </a:r>
                      <a:r>
                        <a:rPr lang="ru-RU" sz="1400" dirty="0" err="1"/>
                        <a:t>Кремешкова</a:t>
                      </a:r>
                      <a:r>
                        <a:rPr lang="ru-RU" sz="1400" dirty="0"/>
                        <a:t> А.А. на действия Заказчика / Уполномоченного учреждения - ГПБОУ РК «Петрозаводский лесотехнический техникум» / ГКУ РК «Центр организации закупок Республики Карелия и мониторинга в сфере экономики» (далее - Заказчик / Учреждение) при проведении электронного аукциона </a:t>
                      </a:r>
                      <a:r>
                        <a:rPr lang="ru-RU" sz="1400" u="sng" dirty="0"/>
                        <a:t>на выполнение работ по текущему ремонту помещений, оборудованных моечной, душем и санузлом </a:t>
                      </a:r>
                      <a:r>
                        <a:rPr lang="ru-RU" sz="1400" dirty="0"/>
                        <a:t>в здании общежития по адресу: г. Петрозаводск, пр. Комсомольский, д. 3 (извещение № 0806500000222001014): </a:t>
                      </a:r>
                      <a:r>
                        <a:rPr lang="ru-RU" sz="1400" b="1" dirty="0"/>
                        <a:t>Заказчиком в извещении о проведении закупки не установлены дополнительные требования к участникам по 2571 ПП по п. 15: Работы по текущему ремонту зданий, сооружений</a:t>
                      </a:r>
                    </a:p>
                    <a:p>
                      <a:pPr marL="285750" indent="-285750">
                        <a:buFont typeface="Arial" panose="020B0604020202020204" pitchFamily="34" charset="0"/>
                        <a:buChar char="•"/>
                      </a:pPr>
                      <a:r>
                        <a:rPr lang="ru-RU" sz="1400" dirty="0"/>
                        <a:t>НМЦК - 5 250 000,00 рублей</a:t>
                      </a:r>
                    </a:p>
                    <a:p>
                      <a:pPr marL="285750" indent="-285750">
                        <a:buFont typeface="Arial" panose="020B0604020202020204" pitchFamily="34" charset="0"/>
                        <a:buChar char="•"/>
                      </a:pPr>
                      <a:r>
                        <a:rPr lang="ru-RU" sz="1400" dirty="0"/>
                        <a:t>В приложении № 1 к техническому заданию, являющемуся неотъемлемой частью извещения об осуществлении закупки № 0806500000222001014, отражена локальная смета №1 «Текущий ремонт помещений, оборудованных моечной, душем и санузлом в здании общежития по адресу: г. Петрозаводск, пр. Комсомольский, д. 3», в которой указаны наименования работ, в том числе: демонтаж светильников для люминесцентных ламп, демонтаж умывальников и раковин, гидроизоляция стен, сплошное выравнивание внутренних поверхностей и т.д., которые соответствуют текущему ремонту внутренних помещений как части здания или сооружения.</a:t>
                      </a:r>
                    </a:p>
                    <a:p>
                      <a:pPr marL="285750" indent="-285750">
                        <a:buFont typeface="Arial" panose="020B0604020202020204" pitchFamily="34" charset="0"/>
                        <a:buChar char="•"/>
                      </a:pPr>
                      <a:r>
                        <a:rPr lang="ru-RU" sz="1400" dirty="0"/>
                        <a:t>Кроме того, согласно данным Реестра недвижимости, объект закупки - </a:t>
                      </a:r>
                      <a:r>
                        <a:rPr lang="ru-RU" sz="1400" dirty="0" err="1"/>
                        <a:t>г.Петрозаводск</a:t>
                      </a:r>
                      <a:r>
                        <a:rPr lang="ru-RU" sz="1400" dirty="0"/>
                        <a:t>, </a:t>
                      </a:r>
                      <a:r>
                        <a:rPr lang="ru-RU" sz="1400" dirty="0" err="1"/>
                        <a:t>пр-кт</a:t>
                      </a:r>
                      <a:r>
                        <a:rPr lang="ru-RU" sz="1400" dirty="0"/>
                        <a:t> Комсомольский, д. 3, </a:t>
                      </a:r>
                      <a:r>
                        <a:rPr lang="ru-RU" sz="1400" b="1" dirty="0"/>
                        <a:t>поставлен на учет как помещение </a:t>
                      </a:r>
                      <a:r>
                        <a:rPr lang="ru-RU" sz="1400" dirty="0"/>
                        <a:t>(кадастровый номер 10:01:0130153:420).</a:t>
                      </a:r>
                    </a:p>
                    <a:p>
                      <a:pPr marL="285750" indent="-285750">
                        <a:buFont typeface="Arial" panose="020B0604020202020204" pitchFamily="34" charset="0"/>
                        <a:buChar char="•"/>
                      </a:pPr>
                      <a:r>
                        <a:rPr lang="ru-RU" sz="1400" dirty="0"/>
                        <a:t>Таким образом, Комиссия Карельского У ФАС России установила, что объектом закупки является выполнение работ по текущему ремонту помещения, а не здания или сооружения.</a:t>
                      </a:r>
                    </a:p>
                    <a:p>
                      <a:pPr marL="285750" indent="-285750">
                        <a:buFont typeface="Arial" panose="020B0604020202020204" pitchFamily="34" charset="0"/>
                        <a:buChar char="•"/>
                      </a:pPr>
                      <a:r>
                        <a:rPr lang="ru-RU" sz="1400" dirty="0"/>
                        <a:t>Комиссия считает важным также отметить, что </a:t>
                      </a:r>
                      <a:r>
                        <a:rPr lang="ru-RU" sz="1400" u="sng" dirty="0"/>
                        <a:t>в соответствии с письмом Министерства финансов Российской Федерации от 27.06.2022 № 24-06-06/61091 отдельные помещения и иные конструктивные элементы являются частью здания или сооружения, в связи с чем при проведении текущего ремонта помещений установление дополнительных требований к участникам закупки не требуется.</a:t>
                      </a:r>
                    </a:p>
                    <a:p>
                      <a:pPr marL="285750" indent="-285750">
                        <a:buFont typeface="Arial" panose="020B0604020202020204" pitchFamily="34" charset="0"/>
                        <a:buChar char="•"/>
                      </a:pPr>
                      <a:r>
                        <a:rPr lang="ru-RU" sz="1400" dirty="0"/>
                        <a:t>Комиссия Карельского У ФАС России приходит к выводу, что </a:t>
                      </a:r>
                      <a:r>
                        <a:rPr lang="ru-RU" sz="1400" b="1" dirty="0"/>
                        <a:t>Заказчиком при формировании извещения в данном конкретном случае </a:t>
                      </a:r>
                      <a:r>
                        <a:rPr lang="ru-RU" sz="1400" b="1" u="sng" dirty="0"/>
                        <a:t>не подлежат применению дополнительные требования, установленные в приложении к постановлению Правительства № 2571.</a:t>
                      </a:r>
                    </a:p>
                  </a:txBody>
                  <a:tcPr/>
                </a:tc>
                <a:tc>
                  <a:txBody>
                    <a:bodyPr/>
                    <a:lstStyle/>
                    <a:p>
                      <a:r>
                        <a:rPr lang="ru-RU" sz="1400" dirty="0"/>
                        <a:t>РЕШЕНИЕ по делу № 010/06/106-522/2022 от  </a:t>
                      </a:r>
                    </a:p>
                    <a:p>
                      <a:r>
                        <a:rPr lang="ru-RU" sz="1400" dirty="0"/>
                        <a:t>08 августа 2022 года</a:t>
                      </a:r>
                    </a:p>
                    <a:p>
                      <a:endParaRPr lang="ru-RU" sz="1400" dirty="0"/>
                    </a:p>
                    <a:p>
                      <a:endParaRPr lang="ru-RU" sz="1400" dirty="0"/>
                    </a:p>
                    <a:p>
                      <a:r>
                        <a:rPr lang="ru-RU" sz="1400" dirty="0"/>
                        <a:t>Аналогичное решение</a:t>
                      </a:r>
                    </a:p>
                    <a:p>
                      <a:r>
                        <a:rPr lang="ru-RU" sz="1400" dirty="0"/>
                        <a:t>РЕШЕНИЕ по делу № 010/06/106-434/2022</a:t>
                      </a:r>
                    </a:p>
                    <a:p>
                      <a:r>
                        <a:rPr lang="ru-RU" sz="1400" dirty="0"/>
                        <a:t> от 01 июля 2022 года (№ закупки 08065000002220008561) ЭА на </a:t>
                      </a:r>
                      <a:r>
                        <a:rPr lang="ru-RU" sz="1400" u="sng" dirty="0"/>
                        <a:t>выполнение работ по ремонту </a:t>
                      </a:r>
                      <a:r>
                        <a:rPr lang="ru-RU" sz="1400" dirty="0"/>
                        <a:t>занимаемого ГБУ «МФЦ РК» нежилого помещения</a:t>
                      </a:r>
                    </a:p>
                    <a:p>
                      <a:r>
                        <a:rPr lang="ru-RU" sz="1400" u="sng" dirty="0"/>
                        <a:t>Тот же заявитель.</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1880141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4150329767"/>
              </p:ext>
            </p:extLst>
          </p:nvPr>
        </p:nvGraphicFramePr>
        <p:xfrm>
          <a:off x="197224" y="268941"/>
          <a:ext cx="11591364" cy="4299473"/>
        </p:xfrm>
        <a:graphic>
          <a:graphicData uri="http://schemas.openxmlformats.org/drawingml/2006/table">
            <a:tbl>
              <a:tblPr firstRow="1" bandRow="1">
                <a:tableStyleId>{073A0DAA-6AF3-43AB-8588-CEC1D06C72B9}</a:tableStyleId>
              </a:tblPr>
              <a:tblGrid>
                <a:gridCol w="9511553">
                  <a:extLst>
                    <a:ext uri="{9D8B030D-6E8A-4147-A177-3AD203B41FA5}">
                      <a16:colId xmlns:a16="http://schemas.microsoft.com/office/drawing/2014/main" val="1987079514"/>
                    </a:ext>
                  </a:extLst>
                </a:gridCol>
                <a:gridCol w="2079811">
                  <a:extLst>
                    <a:ext uri="{9D8B030D-6E8A-4147-A177-3AD203B41FA5}">
                      <a16:colId xmlns:a16="http://schemas.microsoft.com/office/drawing/2014/main" val="3155430352"/>
                    </a:ext>
                  </a:extLst>
                </a:gridCol>
              </a:tblGrid>
              <a:tr h="519953">
                <a:tc>
                  <a:txBody>
                    <a:bodyPr/>
                    <a:lstStyle/>
                    <a:p>
                      <a:r>
                        <a:rPr lang="ru-RU" dirty="0"/>
                        <a:t>Суть решения</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b="0" dirty="0"/>
                        <a:t>Жалуется ИП </a:t>
                      </a:r>
                      <a:r>
                        <a:rPr lang="ru-RU" sz="1400" b="0" dirty="0" err="1"/>
                        <a:t>Кремешковой</a:t>
                      </a:r>
                      <a:r>
                        <a:rPr lang="ru-RU" sz="1400" b="0" dirty="0"/>
                        <a:t> А.А. на действия Заказчика - ГБУЗ «Кондопожская ЦРБ» при проведении ЭА на </a:t>
                      </a:r>
                      <a:r>
                        <a:rPr lang="ru-RU" sz="1400" b="1" dirty="0"/>
                        <a:t>выполнение работ по капитальному ремонту </a:t>
                      </a:r>
                      <a:r>
                        <a:rPr lang="ru-RU" sz="1400" b="0" dirty="0"/>
                        <a:t>операционного блока ГБУЗ «Кондопожская ЦРБ» (извещение № 0306300014722000122): Заказчиком в извещении о проведении закупки не установлены дополнительные требования к участникам по 2571 ПП </a:t>
                      </a:r>
                      <a:r>
                        <a:rPr lang="ru-RU" sz="1400" b="1" dirty="0"/>
                        <a:t>по 10. Работы по капитальному ремонту объекта капитального строительства (за исключением линейного объекта)</a:t>
                      </a:r>
                    </a:p>
                    <a:p>
                      <a:pPr marL="285750" indent="-285750">
                        <a:buFont typeface="Arial" panose="020B0604020202020204" pitchFamily="34" charset="0"/>
                        <a:buChar char="•"/>
                      </a:pPr>
                      <a:r>
                        <a:rPr lang="ru-RU" sz="1400" b="0" dirty="0"/>
                        <a:t>Начальная (максимальная) цена контракта: 5 185 467,00 рублей.</a:t>
                      </a:r>
                    </a:p>
                    <a:p>
                      <a:pPr marL="285750" indent="-285750">
                        <a:buFont typeface="Arial" panose="020B0604020202020204" pitchFamily="34" charset="0"/>
                        <a:buChar char="•"/>
                      </a:pPr>
                      <a:r>
                        <a:rPr lang="ru-RU" sz="1400" b="0" dirty="0"/>
                        <a:t>Вместе с тем, изучив Локальную смету №1 (Приложение к извещению об аукционе), Комиссия Карельского У ФАС России приходит к выводу о том, что в рамках данной закупки выполнению подлежат работы, которые относятся к текущему ремонту. Работы по восстановлению, замене изношенных конструкций (в том числе несущих) или изменению параметров зданий, что относится к капитальному ремонту или реконструкции, Локальной сметой №1 не предусмотрены.</a:t>
                      </a:r>
                    </a:p>
                    <a:p>
                      <a:pPr marL="285750" indent="-285750">
                        <a:buFont typeface="Arial" panose="020B0604020202020204" pitchFamily="34" charset="0"/>
                        <a:buChar char="•"/>
                      </a:pPr>
                      <a:r>
                        <a:rPr lang="ru-RU" sz="1400" b="0" dirty="0"/>
                        <a:t>Таким образом, Заказчик </a:t>
                      </a:r>
                      <a:r>
                        <a:rPr lang="ru-RU" sz="1400" b="1" u="sng" dirty="0"/>
                        <a:t>не обязан был устанавливать дополнительные требования </a:t>
                      </a:r>
                      <a:r>
                        <a:rPr lang="ru-RU" sz="1400" b="0" dirty="0"/>
                        <a:t>к участникам такой закупки в соответствии с положениями постановления Правительства № 2571, в связи с чем, Комиссия признает довод жалобы необоснованным и не усматривает в данном случае в действиях Заказчика нарушений требований Закона о контрактной системе.</a:t>
                      </a:r>
                    </a:p>
                    <a:p>
                      <a:pPr marL="285750" indent="-285750">
                        <a:buFont typeface="Arial" panose="020B0604020202020204" pitchFamily="34" charset="0"/>
                        <a:buChar char="•"/>
                      </a:pPr>
                      <a:endParaRPr lang="ru-RU" sz="1400" b="0" dirty="0"/>
                    </a:p>
                    <a:p>
                      <a:pPr marL="285750" indent="-285750">
                        <a:buFont typeface="Arial" panose="020B0604020202020204" pitchFamily="34" charset="0"/>
                        <a:buChar char="•"/>
                      </a:pPr>
                      <a:r>
                        <a:rPr lang="ru-RU" sz="1800" b="1" dirty="0">
                          <a:solidFill>
                            <a:srgbClr val="FF0000"/>
                          </a:solidFill>
                        </a:rPr>
                        <a:t>А ничего, что объект закупки  - капитальный ремонт</a:t>
                      </a:r>
                      <a:r>
                        <a:rPr lang="en-US" sz="1800" b="1" dirty="0">
                          <a:solidFill>
                            <a:srgbClr val="FF0000"/>
                          </a:solidFill>
                        </a:rPr>
                        <a:t>???</a:t>
                      </a:r>
                      <a:endParaRPr lang="ru-RU" sz="1800" b="1" dirty="0">
                        <a:solidFill>
                          <a:srgbClr val="FF0000"/>
                        </a:solidFill>
                      </a:endParaRPr>
                    </a:p>
                  </a:txBody>
                  <a:tcPr/>
                </a:tc>
                <a:tc>
                  <a:txBody>
                    <a:bodyPr/>
                    <a:lstStyle/>
                    <a:p>
                      <a:r>
                        <a:rPr lang="ru-RU" sz="1400" dirty="0"/>
                        <a:t>РЕШЕНИЕ по делу № 010/06/106-384/2022</a:t>
                      </a:r>
                    </a:p>
                    <a:p>
                      <a:r>
                        <a:rPr lang="ru-RU" sz="1400" dirty="0"/>
                        <a:t>от 17 июня 2022 года</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3859969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1958506509"/>
              </p:ext>
            </p:extLst>
          </p:nvPr>
        </p:nvGraphicFramePr>
        <p:xfrm>
          <a:off x="215154" y="242047"/>
          <a:ext cx="11591364" cy="4665233"/>
        </p:xfrm>
        <a:graphic>
          <a:graphicData uri="http://schemas.openxmlformats.org/drawingml/2006/table">
            <a:tbl>
              <a:tblPr firstRow="1" bandRow="1">
                <a:tableStyleId>{073A0DAA-6AF3-43AB-8588-CEC1D06C72B9}</a:tableStyleId>
              </a:tblPr>
              <a:tblGrid>
                <a:gridCol w="9511553">
                  <a:extLst>
                    <a:ext uri="{9D8B030D-6E8A-4147-A177-3AD203B41FA5}">
                      <a16:colId xmlns:a16="http://schemas.microsoft.com/office/drawing/2014/main" val="1987079514"/>
                    </a:ext>
                  </a:extLst>
                </a:gridCol>
                <a:gridCol w="2079811">
                  <a:extLst>
                    <a:ext uri="{9D8B030D-6E8A-4147-A177-3AD203B41FA5}">
                      <a16:colId xmlns:a16="http://schemas.microsoft.com/office/drawing/2014/main" val="3155430352"/>
                    </a:ext>
                  </a:extLst>
                </a:gridCol>
              </a:tblGrid>
              <a:tr h="519953">
                <a:tc>
                  <a:txBody>
                    <a:bodyPr/>
                    <a:lstStyle/>
                    <a:p>
                      <a:r>
                        <a:rPr lang="ru-RU" dirty="0"/>
                        <a:t>Суть решения</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b="0" dirty="0">
                          <a:solidFill>
                            <a:schemeClr val="tx1"/>
                          </a:solidFill>
                        </a:rPr>
                        <a:t>Жалуется ООО «НПФ «Регулятор» на действия комиссии Заказчика - ГБУЗ «Олонецкая ЦРБ» при проведении электронного аукциона на </a:t>
                      </a:r>
                      <a:r>
                        <a:rPr lang="ru-RU" sz="1400" b="1" dirty="0">
                          <a:solidFill>
                            <a:schemeClr val="tx1"/>
                          </a:solidFill>
                        </a:rPr>
                        <a:t>выполнение работ по капитальному ремонту поликлиники </a:t>
                      </a:r>
                      <a:r>
                        <a:rPr lang="ru-RU" sz="1400" b="0" dirty="0">
                          <a:solidFill>
                            <a:schemeClr val="tx1"/>
                          </a:solidFill>
                        </a:rPr>
                        <a:t>ГБУЗ «Олонецкая ЦРБ» (извещение № 0306300010222000040): неправомерно признали заявку участника закупки с идентификационным номером 136 соответствующей требованиям извещения о проведении электронного аукциона и Закона о контрактной системе. </a:t>
                      </a:r>
                      <a:r>
                        <a:rPr lang="ru-RU" sz="1400" b="0" u="sng" dirty="0">
                          <a:solidFill>
                            <a:schemeClr val="tx1"/>
                          </a:solidFill>
                        </a:rPr>
                        <a:t>Вместе с тем, при установлении Заказчиком требования к участникам закупки об обязательном членстве СРО, в нарушение пункта 3 части 12 статьи 48 Закона о контрактной системе заявка организации (ООО «СКИФ»), отсутствующей в Едином реестре членов СРО, не была отклонена</a:t>
                      </a:r>
                      <a:r>
                        <a:rPr lang="ru-RU" sz="1400" b="0" dirty="0">
                          <a:solidFill>
                            <a:schemeClr val="tx1"/>
                          </a:solidFill>
                        </a:rPr>
                        <a:t>, а само Общество признано победителем закупки.</a:t>
                      </a:r>
                    </a:p>
                    <a:p>
                      <a:pPr marL="285750" indent="-285750">
                        <a:buFont typeface="Arial" panose="020B0604020202020204" pitchFamily="34" charset="0"/>
                        <a:buChar char="•"/>
                      </a:pPr>
                      <a:r>
                        <a:rPr lang="ru-RU" sz="1400" b="0" dirty="0">
                          <a:solidFill>
                            <a:schemeClr val="tx1"/>
                          </a:solidFill>
                        </a:rPr>
                        <a:t>Начальная (максимальная) цена контракта: 5 497 570,00 рублей.</a:t>
                      </a:r>
                    </a:p>
                    <a:p>
                      <a:pPr marL="285750" indent="-285750">
                        <a:buFont typeface="Arial" panose="020B0604020202020204" pitchFamily="34" charset="0"/>
                        <a:buChar char="•"/>
                      </a:pPr>
                      <a:r>
                        <a:rPr lang="ru-RU" sz="1400" b="0" dirty="0">
                          <a:solidFill>
                            <a:schemeClr val="tx1"/>
                          </a:solidFill>
                        </a:rPr>
                        <a:t>Комиссия Карельского УФАС России приходит к выводу, что работы, указанные в локальном сметном расчете Заказчика № 02-01-02, относятся к текущему ремонту, соответственно, работы в рамках рассматриваемой закупки нельзя отнести к работам, требуемым членства в СРО.</a:t>
                      </a:r>
                    </a:p>
                    <a:p>
                      <a:pPr marL="285750" indent="-285750">
                        <a:buFont typeface="Arial" panose="020B0604020202020204" pitchFamily="34" charset="0"/>
                        <a:buChar char="•"/>
                      </a:pPr>
                      <a:r>
                        <a:rPr lang="ru-RU" sz="1400" b="0" dirty="0">
                          <a:solidFill>
                            <a:schemeClr val="tx1"/>
                          </a:solidFill>
                        </a:rPr>
                        <a:t>Таким образом, установление Заказчиком в извещении о проведении закупки требований к участникам закупки в соответствии </a:t>
                      </a:r>
                      <a:r>
                        <a:rPr lang="ru-RU" sz="1400" b="1" dirty="0">
                          <a:solidFill>
                            <a:schemeClr val="tx1"/>
                          </a:solidFill>
                        </a:rPr>
                        <a:t>с позицией 10 Приложения 2571 ПП</a:t>
                      </a:r>
                      <a:r>
                        <a:rPr lang="ru-RU" sz="1400" b="0" dirty="0">
                          <a:solidFill>
                            <a:schemeClr val="tx1"/>
                          </a:solidFill>
                        </a:rPr>
                        <a:t>, а также в соответствии с частью 2 статьи 52, частью 3 статьи 55.6, статьи 55.8, частью 12 и частью 13 статьи 55.16 </a:t>
                      </a:r>
                      <a:r>
                        <a:rPr lang="ru-RU" sz="1400" b="0" dirty="0" err="1">
                          <a:solidFill>
                            <a:schemeClr val="tx1"/>
                          </a:solidFill>
                        </a:rPr>
                        <a:t>ГрК</a:t>
                      </a:r>
                      <a:r>
                        <a:rPr lang="ru-RU" sz="1400" b="0" dirty="0">
                          <a:solidFill>
                            <a:schemeClr val="tx1"/>
                          </a:solidFill>
                        </a:rPr>
                        <a:t> РФ необоснованно, и является нарушением части 6 статьи 31 Закона о контрактной системе.</a:t>
                      </a:r>
                    </a:p>
                    <a:p>
                      <a:pPr marL="285750" indent="-285750">
                        <a:buFont typeface="Arial" panose="020B0604020202020204" pitchFamily="34" charset="0"/>
                        <a:buChar char="•"/>
                      </a:pPr>
                      <a:r>
                        <a:rPr lang="ru-RU" sz="1400" b="1" dirty="0">
                          <a:solidFill>
                            <a:srgbClr val="FF0000"/>
                          </a:solidFill>
                        </a:rPr>
                        <a:t>Выявленные в действиях Заказчика нарушения являются существенными, что дает основание для выдачи обязательного для исполнения предписания об устранении данных нарушений законодательства о контрактной системе путем аннулирования закупки.</a:t>
                      </a:r>
                    </a:p>
                  </a:txBody>
                  <a:tcPr/>
                </a:tc>
                <a:tc>
                  <a:txBody>
                    <a:bodyPr/>
                    <a:lstStyle/>
                    <a:p>
                      <a:r>
                        <a:rPr lang="ru-RU" sz="1600" b="0" i="0" kern="1200" dirty="0">
                          <a:solidFill>
                            <a:schemeClr val="dk1"/>
                          </a:solidFill>
                          <a:effectLst/>
                          <a:latin typeface="+mn-lt"/>
                          <a:ea typeface="+mn-ea"/>
                          <a:cs typeface="+mn-cs"/>
                        </a:rPr>
                        <a:t>РЕШЕНИЕ по делу № 010/06/105-260/2022 от 27 апреля 2022 года</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269217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1460204620"/>
              </p:ext>
            </p:extLst>
          </p:nvPr>
        </p:nvGraphicFramePr>
        <p:xfrm>
          <a:off x="215154" y="242047"/>
          <a:ext cx="11591364" cy="4878593"/>
        </p:xfrm>
        <a:graphic>
          <a:graphicData uri="http://schemas.openxmlformats.org/drawingml/2006/table">
            <a:tbl>
              <a:tblPr firstRow="1" bandRow="1">
                <a:tableStyleId>{073A0DAA-6AF3-43AB-8588-CEC1D06C72B9}</a:tableStyleId>
              </a:tblPr>
              <a:tblGrid>
                <a:gridCol w="9511553">
                  <a:extLst>
                    <a:ext uri="{9D8B030D-6E8A-4147-A177-3AD203B41FA5}">
                      <a16:colId xmlns:a16="http://schemas.microsoft.com/office/drawing/2014/main" val="1987079514"/>
                    </a:ext>
                  </a:extLst>
                </a:gridCol>
                <a:gridCol w="2079811">
                  <a:extLst>
                    <a:ext uri="{9D8B030D-6E8A-4147-A177-3AD203B41FA5}">
                      <a16:colId xmlns:a16="http://schemas.microsoft.com/office/drawing/2014/main" val="3155430352"/>
                    </a:ext>
                  </a:extLst>
                </a:gridCol>
              </a:tblGrid>
              <a:tr h="519953">
                <a:tc>
                  <a:txBody>
                    <a:bodyPr/>
                    <a:lstStyle/>
                    <a:p>
                      <a:r>
                        <a:rPr lang="ru-RU" dirty="0"/>
                        <a:t>Суть решения ( 1 из 2)</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b="0" dirty="0">
                          <a:solidFill>
                            <a:schemeClr val="tx1"/>
                          </a:solidFill>
                        </a:rPr>
                        <a:t>Жалуется ООО «Контракт» на действия Заказчика - МОУ Шуйская СОШ № 1 при проведении электронного аукциона на выполнение мероприятий по капитальному ремонту здания Муниципального общеобразовательного учреждения Шуйская средняя общеобразовательная школа №1 (извещение № 0306300050822000009) на неправомерные действия заказчика:</a:t>
                      </a:r>
                    </a:p>
                    <a:p>
                      <a:pPr marL="285750" indent="-285750">
                        <a:buFont typeface="Arial" panose="020B0604020202020204" pitchFamily="34" charset="0"/>
                        <a:buChar char="•"/>
                      </a:pPr>
                      <a:r>
                        <a:rPr lang="ru-RU" sz="1400" b="0" dirty="0">
                          <a:solidFill>
                            <a:schemeClr val="tx1"/>
                          </a:solidFill>
                        </a:rPr>
                        <a:t>1. Не установлены требования о членстве в СРО</a:t>
                      </a:r>
                    </a:p>
                    <a:p>
                      <a:pPr marL="285750" indent="-285750">
                        <a:buFont typeface="Arial" panose="020B0604020202020204" pitchFamily="34" charset="0"/>
                        <a:buChar char="•"/>
                      </a:pPr>
                      <a:r>
                        <a:rPr lang="ru-RU" sz="1400" b="0" dirty="0">
                          <a:solidFill>
                            <a:schemeClr val="tx1"/>
                          </a:solidFill>
                        </a:rPr>
                        <a:t>2. В проекте контракта не в полной мере прописаны позиции по антидемпинговым мерам.</a:t>
                      </a:r>
                    </a:p>
                    <a:p>
                      <a:pPr marL="285750" indent="-285750">
                        <a:buFont typeface="Arial" panose="020B0604020202020204" pitchFamily="34" charset="0"/>
                        <a:buChar char="•"/>
                      </a:pPr>
                      <a:endParaRPr lang="ru-RU" sz="1400" b="0" dirty="0">
                        <a:solidFill>
                          <a:schemeClr val="tx1"/>
                        </a:solidFill>
                      </a:endParaRPr>
                    </a:p>
                    <a:p>
                      <a:pPr marL="285750" indent="-285750">
                        <a:buFont typeface="Arial" panose="020B0604020202020204" pitchFamily="34" charset="0"/>
                        <a:buChar char="•"/>
                      </a:pPr>
                      <a:r>
                        <a:rPr lang="ru-RU" sz="1400" b="0" dirty="0">
                          <a:solidFill>
                            <a:schemeClr val="tx1"/>
                          </a:solidFill>
                        </a:rPr>
                        <a:t>Комиссия УФАС установила:</a:t>
                      </a:r>
                    </a:p>
                    <a:p>
                      <a:pPr marL="285750" indent="-285750">
                        <a:buFont typeface="Arial" panose="020B0604020202020204" pitchFamily="34" charset="0"/>
                        <a:buChar char="•"/>
                      </a:pPr>
                      <a:r>
                        <a:rPr lang="ru-RU" sz="1400" b="0" dirty="0">
                          <a:solidFill>
                            <a:schemeClr val="tx1"/>
                          </a:solidFill>
                        </a:rPr>
                        <a:t>Федеральным законом от 01.05.2022 № 124-ФЗ «О внесении изменений в Градостроительный кодекс Российской Федерации и отдельные законодательные акты Российской Федерации» внесены изменения в часть 2.1. статьи 52 Градостроительного кодекса Российской Федерации в части увеличения минимального размера обязательств по договору строительного подряда для выполнения по такому договору строительных работ без членства в саморегулируемых организациях в области строительства, реконструкции, капитального ремонта объектов капитального строительства (далее - СРО) с 3 до 10 миллионов рублей. Указанный закон вступил в силу 01.05.2022.</a:t>
                      </a:r>
                    </a:p>
                    <a:p>
                      <a:pPr marL="285750" indent="-285750">
                        <a:buFont typeface="Arial" panose="020B0604020202020204" pitchFamily="34" charset="0"/>
                        <a:buChar char="•"/>
                      </a:pPr>
                      <a:r>
                        <a:rPr lang="ru-RU" sz="1400" b="0" dirty="0">
                          <a:solidFill>
                            <a:schemeClr val="tx1"/>
                          </a:solidFill>
                        </a:rPr>
                        <a:t>Извещение об осуществлении рассматриваемой закупки было опубликовано в ЕИС 09.05.2022, т.е. после вступления в силу вышеуказанного закона.</a:t>
                      </a:r>
                    </a:p>
                    <a:p>
                      <a:pPr marL="285750" indent="-285750">
                        <a:buFont typeface="Arial" panose="020B0604020202020204" pitchFamily="34" charset="0"/>
                        <a:buChar char="•"/>
                      </a:pPr>
                      <a:r>
                        <a:rPr lang="ru-RU" sz="1400" b="0" dirty="0">
                          <a:solidFill>
                            <a:schemeClr val="tx1"/>
                          </a:solidFill>
                        </a:rPr>
                        <a:t>Начальная (максимальная) цена контракта составляет 6 013 837,07 руб. и не превышает 10 миллионов рублей.</a:t>
                      </a:r>
                    </a:p>
                    <a:p>
                      <a:pPr marL="285750" indent="-285750">
                        <a:buFont typeface="Arial" panose="020B0604020202020204" pitchFamily="34" charset="0"/>
                        <a:buChar char="•"/>
                      </a:pPr>
                      <a:r>
                        <a:rPr lang="ru-RU" sz="1400" b="0" dirty="0">
                          <a:solidFill>
                            <a:schemeClr val="tx1"/>
                          </a:solidFill>
                        </a:rPr>
                        <a:t>Таким образом, в соответствии с новыми требованиями законодательства </a:t>
                      </a:r>
                      <a:r>
                        <a:rPr lang="ru-RU" sz="1400" b="1" dirty="0">
                          <a:solidFill>
                            <a:schemeClr val="tx1"/>
                          </a:solidFill>
                        </a:rPr>
                        <a:t>Заказчик не обязан устанавливать к участникам закупки требование в соответствии с пунктом 1 части 1 статьи 31 Закона о контрактной системе, в частности, требование о наличии членства в СРО.</a:t>
                      </a:r>
                    </a:p>
                  </a:txBody>
                  <a:tcPr/>
                </a:tc>
                <a:tc>
                  <a:txBody>
                    <a:bodyPr/>
                    <a:lstStyle/>
                    <a:p>
                      <a:r>
                        <a:rPr lang="ru-RU" sz="1600" b="0" i="0" kern="1200" dirty="0">
                          <a:solidFill>
                            <a:schemeClr val="dk1"/>
                          </a:solidFill>
                          <a:effectLst/>
                          <a:latin typeface="+mn-lt"/>
                          <a:ea typeface="+mn-ea"/>
                          <a:cs typeface="+mn-cs"/>
                        </a:rPr>
                        <a:t>РЕШЕНИЕ по делу № 010/06/106-328/2022</a:t>
                      </a:r>
                    </a:p>
                    <a:p>
                      <a:r>
                        <a:rPr lang="ru-RU" sz="1600" b="0" i="0" kern="1200" dirty="0">
                          <a:solidFill>
                            <a:schemeClr val="dk1"/>
                          </a:solidFill>
                          <a:effectLst/>
                          <a:latin typeface="+mn-lt"/>
                          <a:ea typeface="+mn-ea"/>
                          <a:cs typeface="+mn-cs"/>
                        </a:rPr>
                        <a:t>от 26 мая 2022 года</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349749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3380727862"/>
              </p:ext>
            </p:extLst>
          </p:nvPr>
        </p:nvGraphicFramePr>
        <p:xfrm>
          <a:off x="215154" y="242047"/>
          <a:ext cx="11591364" cy="3811793"/>
        </p:xfrm>
        <a:graphic>
          <a:graphicData uri="http://schemas.openxmlformats.org/drawingml/2006/table">
            <a:tbl>
              <a:tblPr firstRow="1" bandRow="1">
                <a:tableStyleId>{073A0DAA-6AF3-43AB-8588-CEC1D06C72B9}</a:tableStyleId>
              </a:tblPr>
              <a:tblGrid>
                <a:gridCol w="9511553">
                  <a:extLst>
                    <a:ext uri="{9D8B030D-6E8A-4147-A177-3AD203B41FA5}">
                      <a16:colId xmlns:a16="http://schemas.microsoft.com/office/drawing/2014/main" val="1987079514"/>
                    </a:ext>
                  </a:extLst>
                </a:gridCol>
                <a:gridCol w="2079811">
                  <a:extLst>
                    <a:ext uri="{9D8B030D-6E8A-4147-A177-3AD203B41FA5}">
                      <a16:colId xmlns:a16="http://schemas.microsoft.com/office/drawing/2014/main" val="3155430352"/>
                    </a:ext>
                  </a:extLst>
                </a:gridCol>
              </a:tblGrid>
              <a:tr h="519953">
                <a:tc>
                  <a:txBody>
                    <a:bodyPr/>
                    <a:lstStyle/>
                    <a:p>
                      <a:r>
                        <a:rPr lang="ru-RU" dirty="0"/>
                        <a:t>Суть решения (2 из 2)</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b="0" dirty="0">
                          <a:solidFill>
                            <a:schemeClr val="tx1"/>
                          </a:solidFill>
                        </a:rPr>
                        <a:t> Статьей 34 Закона о контрактной системе определён конкретный перечень информации и сведений, которые Заказчик обязан включать в проект контракта.</a:t>
                      </a:r>
                    </a:p>
                    <a:p>
                      <a:pPr marL="285750" indent="-285750">
                        <a:buFont typeface="Arial" panose="020B0604020202020204" pitchFamily="34" charset="0"/>
                        <a:buChar char="•"/>
                      </a:pPr>
                      <a:r>
                        <a:rPr lang="ru-RU" sz="1400" b="0" dirty="0">
                          <a:solidFill>
                            <a:schemeClr val="tx1"/>
                          </a:solidFill>
                        </a:rPr>
                        <a:t>Вместе с тем, в указанный перечень не входит информация об условиях применения антидемпинговых мер при осуществлении закупки в соответствии со статьей 37 Закона о контрактной системе.</a:t>
                      </a:r>
                    </a:p>
                    <a:p>
                      <a:pPr marL="285750" indent="-285750">
                        <a:buFont typeface="Arial" panose="020B0604020202020204" pitchFamily="34" charset="0"/>
                        <a:buChar char="•"/>
                      </a:pPr>
                      <a:r>
                        <a:rPr lang="ru-RU" sz="1400" b="0" dirty="0">
                          <a:solidFill>
                            <a:schemeClr val="tx1"/>
                          </a:solidFill>
                        </a:rPr>
                        <a:t>Антидемпинговые меры при проведении аукционов и конкурсов Заказчики обязаны применять в силу норм и требований Закона о контрактной системе независимо от того, включены положения об антидемпинговых мерах в контракт или нет.</a:t>
                      </a:r>
                    </a:p>
                    <a:p>
                      <a:pPr marL="285750" indent="-285750">
                        <a:buFont typeface="Arial" panose="020B0604020202020204" pitchFamily="34" charset="0"/>
                        <a:buChar char="•"/>
                      </a:pPr>
                      <a:r>
                        <a:rPr lang="ru-RU" sz="1400" b="0" dirty="0">
                          <a:solidFill>
                            <a:schemeClr val="tx1"/>
                          </a:solidFill>
                        </a:rPr>
                        <a:t>Заказчик включил частично положения о применении антидемпинговых мер в Статью 9 контракта «ОБЕСПЕЧЕНИЕ ИСПОЛНЕНИЯ КОНТРАКТА» только в части увеличения размера обеспечения контракта, так как в данной статье контракта речь идет именно о размере обеспечения исполнения контракта и порядке его предоставления.</a:t>
                      </a:r>
                    </a:p>
                    <a:p>
                      <a:pPr marL="285750" indent="-285750">
                        <a:buFont typeface="Arial" panose="020B0604020202020204" pitchFamily="34" charset="0"/>
                        <a:buChar char="•"/>
                      </a:pPr>
                      <a:r>
                        <a:rPr lang="ru-RU" sz="1400" b="0" dirty="0">
                          <a:solidFill>
                            <a:schemeClr val="tx1"/>
                          </a:solidFill>
                        </a:rPr>
                        <a:t>Положения Закона о контрактной системе о том, что вместо увеличенного размера обеспечения контракта Подрядчик может предоставить информацию, подтверждающую добросовестность такого участника в соответствии с частью 3 статьи 37 Закона о контрактной системе, применяются в силу закона, </a:t>
                      </a:r>
                      <a:r>
                        <a:rPr lang="ru-RU" sz="1400" b="1" dirty="0">
                          <a:solidFill>
                            <a:schemeClr val="tx1"/>
                          </a:solidFill>
                        </a:rPr>
                        <a:t>Заказчик не обязан включать в контракт все нормы и требования законодательства о контрактной системе.</a:t>
                      </a:r>
                    </a:p>
                    <a:p>
                      <a:pPr marL="285750" indent="-285750">
                        <a:buFont typeface="Arial" panose="020B0604020202020204" pitchFamily="34" charset="0"/>
                        <a:buChar char="•"/>
                      </a:pPr>
                      <a:r>
                        <a:rPr lang="ru-RU" sz="1400" b="1" dirty="0">
                          <a:solidFill>
                            <a:srgbClr val="FF0000"/>
                          </a:solidFill>
                        </a:rPr>
                        <a:t>Жалоба не обоснована</a:t>
                      </a:r>
                    </a:p>
                  </a:txBody>
                  <a:tcPr/>
                </a:tc>
                <a:tc>
                  <a:txBody>
                    <a:bodyPr/>
                    <a:lstStyle/>
                    <a:p>
                      <a:r>
                        <a:rPr lang="ru-RU" sz="1600" b="0" i="0" kern="1200" dirty="0">
                          <a:solidFill>
                            <a:schemeClr val="dk1"/>
                          </a:solidFill>
                          <a:effectLst/>
                          <a:latin typeface="+mn-lt"/>
                          <a:ea typeface="+mn-ea"/>
                          <a:cs typeface="+mn-cs"/>
                        </a:rPr>
                        <a:t>РЕШЕНИЕ по делу № 010/06/106-328/2022</a:t>
                      </a:r>
                    </a:p>
                    <a:p>
                      <a:r>
                        <a:rPr lang="ru-RU" sz="1600" b="0" i="0" kern="1200" dirty="0">
                          <a:solidFill>
                            <a:schemeClr val="dk1"/>
                          </a:solidFill>
                          <a:effectLst/>
                          <a:latin typeface="+mn-lt"/>
                          <a:ea typeface="+mn-ea"/>
                          <a:cs typeface="+mn-cs"/>
                        </a:rPr>
                        <a:t>от 26 мая 2022 года</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2986243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2651919545"/>
              </p:ext>
            </p:extLst>
          </p:nvPr>
        </p:nvGraphicFramePr>
        <p:xfrm>
          <a:off x="300318" y="277906"/>
          <a:ext cx="11591364" cy="6372113"/>
        </p:xfrm>
        <a:graphic>
          <a:graphicData uri="http://schemas.openxmlformats.org/drawingml/2006/table">
            <a:tbl>
              <a:tblPr firstRow="1" bandRow="1">
                <a:tableStyleId>{073A0DAA-6AF3-43AB-8588-CEC1D06C72B9}</a:tableStyleId>
              </a:tblPr>
              <a:tblGrid>
                <a:gridCol w="10260106">
                  <a:extLst>
                    <a:ext uri="{9D8B030D-6E8A-4147-A177-3AD203B41FA5}">
                      <a16:colId xmlns:a16="http://schemas.microsoft.com/office/drawing/2014/main" val="1987079514"/>
                    </a:ext>
                  </a:extLst>
                </a:gridCol>
                <a:gridCol w="1331258">
                  <a:extLst>
                    <a:ext uri="{9D8B030D-6E8A-4147-A177-3AD203B41FA5}">
                      <a16:colId xmlns:a16="http://schemas.microsoft.com/office/drawing/2014/main" val="3155430352"/>
                    </a:ext>
                  </a:extLst>
                </a:gridCol>
              </a:tblGrid>
              <a:tr h="519953">
                <a:tc>
                  <a:txBody>
                    <a:bodyPr/>
                    <a:lstStyle/>
                    <a:p>
                      <a:r>
                        <a:rPr lang="ru-RU" dirty="0"/>
                        <a:t>Суть решения</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b="0" dirty="0"/>
                        <a:t>Жалуется ООО «ИМПУЛЬС-ИНВЕСТ» на действия комиссии уполномоченного учреждения — МКУ «ПЕТРОСНАБ» при проведении электронного аукциона на выполнение работ по благоустройству Березовой аллеи, на участке от дома №31 до улицы Сыктывкарской (извещение № 0806300011822000218).</a:t>
                      </a:r>
                    </a:p>
                    <a:p>
                      <a:pPr marL="285750" indent="-285750">
                        <a:buFont typeface="Arial" panose="020B0604020202020204" pitchFamily="34" charset="0"/>
                        <a:buChar char="•"/>
                      </a:pPr>
                      <a:r>
                        <a:rPr lang="ru-RU" sz="1400" b="0" dirty="0"/>
                        <a:t>В своей жалобе Заявитель указывает, что Заказчик необоснованно принял решение о несоответствии заявки под номером 1 требованиям, установленным в извещении об осуществлении закупки, так как ООО «ИМПУЛЬС-ИНВЕСТ» в качестве подтверждения своего соответствия дополнительным требованиям, установленным в извещении о закупке, представил муниципальный контракт на выполнение работ по капитальному ремонту здания детского сада. Как утверждает Заявитель, в сметах представленного муниципального контракта помимо прочих предусмотрены работы по благоустройству территории на общую сумму 6 147 305, 00 рублей. Вместе с тем, указанный контракт не был принят комиссией Заказчика в качестве документа, подтверждающего соответствие дополнительным требованиям, установленным извещением о закупке.</a:t>
                      </a:r>
                    </a:p>
                    <a:p>
                      <a:pPr marL="285750" indent="-285750">
                        <a:buFont typeface="Arial" panose="020B0604020202020204" pitchFamily="34" charset="0"/>
                        <a:buChar char="•"/>
                      </a:pPr>
                      <a:r>
                        <a:rPr lang="ru-RU" sz="1400" b="0" dirty="0"/>
                        <a:t>НМЦК - 20 876 666,67 рублей;</a:t>
                      </a:r>
                    </a:p>
                    <a:p>
                      <a:pPr marL="285750" indent="-285750">
                        <a:buFont typeface="Arial" panose="020B0604020202020204" pitchFamily="34" charset="0"/>
                        <a:buChar char="•"/>
                      </a:pPr>
                      <a:r>
                        <a:rPr lang="ru-RU" sz="1400" b="0" dirty="0"/>
                        <a:t>В качестве подтверждения опыта работ ООО «ИМПУЛЬС-ИНВЕСТ» представило муниципальный контракт, предметом которого является «Капитальный ремонт поврежденных несущих и ограждающих конструкций здания МКДОУ Сортавальского МР РК ДС № 23. Проект мероприятий по водопонижению и инженерной подготовке территории Сортавальского МР РК ДС № 23» с локальными сметами и актами о приемке выполненных работ, в которых отражены, в том числе следующие сведения:</a:t>
                      </a:r>
                    </a:p>
                    <a:p>
                      <a:pPr marL="285750" indent="-285750">
                        <a:buFont typeface="Arial" panose="020B0604020202020204" pitchFamily="34" charset="0"/>
                        <a:buChar char="•"/>
                      </a:pPr>
                      <a:r>
                        <a:rPr lang="ru-RU" sz="1400" b="0" dirty="0"/>
                        <a:t>1)   объект - Капитальный ремонт поврежденных несущих и ограждающих конструкций здания МКДОУ Сортавальского МР РК ДС № 23. Проект мероприятий по водопонижению и инженерной подготовке территории Сортавальского МР РК ДС № 23,</a:t>
                      </a:r>
                    </a:p>
                    <a:p>
                      <a:pPr marL="285750" indent="-285750">
                        <a:buFont typeface="Arial" panose="020B0604020202020204" pitchFamily="34" charset="0"/>
                        <a:buChar char="•"/>
                      </a:pPr>
                      <a:r>
                        <a:rPr lang="ru-RU" sz="1400" b="0" dirty="0"/>
                        <a:t>2) локальные сметы:  №07-01-01 Демонтажные работы, общая стоимость - 241 770, 00 рублей; </a:t>
                      </a:r>
                      <a:r>
                        <a:rPr lang="ru-RU" sz="1400" b="1" dirty="0"/>
                        <a:t>№07-01-02 Дорожные покрытия, общая стоимость - 2 881 352, 00 рублей; №07-01-03 Вертикальная планировка, общая стоимость - 123 522, 00 рублей; </a:t>
                      </a:r>
                      <a:r>
                        <a:rPr lang="ru-RU" sz="1400" b="0" dirty="0"/>
                        <a:t>№07-01-04 </a:t>
                      </a:r>
                      <a:r>
                        <a:rPr lang="ru-RU" sz="1400" b="0" dirty="0" err="1"/>
                        <a:t>Пристенный</a:t>
                      </a:r>
                      <a:r>
                        <a:rPr lang="ru-RU" sz="1400" b="0" dirty="0"/>
                        <a:t> дренаж, общая стоимость - 2 900 661, 00 рублей.</a:t>
                      </a:r>
                    </a:p>
                    <a:p>
                      <a:pPr marL="285750" indent="-285750">
                        <a:buFont typeface="Arial" panose="020B0604020202020204" pitchFamily="34" charset="0"/>
                        <a:buChar char="•"/>
                      </a:pPr>
                      <a:r>
                        <a:rPr lang="ru-RU" sz="1400" b="0" dirty="0"/>
                        <a:t>Комиссия УФАС считает, что предусмотренные актами о приемке выполненных работ, оформленные на основании локальных смет №07-01-01, №07- 01-04, демонтажные работы, работы по устройству </a:t>
                      </a:r>
                      <a:r>
                        <a:rPr lang="ru-RU" sz="1400" b="0" dirty="0" err="1"/>
                        <a:t>пристенного</a:t>
                      </a:r>
                      <a:r>
                        <a:rPr lang="ru-RU" sz="1400" b="0" dirty="0"/>
                        <a:t> дренажа не относятся к работам по благоустройству территории и непосредственно связаны с обеспечением безопасности здания.</a:t>
                      </a:r>
                    </a:p>
                    <a:p>
                      <a:pPr marL="285750" indent="-285750">
                        <a:buFont typeface="Arial" panose="020B0604020202020204" pitchFamily="34" charset="0"/>
                        <a:buChar char="•"/>
                      </a:pPr>
                      <a:r>
                        <a:rPr lang="ru-RU" sz="1400" b="0" u="sng" dirty="0"/>
                        <a:t>Вместе с тем, к работам по благоустройству правомерно отнести работы по устройству дорожного покрытия и вертикальной планировке на общую сумму 3 004 874 рублей</a:t>
                      </a:r>
                      <a:r>
                        <a:rPr lang="ru-RU" sz="1400" b="0" dirty="0"/>
                        <a:t>, </a:t>
                      </a:r>
                      <a:r>
                        <a:rPr lang="ru-RU" sz="1400" b="1" dirty="0">
                          <a:solidFill>
                            <a:srgbClr val="FF0000"/>
                          </a:solidFill>
                        </a:rPr>
                        <a:t>что составляет 14, 4 % от НМЦК и является недостаточной для подтверждения опыта работы, согласно части 2.1 статьи 31 Закона о контрактной системе.</a:t>
                      </a:r>
                    </a:p>
                    <a:p>
                      <a:pPr marL="285750" indent="-285750">
                        <a:buFont typeface="Arial" panose="020B0604020202020204" pitchFamily="34" charset="0"/>
                        <a:buChar char="•"/>
                      </a:pPr>
                      <a:r>
                        <a:rPr lang="ru-RU" sz="1400" b="1" dirty="0">
                          <a:solidFill>
                            <a:srgbClr val="FF0000"/>
                          </a:solidFill>
                        </a:rPr>
                        <a:t>Жалоба на отклонение не обоснована.</a:t>
                      </a:r>
                    </a:p>
                  </a:txBody>
                  <a:tcPr/>
                </a:tc>
                <a:tc>
                  <a:txBody>
                    <a:bodyPr/>
                    <a:lstStyle/>
                    <a:p>
                      <a:r>
                        <a:rPr lang="ru-RU" sz="1400" dirty="0"/>
                        <a:t>РЕШЕНИЕ по делу № 010/06/106-461/2022</a:t>
                      </a:r>
                    </a:p>
                    <a:p>
                      <a:r>
                        <a:rPr lang="ru-RU" sz="1400" dirty="0"/>
                        <a:t>от  18 июля 2022 года</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3619425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B54648-739F-F558-BE01-418B809A666D}"/>
              </a:ext>
            </a:extLst>
          </p:cNvPr>
          <p:cNvGraphicFramePr>
            <a:graphicFrameLocks noGrp="1"/>
          </p:cNvGraphicFramePr>
          <p:nvPr>
            <p:extLst>
              <p:ext uri="{D42A27DB-BD31-4B8C-83A1-F6EECF244321}">
                <p14:modId xmlns:p14="http://schemas.microsoft.com/office/powerpoint/2010/main" val="366668372"/>
              </p:ext>
            </p:extLst>
          </p:nvPr>
        </p:nvGraphicFramePr>
        <p:xfrm>
          <a:off x="221876" y="29583"/>
          <a:ext cx="11748247" cy="6798833"/>
        </p:xfrm>
        <a:graphic>
          <a:graphicData uri="http://schemas.openxmlformats.org/drawingml/2006/table">
            <a:tbl>
              <a:tblPr firstRow="1" bandRow="1">
                <a:tableStyleId>{073A0DAA-6AF3-43AB-8588-CEC1D06C72B9}</a:tableStyleId>
              </a:tblPr>
              <a:tblGrid>
                <a:gridCol w="10398971">
                  <a:extLst>
                    <a:ext uri="{9D8B030D-6E8A-4147-A177-3AD203B41FA5}">
                      <a16:colId xmlns:a16="http://schemas.microsoft.com/office/drawing/2014/main" val="1987079514"/>
                    </a:ext>
                  </a:extLst>
                </a:gridCol>
                <a:gridCol w="1349276">
                  <a:extLst>
                    <a:ext uri="{9D8B030D-6E8A-4147-A177-3AD203B41FA5}">
                      <a16:colId xmlns:a16="http://schemas.microsoft.com/office/drawing/2014/main" val="3155430352"/>
                    </a:ext>
                  </a:extLst>
                </a:gridCol>
              </a:tblGrid>
              <a:tr h="519953">
                <a:tc>
                  <a:txBody>
                    <a:bodyPr/>
                    <a:lstStyle/>
                    <a:p>
                      <a:r>
                        <a:rPr lang="ru-RU" dirty="0"/>
                        <a:t>Суть решения</a:t>
                      </a:r>
                    </a:p>
                  </a:txBody>
                  <a:tcPr/>
                </a:tc>
                <a:tc>
                  <a:txBody>
                    <a:bodyPr/>
                    <a:lstStyle/>
                    <a:p>
                      <a:r>
                        <a:rPr lang="ru-RU" dirty="0"/>
                        <a:t>Реквизиты</a:t>
                      </a:r>
                    </a:p>
                  </a:txBody>
                  <a:tcPr/>
                </a:tc>
                <a:extLst>
                  <a:ext uri="{0D108BD9-81ED-4DB2-BD59-A6C34878D82A}">
                    <a16:rowId xmlns:a16="http://schemas.microsoft.com/office/drawing/2014/main" val="1253798430"/>
                  </a:ext>
                </a:extLst>
              </a:tr>
              <a:tr h="465592">
                <a:tc>
                  <a:txBody>
                    <a:bodyPr/>
                    <a:lstStyle/>
                    <a:p>
                      <a:pPr marL="285750" indent="-285750">
                        <a:buFont typeface="Arial" panose="020B0604020202020204" pitchFamily="34" charset="0"/>
                        <a:buChar char="•"/>
                      </a:pPr>
                      <a:r>
                        <a:rPr lang="ru-RU" sz="1400" b="0" dirty="0">
                          <a:solidFill>
                            <a:schemeClr val="tx1"/>
                          </a:solidFill>
                        </a:rPr>
                        <a:t>Жалуется ООО «ЮНИРОСТ» на действия комиссии Заказчика - АО «Онежский судостроительно-судоремонтный завод» при проведении открытого конкурса на оказание услуг по осуществлению строительного контроля за объектом капитального строительства «Строительство, реконструкция и техническое перевооружение (глубокая модернизация) производственных мощностей АО «Онежский судостроительно-судоремонтный завод» (извещение №1200700002721000013).</a:t>
                      </a:r>
                    </a:p>
                    <a:p>
                      <a:pPr marL="285750" indent="-285750">
                        <a:buFont typeface="Arial" panose="020B0604020202020204" pitchFamily="34" charset="0"/>
                        <a:buChar char="•"/>
                      </a:pPr>
                      <a:r>
                        <a:rPr lang="ru-RU" sz="1400" b="0" dirty="0">
                          <a:solidFill>
                            <a:schemeClr val="tx1"/>
                          </a:solidFill>
                        </a:rPr>
                        <a:t>Заявитель обжалует действия комиссии Заказчика, выразившиеся в признании второй части заявки Заявителя не соответствующей требованиям конкурсной документации.</a:t>
                      </a:r>
                    </a:p>
                    <a:p>
                      <a:pPr marL="285750" indent="-285750">
                        <a:buFont typeface="Arial" panose="020B0604020202020204" pitchFamily="34" charset="0"/>
                        <a:buChar char="•"/>
                      </a:pPr>
                      <a:r>
                        <a:rPr lang="ru-RU" sz="1400" b="0" dirty="0">
                          <a:solidFill>
                            <a:schemeClr val="tx1"/>
                          </a:solidFill>
                        </a:rPr>
                        <a:t>Изучив представленные материалы, заслушав пояснения представителей Заказчика, Комиссия Карельского УФАС России считает жалобу необоснованной, ввиду следующего.</a:t>
                      </a:r>
                    </a:p>
                    <a:p>
                      <a:pPr marL="285750" indent="-285750">
                        <a:buFont typeface="Arial" panose="020B0604020202020204" pitchFamily="34" charset="0"/>
                        <a:buChar char="•"/>
                      </a:pPr>
                      <a:r>
                        <a:rPr lang="ru-RU" sz="1400" b="0" dirty="0">
                          <a:solidFill>
                            <a:schemeClr val="tx1"/>
                          </a:solidFill>
                        </a:rPr>
                        <a:t>Пунктом 25 Информационной карты конкурсной документации Заказчиком установлены следующие единые требования к участникам закупки, в том числе: соответствие участника закупки требованиям, устанавливаемым согласно Градостроительному кодексу Российской Федерации к лицам, осуществляющим оказание услуг, являющихся предметом конкурса:</a:t>
                      </a:r>
                    </a:p>
                    <a:p>
                      <a:pPr marL="285750" indent="-285750">
                        <a:buFont typeface="Arial" panose="020B0604020202020204" pitchFamily="34" charset="0"/>
                        <a:buChar char="•"/>
                      </a:pPr>
                      <a:r>
                        <a:rPr lang="ru-RU" sz="1400" b="0" dirty="0">
                          <a:solidFill>
                            <a:schemeClr val="tx1"/>
                          </a:solidFill>
                        </a:rPr>
                        <a:t>-  участник закупки должен быть членом саморегулируемой организации в области строительства, реконструкции, капитального ремонта объектов капитального строительства в порядке, установленном Градостроительным кодексом Российской Федерации, по осуществлению строительного контроля привлекаемым застройщиком или заказчиком на основании договора юридическим лицом или индивидуальным предпринимателем;</a:t>
                      </a:r>
                    </a:p>
                    <a:p>
                      <a:pPr marL="285750" indent="-285750">
                        <a:buFont typeface="Arial" panose="020B0604020202020204" pitchFamily="34" charset="0"/>
                        <a:buChar char="•"/>
                      </a:pPr>
                      <a:r>
                        <a:rPr lang="ru-RU" sz="1400" b="0" dirty="0">
                          <a:solidFill>
                            <a:schemeClr val="tx1"/>
                          </a:solidFill>
                        </a:rPr>
                        <a:t>-  саморегулируемая организация, в которой состоит участник, должна иметь компенсационный фонд обеспечения договорных обязательств, сформированный в соответствии со статьями 55.4 и 55.16 Градостроительного Кодекса Российской Федерации;</a:t>
                      </a:r>
                    </a:p>
                    <a:p>
                      <a:pPr marL="285750" indent="-285750">
                        <a:buFont typeface="Arial" panose="020B0604020202020204" pitchFamily="34" charset="0"/>
                        <a:buChar char="•"/>
                      </a:pPr>
                      <a:r>
                        <a:rPr lang="ru-RU" sz="1400" b="0" dirty="0">
                          <a:solidFill>
                            <a:schemeClr val="tx1"/>
                          </a:solidFill>
                        </a:rPr>
                        <a:t>-  совокупный размер обязательств участника закупки по договорам, которые заключены с использованием конкурентных способов, не должен превышать уровень ответственности участника по компенсационному фонду обеспечения договорных обязательств.</a:t>
                      </a:r>
                    </a:p>
                    <a:p>
                      <a:pPr marL="285750" indent="-285750">
                        <a:buFont typeface="Arial" panose="020B0604020202020204" pitchFamily="34" charset="0"/>
                        <a:buChar char="•"/>
                      </a:pPr>
                      <a:r>
                        <a:rPr lang="ru-RU" sz="1400" b="0" dirty="0">
                          <a:solidFill>
                            <a:schemeClr val="tx1"/>
                          </a:solidFill>
                        </a:rPr>
                        <a:t>По смыслу части 12 статьи 55.16 </a:t>
                      </a:r>
                      <a:r>
                        <a:rPr lang="ru-RU" sz="1400" b="0" dirty="0" err="1">
                          <a:solidFill>
                            <a:schemeClr val="tx1"/>
                          </a:solidFill>
                        </a:rPr>
                        <a:t>ГрК</a:t>
                      </a:r>
                      <a:r>
                        <a:rPr lang="ru-RU" sz="1400" b="0" dirty="0">
                          <a:solidFill>
                            <a:schemeClr val="tx1"/>
                          </a:solidFill>
                        </a:rPr>
                        <a:t> РФ минимальный размер взноса в компенсационный фонд возмещения вреда на одного члена саморегулируемой организации в области строительства, реконструкции, капитального ремонта, сноса объектов капитального строительства зависит от стоимости строительства по одному договору строительного подряда.</a:t>
                      </a:r>
                    </a:p>
                    <a:p>
                      <a:pPr marL="285750" indent="-285750">
                        <a:buFont typeface="Arial" panose="020B0604020202020204" pitchFamily="34" charset="0"/>
                        <a:buChar char="•"/>
                      </a:pPr>
                      <a:r>
                        <a:rPr lang="ru-RU" sz="1400" b="0" dirty="0">
                          <a:solidFill>
                            <a:schemeClr val="tx1"/>
                          </a:solidFill>
                        </a:rPr>
                        <a:t>По данным ЕИС стоимость работ по строительству, реконструкции и техническому перевооружению (глубокая модернизация) производственных мощностей АО «Онежский судостроительно­-судоремонтный завод» 3 105 510 ООО (Три миллиарда сто пять миллионов пятьсот десять тысяч) рублей 00 копеек.</a:t>
                      </a:r>
                    </a:p>
                    <a:p>
                      <a:pPr marL="285750" indent="-285750">
                        <a:buFont typeface="Arial" panose="020B0604020202020204" pitchFamily="34" charset="0"/>
                        <a:buChar char="•"/>
                      </a:pPr>
                      <a:r>
                        <a:rPr lang="ru-RU" sz="1400" b="0" dirty="0">
                          <a:solidFill>
                            <a:schemeClr val="tx1"/>
                          </a:solidFill>
                        </a:rPr>
                        <a:t>Учитывая, что в составе заявки ООО «ЮНИРОСТ» представлена выписка из реестра членов саморегулируемой организации, подтверждающая третий уровень ответственности (предельный размер обязательств по договорам не превышает три миллиарда рублей), </a:t>
                      </a:r>
                      <a:r>
                        <a:rPr lang="ru-RU" sz="1400" b="1" dirty="0">
                          <a:solidFill>
                            <a:srgbClr val="FF0000"/>
                          </a:solidFill>
                        </a:rPr>
                        <a:t>комиссия Заказчика правомерно отклонила указанную заявку.</a:t>
                      </a:r>
                    </a:p>
                  </a:txBody>
                  <a:tcPr/>
                </a:tc>
                <a:tc>
                  <a:txBody>
                    <a:bodyPr/>
                    <a:lstStyle/>
                    <a:p>
                      <a:r>
                        <a:rPr lang="ru-RU" sz="1400" dirty="0"/>
                        <a:t>РЕШЕНИЕ по делу № 010/06/105-84/2022</a:t>
                      </a:r>
                    </a:p>
                    <a:p>
                      <a:r>
                        <a:rPr lang="ru-RU" sz="1400" dirty="0"/>
                        <a:t>от 17 февраля 2022 года</a:t>
                      </a:r>
                    </a:p>
                  </a:txBody>
                  <a:tcPr/>
                </a:tc>
                <a:extLst>
                  <a:ext uri="{0D108BD9-81ED-4DB2-BD59-A6C34878D82A}">
                    <a16:rowId xmlns:a16="http://schemas.microsoft.com/office/drawing/2014/main" val="3735146287"/>
                  </a:ext>
                </a:extLst>
              </a:tr>
            </a:tbl>
          </a:graphicData>
        </a:graphic>
      </p:graphicFrame>
    </p:spTree>
    <p:extLst>
      <p:ext uri="{BB962C8B-B14F-4D97-AF65-F5344CB8AC3E}">
        <p14:creationId xmlns:p14="http://schemas.microsoft.com/office/powerpoint/2010/main" val="90616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1F82A-66F7-F9B5-008B-1F5DC166EECB}"/>
              </a:ext>
            </a:extLst>
          </p:cNvPr>
          <p:cNvSpPr>
            <a:spLocks noGrp="1"/>
          </p:cNvSpPr>
          <p:nvPr>
            <p:ph type="title"/>
          </p:nvPr>
        </p:nvSpPr>
        <p:spPr>
          <a:xfrm>
            <a:off x="838200" y="1593289"/>
            <a:ext cx="10515600" cy="1325563"/>
          </a:xfrm>
        </p:spPr>
        <p:txBody>
          <a:bodyPr/>
          <a:lstStyle/>
          <a:p>
            <a:r>
              <a:rPr lang="ru-RU" u="sng" dirty="0">
                <a:solidFill>
                  <a:srgbClr val="7030A0"/>
                </a:solidFill>
              </a:rPr>
              <a:t>На этапе планирования</a:t>
            </a:r>
          </a:p>
        </p:txBody>
      </p:sp>
    </p:spTree>
    <p:extLst>
      <p:ext uri="{BB962C8B-B14F-4D97-AF65-F5344CB8AC3E}">
        <p14:creationId xmlns:p14="http://schemas.microsoft.com/office/powerpoint/2010/main" val="2324310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365125"/>
            <a:ext cx="10515600" cy="450663"/>
          </a:xfrm>
        </p:spPr>
        <p:txBody>
          <a:bodyPr>
            <a:normAutofit fontScale="90000"/>
          </a:bodyPr>
          <a:lstStyle/>
          <a:p>
            <a:pPr algn="ctr"/>
            <a:r>
              <a:rPr lang="ru-RU" dirty="0">
                <a:solidFill>
                  <a:srgbClr val="0070C0"/>
                </a:solidFill>
              </a:rPr>
              <a:t>На этапе подготовки к закупке – НПА, связанные с извещением</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3031672555"/>
              </p:ext>
            </p:extLst>
          </p:nvPr>
        </p:nvGraphicFramePr>
        <p:xfrm>
          <a:off x="349622" y="1341532"/>
          <a:ext cx="11636189" cy="4942840"/>
        </p:xfrm>
        <a:graphic>
          <a:graphicData uri="http://schemas.openxmlformats.org/drawingml/2006/table">
            <a:tbl>
              <a:tblPr firstRow="1" bandRow="1">
                <a:tableStyleId>{5C22544A-7EE6-4342-B048-85BDC9FD1C3A}</a:tableStyleId>
              </a:tblPr>
              <a:tblGrid>
                <a:gridCol w="5746378">
                  <a:extLst>
                    <a:ext uri="{9D8B030D-6E8A-4147-A177-3AD203B41FA5}">
                      <a16:colId xmlns:a16="http://schemas.microsoft.com/office/drawing/2014/main" val="1243784430"/>
                    </a:ext>
                  </a:extLst>
                </a:gridCol>
                <a:gridCol w="5889811">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Приказ Министерства строительства и жилищно-коммунального хозяйства РФ от 23 декабря 2019 г. N 841/</a:t>
                      </a:r>
                      <a:r>
                        <a:rPr lang="ru-RU" sz="1600" dirty="0" err="1"/>
                        <a:t>пр</a:t>
                      </a:r>
                      <a:r>
                        <a:rPr lang="ru-RU" sz="1600" dirty="0"/>
                        <a:t> "Об утверждении Порядка определения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при осуществлении закупок в сфере градостроительной деятельности (за исключением территориального планирования) и Методики составления сметы контракта, предметом которого являются строительство, реконструкция объектов капитального строительства" </a:t>
                      </a:r>
                    </a:p>
                  </a:txBody>
                  <a:tcPr/>
                </a:tc>
                <a:tc>
                  <a:txBody>
                    <a:bodyPr/>
                    <a:lstStyle/>
                    <a:p>
                      <a:r>
                        <a:rPr lang="ru-RU" sz="1600" dirty="0"/>
                        <a:t>Установлены: 1. Единые правила определения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при осуществлении закупок в сфере градостроительной деятельности (за исключением территориального планирования);</a:t>
                      </a:r>
                    </a:p>
                    <a:p>
                      <a:r>
                        <a:rPr lang="ru-RU" sz="1600" dirty="0"/>
                        <a:t>2. Методика составления сметы контракта, предметом которого являются строительство, реконструкция объектов капитального строительства</a:t>
                      </a:r>
                    </a:p>
                  </a:txBody>
                  <a:tcPr/>
                </a:tc>
                <a:extLst>
                  <a:ext uri="{0D108BD9-81ED-4DB2-BD59-A6C34878D82A}">
                    <a16:rowId xmlns:a16="http://schemas.microsoft.com/office/drawing/2014/main" val="1613375481"/>
                  </a:ext>
                </a:extLst>
              </a:tr>
              <a:tr h="370840">
                <a:tc>
                  <a:txBody>
                    <a:bodyPr/>
                    <a:lstStyle/>
                    <a:p>
                      <a:r>
                        <a:rPr lang="ru-RU" sz="1600" dirty="0"/>
                        <a:t>Приказ Министерства строительства и жилищно-коммунального хозяйства РФ от 5 июня 2018 г. N 336/</a:t>
                      </a:r>
                      <a:r>
                        <a:rPr lang="ru-RU" sz="1600" dirty="0" err="1"/>
                        <a:t>пр</a:t>
                      </a:r>
                      <a:r>
                        <a:rPr lang="ru-RU" sz="1600" dirty="0"/>
                        <a:t> "Об утверждении Методики составления графика выполнения строительно-монтажных работ и графика оплаты выполненных по контракту (договору), предметом которого являются строительство, реконструкция объектов капитального строительства, работ"</a:t>
                      </a:r>
                    </a:p>
                  </a:txBody>
                  <a:tcPr/>
                </a:tc>
                <a:tc>
                  <a:txBody>
                    <a:bodyPr/>
                    <a:lstStyle/>
                    <a:p>
                      <a:r>
                        <a:rPr lang="ru-RU" sz="1600" dirty="0"/>
                        <a:t>Установлены единые правила составления заказчиками графика выполнения строительно-монтажных работ, графика оплаты выполненных по контракту работ при закупке соответствующих работ в соответствии с Федеральным законом от 5 апреля 2013 г. N 44-ФЗ </a:t>
                      </a:r>
                    </a:p>
                  </a:txBody>
                  <a:tcPr/>
                </a:tc>
                <a:extLst>
                  <a:ext uri="{0D108BD9-81ED-4DB2-BD59-A6C34878D82A}">
                    <a16:rowId xmlns:a16="http://schemas.microsoft.com/office/drawing/2014/main" val="1212830966"/>
                  </a:ext>
                </a:extLst>
              </a:tr>
            </a:tbl>
          </a:graphicData>
        </a:graphic>
      </p:graphicFrame>
    </p:spTree>
    <p:extLst>
      <p:ext uri="{BB962C8B-B14F-4D97-AF65-F5344CB8AC3E}">
        <p14:creationId xmlns:p14="http://schemas.microsoft.com/office/powerpoint/2010/main" val="2322658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275197"/>
            <a:ext cx="10515600" cy="405840"/>
          </a:xfrm>
        </p:spPr>
        <p:txBody>
          <a:bodyPr>
            <a:normAutofit fontScale="90000"/>
          </a:bodyPr>
          <a:lstStyle/>
          <a:p>
            <a:pPr algn="ctr"/>
            <a:r>
              <a:rPr lang="ru-RU" sz="2400" b="1" dirty="0">
                <a:solidFill>
                  <a:srgbClr val="FF0000"/>
                </a:solidFill>
              </a:rPr>
              <a:t>Основные нарушения при определении начальной (максимальной) цены контракта (ФК)</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2919194162"/>
              </p:ext>
            </p:extLst>
          </p:nvPr>
        </p:nvGraphicFramePr>
        <p:xfrm>
          <a:off x="367553" y="692989"/>
          <a:ext cx="11250706" cy="6040120"/>
        </p:xfrm>
        <a:graphic>
          <a:graphicData uri="http://schemas.openxmlformats.org/drawingml/2006/table">
            <a:tbl>
              <a:tblPr firstRow="1" bandRow="1">
                <a:tableStyleId>{F5AB1C69-6EDB-4FF4-983F-18BD219EF322}</a:tableStyleId>
              </a:tblPr>
              <a:tblGrid>
                <a:gridCol w="11250706">
                  <a:extLst>
                    <a:ext uri="{9D8B030D-6E8A-4147-A177-3AD203B41FA5}">
                      <a16:colId xmlns:a16="http://schemas.microsoft.com/office/drawing/2014/main" val="2028518078"/>
                    </a:ext>
                  </a:extLst>
                </a:gridCol>
              </a:tblGrid>
              <a:tr h="370840">
                <a:tc>
                  <a:txBody>
                    <a:bodyPr/>
                    <a:lstStyle/>
                    <a:p>
                      <a:r>
                        <a:rPr lang="ru-RU" dirty="0"/>
                        <a:t>Суть нарушений</a:t>
                      </a:r>
                    </a:p>
                  </a:txBody>
                  <a:tcPr/>
                </a:tc>
                <a:extLst>
                  <a:ext uri="{0D108BD9-81ED-4DB2-BD59-A6C34878D82A}">
                    <a16:rowId xmlns:a16="http://schemas.microsoft.com/office/drawing/2014/main" val="2513641010"/>
                  </a:ext>
                </a:extLst>
              </a:tr>
              <a:tr h="370840">
                <a:tc>
                  <a:txBody>
                    <a:bodyPr/>
                    <a:lstStyle/>
                    <a:p>
                      <a:r>
                        <a:rPr lang="ru-RU" sz="1800" dirty="0"/>
                        <a:t>В нарушение части 9.2 статьи 22 Закона о контрактной системе, части 1 статьи 8.3 Градостроительного кодекса Российской Федерации при определении НМЦК с применением проектно-сметного метода неверно применены индексы-дефляторы в сводном сметном расчете стоимости строительства, что привело к завышению НМЦК.</a:t>
                      </a:r>
                    </a:p>
                  </a:txBody>
                  <a:tcPr/>
                </a:tc>
                <a:extLst>
                  <a:ext uri="{0D108BD9-81ED-4DB2-BD59-A6C34878D82A}">
                    <a16:rowId xmlns:a16="http://schemas.microsoft.com/office/drawing/2014/main" val="37797379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В нарушение части 9.2 статьи 22 Закона о контрактной системе, части 2 статьи 8.3 Градостроительного кодекса Российской Федерации проверка достоверности определения сметной стоимости по отдельным закупкам на осуществление строительных работ не проводилась (отсутствует заключение по проверке достоверности определения сметной стоимости объектов капитального строительства).</a:t>
                      </a:r>
                    </a:p>
                  </a:txBody>
                  <a:tcPr/>
                </a:tc>
                <a:extLst>
                  <a:ext uri="{0D108BD9-81ED-4DB2-BD59-A6C34878D82A}">
                    <a16:rowId xmlns:a16="http://schemas.microsoft.com/office/drawing/2014/main" val="30521091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Использование для обоснования НМЦК на выполнение строительных работ проектно-сметной документации, не получившей положительного заключения о проверке достоверности определения сметной стоимости строительства, реконструкции, капитального ремонта объектов капитального строительства.</a:t>
                      </a:r>
                    </a:p>
                  </a:txBody>
                  <a:tcPr/>
                </a:tc>
                <a:extLst>
                  <a:ext uri="{0D108BD9-81ED-4DB2-BD59-A6C34878D82A}">
                    <a16:rowId xmlns:a16="http://schemas.microsoft.com/office/drawing/2014/main" val="2750688571"/>
                  </a:ext>
                </a:extLst>
              </a:tr>
              <a:tr h="370840">
                <a:tc>
                  <a:txBody>
                    <a:bodyPr/>
                    <a:lstStyle/>
                    <a:p>
                      <a:r>
                        <a:rPr lang="ru-RU" sz="1800" dirty="0"/>
                        <a:t>Нарушение части 9.2 статьи 22 Закона о контрактной системе, статьи 8.3 Градостроительного кодекса Российской Федерации: НМЦК по закупке на выполнение строительно-монтажных работ определена на основании проектной документации, составленной с нарушением методик и сметных нормативов (например, применены три разных федеральных единичных расценки (на </a:t>
                      </a:r>
                      <a:r>
                        <a:rPr lang="ru-RU" sz="1800" dirty="0" err="1"/>
                        <a:t>прикатку</a:t>
                      </a:r>
                      <a:r>
                        <a:rPr lang="ru-RU" sz="1800" dirty="0"/>
                        <a:t> и боронование почвы, отдельно на </a:t>
                      </a:r>
                      <a:r>
                        <a:rPr lang="ru-RU" sz="1800" dirty="0" err="1"/>
                        <a:t>прикатку</a:t>
                      </a:r>
                      <a:r>
                        <a:rPr lang="ru-RU" sz="1800" dirty="0"/>
                        <a:t> и отдельно на боронование) одновременно к одной работе по </a:t>
                      </a:r>
                      <a:r>
                        <a:rPr lang="ru-RU" sz="1800" dirty="0" err="1"/>
                        <a:t>прикатке</a:t>
                      </a:r>
                      <a:r>
                        <a:rPr lang="ru-RU" sz="1800" dirty="0"/>
                        <a:t> и боронованию почвы), что привело к завышению НМЦК закупки.</a:t>
                      </a:r>
                    </a:p>
                  </a:txBody>
                  <a:tcPr/>
                </a:tc>
                <a:extLst>
                  <a:ext uri="{0D108BD9-81ED-4DB2-BD59-A6C34878D82A}">
                    <a16:rowId xmlns:a16="http://schemas.microsoft.com/office/drawing/2014/main" val="3530685483"/>
                  </a:ext>
                </a:extLst>
              </a:tr>
              <a:tr h="370840">
                <a:tc>
                  <a:txBody>
                    <a:bodyPr/>
                    <a:lstStyle/>
                    <a:p>
                      <a:r>
                        <a:rPr lang="ru-RU" sz="1800" dirty="0"/>
                        <a:t>Непрозрачность ценообразования закупаемых товаров, работ, услуг, а именно отсутствия калькуляции затрат стоимости по каждому элементу затрат (например, отсутствует перечень и цена составных элементов, входящих в единый технологический комплекс, используемый в строительстве здания);</a:t>
                      </a:r>
                    </a:p>
                  </a:txBody>
                  <a:tcPr/>
                </a:tc>
                <a:extLst>
                  <a:ext uri="{0D108BD9-81ED-4DB2-BD59-A6C34878D82A}">
                    <a16:rowId xmlns:a16="http://schemas.microsoft.com/office/drawing/2014/main" val="588010376"/>
                  </a:ext>
                </a:extLst>
              </a:tr>
            </a:tbl>
          </a:graphicData>
        </a:graphic>
      </p:graphicFrame>
    </p:spTree>
    <p:extLst>
      <p:ext uri="{BB962C8B-B14F-4D97-AF65-F5344CB8AC3E}">
        <p14:creationId xmlns:p14="http://schemas.microsoft.com/office/powerpoint/2010/main" val="2668111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91987" y="0"/>
            <a:ext cx="10515600" cy="405840"/>
          </a:xfrm>
        </p:spPr>
        <p:txBody>
          <a:bodyPr>
            <a:normAutofit fontScale="90000"/>
          </a:bodyPr>
          <a:lstStyle/>
          <a:p>
            <a:pPr algn="ctr"/>
            <a:r>
              <a:rPr lang="ru-RU" sz="2400" b="1" dirty="0">
                <a:solidFill>
                  <a:srgbClr val="FF0000"/>
                </a:solidFill>
              </a:rPr>
              <a:t>Основные нарушения при определении начальной (максимальной) цены контракта (ФК)</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958329164"/>
              </p:ext>
            </p:extLst>
          </p:nvPr>
        </p:nvGraphicFramePr>
        <p:xfrm>
          <a:off x="188259" y="405840"/>
          <a:ext cx="11743763" cy="6405880"/>
        </p:xfrm>
        <a:graphic>
          <a:graphicData uri="http://schemas.openxmlformats.org/drawingml/2006/table">
            <a:tbl>
              <a:tblPr firstRow="1" bandRow="1">
                <a:tableStyleId>{F5AB1C69-6EDB-4FF4-983F-18BD219EF322}</a:tableStyleId>
              </a:tblPr>
              <a:tblGrid>
                <a:gridCol w="11743763">
                  <a:extLst>
                    <a:ext uri="{9D8B030D-6E8A-4147-A177-3AD203B41FA5}">
                      <a16:colId xmlns:a16="http://schemas.microsoft.com/office/drawing/2014/main" val="2028518078"/>
                    </a:ext>
                  </a:extLst>
                </a:gridCol>
              </a:tblGrid>
              <a:tr h="370840">
                <a:tc>
                  <a:txBody>
                    <a:bodyPr/>
                    <a:lstStyle/>
                    <a:p>
                      <a:r>
                        <a:rPr lang="ru-RU" dirty="0"/>
                        <a:t>Суть нарушений</a:t>
                      </a:r>
                    </a:p>
                  </a:txBody>
                  <a:tcPr/>
                </a:tc>
                <a:extLst>
                  <a:ext uri="{0D108BD9-81ED-4DB2-BD59-A6C34878D82A}">
                    <a16:rowId xmlns:a16="http://schemas.microsoft.com/office/drawing/2014/main" val="25136410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В нарушение пункта 1 статьи 72 Бюджетного кодекса Российской Федерации, части 2 статьи 34, пункта 1 части 1 статьи 94 Закона о контрактной системе, муниципальных контрактов заказчиками допущена приемка и оплата выполненных работ, связанных с капитальным ремонтом улиц, не предусмотренных условиями муниципальных контрактов, в части изменения объемов и видов работ по сравнению с первоначальными сметами как в большую, так и меньшую стороны.</a:t>
                      </a:r>
                    </a:p>
                  </a:txBody>
                  <a:tcPr/>
                </a:tc>
                <a:extLst>
                  <a:ext uri="{0D108BD9-81ED-4DB2-BD59-A6C34878D82A}">
                    <a16:rowId xmlns:a16="http://schemas.microsoft.com/office/drawing/2014/main" val="37797379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Информация о ценах товаров, работ, услуг, полученная от поставщиков (подрядчиков, исполнителей), не осуществляющих поставки идентичных товаров, работ, услуг, планируемых к закупке (например, использование при обосновании начальной (максимальной) цены контракта для закупки услуг по уборке помещений ценовой информации от индивидуального предпринимателя, осуществляющего деятельность в соответствии с выпиской из ЕГРИП по коду 56.10 "Деятельность ресторанов и услуги по доставке питания")</a:t>
                      </a:r>
                    </a:p>
                  </a:txBody>
                  <a:tcPr/>
                </a:tc>
                <a:extLst>
                  <a:ext uri="{0D108BD9-81ED-4DB2-BD59-A6C34878D82A}">
                    <a16:rowId xmlns:a16="http://schemas.microsoft.com/office/drawing/2014/main" val="3052109137"/>
                  </a:ext>
                </a:extLst>
              </a:tr>
              <a:tr h="370840">
                <a:tc>
                  <a:txBody>
                    <a:bodyPr/>
                    <a:lstStyle/>
                    <a:p>
                      <a:r>
                        <a:rPr lang="ru-RU" sz="1800" dirty="0"/>
                        <a:t>В нарушение требований, установленных пунктом 1 части 9 статьи 22 Закона о контрактной системе, заказчиками осуществлялось определение начальной (максимальной) цены контракта, цены контракта, заключаемого с единственным поставщиком (подрядчиком, исполнителем), на строительство, реконструкцию, капитальный ремонт с применением проектно-сметного метода на основании проектной документации, составленной с применением неверных значений методик и нормативов (государственных элементных сметных норм) строительных работ и специальных строительных работ (например, в сметной документации не учтен понижающий коэффициент на демонтаж (разборку) сетей инженерно-технического обеспечения в размере 0,6, предусмотренный п. 5 Таблицы 2 "Коэффициенты к единичным расценкам при определении сметных затрат на демонтаж (разборку) строительных конструкций, элементов систем и сетей инженерно-технического обеспечения" Методических рекомендаций по применению федеральных единичных расценок на строительные, специальные строительные, ремонтно-строительные, монтаж оборудования и пусконаладочные работы, утвержденных приказом от 09.02.2017 N 81/пр.)</a:t>
                      </a:r>
                    </a:p>
                  </a:txBody>
                  <a:tcPr/>
                </a:tc>
                <a:extLst>
                  <a:ext uri="{0D108BD9-81ED-4DB2-BD59-A6C34878D82A}">
                    <a16:rowId xmlns:a16="http://schemas.microsoft.com/office/drawing/2014/main" val="3530685483"/>
                  </a:ext>
                </a:extLst>
              </a:tr>
            </a:tbl>
          </a:graphicData>
        </a:graphic>
      </p:graphicFrame>
    </p:spTree>
    <p:extLst>
      <p:ext uri="{BB962C8B-B14F-4D97-AF65-F5344CB8AC3E}">
        <p14:creationId xmlns:p14="http://schemas.microsoft.com/office/powerpoint/2010/main" val="1097254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1295000892"/>
              </p:ext>
            </p:extLst>
          </p:nvPr>
        </p:nvGraphicFramePr>
        <p:xfrm>
          <a:off x="385481" y="1009837"/>
          <a:ext cx="11636189" cy="5674360"/>
        </p:xfrm>
        <a:graphic>
          <a:graphicData uri="http://schemas.openxmlformats.org/drawingml/2006/table">
            <a:tbl>
              <a:tblPr firstRow="1" bandRow="1">
                <a:tableStyleId>{5C22544A-7EE6-4342-B048-85BDC9FD1C3A}</a:tableStyleId>
              </a:tblPr>
              <a:tblGrid>
                <a:gridCol w="2716307">
                  <a:extLst>
                    <a:ext uri="{9D8B030D-6E8A-4147-A177-3AD203B41FA5}">
                      <a16:colId xmlns:a16="http://schemas.microsoft.com/office/drawing/2014/main" val="1243784430"/>
                    </a:ext>
                  </a:extLst>
                </a:gridCol>
                <a:gridCol w="8919882">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Постановление Правительства РФ от 20 сентября 2014 г. N 963 «Об осуществлении банковского сопровождения контрактов» </a:t>
                      </a:r>
                    </a:p>
                  </a:txBody>
                  <a:tcPr/>
                </a:tc>
                <a:tc>
                  <a:txBody>
                    <a:bodyPr/>
                    <a:lstStyle/>
                    <a:p>
                      <a:r>
                        <a:rPr lang="ru-RU" sz="1600" dirty="0"/>
                        <a:t>Банковское сопровождение контракта, предусматривающего оказание банком услуг, позволяющих обеспечить соответствие принимаемых товаров, работ (их результатов), услуг условиям контракта осуществляется, в тои числе, если цена контракта, заключаемого в целях строительства (реконструкции, в том числе с элементами реставрации, технического перевооружения) объекта капитального строительства с единственным поставщиком на основании акта, превышает 10 млрд. рублей и актом не установлена обязанность заказчика включить в такой контракт условие об обеспечении его исполнения </a:t>
                      </a:r>
                    </a:p>
                  </a:txBody>
                  <a:tcPr/>
                </a:tc>
                <a:extLst>
                  <a:ext uri="{0D108BD9-81ED-4DB2-BD59-A6C34878D82A}">
                    <a16:rowId xmlns:a16="http://schemas.microsoft.com/office/drawing/2014/main" val="1613375481"/>
                  </a:ext>
                </a:extLst>
              </a:tr>
              <a:tr h="370840">
                <a:tc>
                  <a:txBody>
                    <a:bodyPr/>
                    <a:lstStyle/>
                    <a:p>
                      <a:r>
                        <a:rPr lang="ru-RU" sz="1600" dirty="0"/>
                        <a:t>Постановление Правительства Российской Федерации </a:t>
                      </a:r>
                      <a:r>
                        <a:rPr lang="ru-RU" sz="1600" b="1" dirty="0">
                          <a:solidFill>
                            <a:srgbClr val="FF0000"/>
                          </a:solidFill>
                        </a:rPr>
                        <a:t>от 1 июля 2022 г. </a:t>
                      </a:r>
                      <a:r>
                        <a:rPr lang="ru-RU" sz="1600" dirty="0"/>
                        <a:t>N 1182 "О порядке перечисления в 2022 году средств, подлежащих казначейскому сопровождению, на расчетные счета, открытые в кредитных организациях" </a:t>
                      </a:r>
                    </a:p>
                  </a:txBody>
                  <a:tcPr/>
                </a:tc>
                <a:tc>
                  <a:txBody>
                    <a:bodyPr/>
                    <a:lstStyle/>
                    <a:p>
                      <a:r>
                        <a:rPr lang="ru-RU" sz="1600" dirty="0"/>
                        <a:t>Определена форма Реестра документов, который необходимо предоставить в ТОФК для перечисления средств контрагенту на счет, открытый в кредитной организации. Реестр необходимо представлять в ТОФК для подтверждения затрат подрядчика (исполнителя) по контракту (договору), заключенному в рамках исполнения государственного (муниципального) контракта, предметом которого является строительство (реконструкция, в том числе с элементами реставрации, техническое перевооружение), капремонт объектов капстроительства, в соответствии с ч. 39 ст. 10 Федерального закона от 29 ноября 2021 г. № 384-ФЗ "О внесении изменений в БК РФ и отдельные законодательные акты Российской Федерации и установлении особенностей исполнения бюджетов бюджетной системы Российской Федерации в 2022 году"</a:t>
                      </a:r>
                    </a:p>
                    <a:p>
                      <a:r>
                        <a:rPr lang="ru-RU" sz="1600" dirty="0"/>
                        <a:t>Кроме того, установлен порядок перечисления средств по контрактам (договорам), заключаемым в целях приобретения строительных материалов и оборудования, затраты на приобретение которых включены в сметную документацию на строительство (реконструкцию, в том числе с элементами реставрации, техническое перевооружение), капремонт объектов капстроительства (ч. 38 ст. 10 Закона № 384-ФЗ). </a:t>
                      </a:r>
                    </a:p>
                  </a:txBody>
                  <a:tcPr/>
                </a:tc>
                <a:extLst>
                  <a:ext uri="{0D108BD9-81ED-4DB2-BD59-A6C34878D82A}">
                    <a16:rowId xmlns:a16="http://schemas.microsoft.com/office/drawing/2014/main" val="1212830966"/>
                  </a:ext>
                </a:extLst>
              </a:tr>
            </a:tbl>
          </a:graphicData>
        </a:graphic>
      </p:graphicFrame>
      <p:sp>
        <p:nvSpPr>
          <p:cNvPr id="6" name="Заголовок 1">
            <a:extLst>
              <a:ext uri="{FF2B5EF4-FFF2-40B4-BE49-F238E27FC236}">
                <a16:creationId xmlns:a16="http://schemas.microsoft.com/office/drawing/2014/main" id="{688D4985-04C5-BA87-10CF-1A8ADD62132E}"/>
              </a:ext>
            </a:extLst>
          </p:cNvPr>
          <p:cNvSpPr>
            <a:spLocks noGrp="1"/>
          </p:cNvSpPr>
          <p:nvPr>
            <p:ph type="title"/>
          </p:nvPr>
        </p:nvSpPr>
        <p:spPr>
          <a:xfrm>
            <a:off x="838200" y="0"/>
            <a:ext cx="10515600" cy="1009837"/>
          </a:xfrm>
        </p:spPr>
        <p:txBody>
          <a:bodyPr>
            <a:normAutofit fontScale="90000"/>
          </a:bodyPr>
          <a:lstStyle/>
          <a:p>
            <a:pPr algn="ctr"/>
            <a:r>
              <a:rPr lang="ru-RU" sz="3600" dirty="0">
                <a:solidFill>
                  <a:srgbClr val="0070C0"/>
                </a:solidFill>
              </a:rPr>
              <a:t>На этапе подготовки к закупке – НПА, связанные с извещением</a:t>
            </a:r>
          </a:p>
        </p:txBody>
      </p:sp>
    </p:spTree>
    <p:extLst>
      <p:ext uri="{BB962C8B-B14F-4D97-AF65-F5344CB8AC3E}">
        <p14:creationId xmlns:p14="http://schemas.microsoft.com/office/powerpoint/2010/main" val="1857150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365125"/>
            <a:ext cx="10515600" cy="450663"/>
          </a:xfrm>
        </p:spPr>
        <p:txBody>
          <a:bodyPr>
            <a:normAutofit fontScale="90000"/>
          </a:bodyPr>
          <a:lstStyle/>
          <a:p>
            <a:pPr algn="ctr"/>
            <a:r>
              <a:rPr lang="ru-RU" dirty="0">
                <a:solidFill>
                  <a:srgbClr val="0070C0"/>
                </a:solidFill>
              </a:rPr>
              <a:t>На этапе подготовки к закупке – НПА, связанные с извещением</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2694934236"/>
              </p:ext>
            </p:extLst>
          </p:nvPr>
        </p:nvGraphicFramePr>
        <p:xfrm>
          <a:off x="340658" y="1511860"/>
          <a:ext cx="11636189" cy="4119880"/>
        </p:xfrm>
        <a:graphic>
          <a:graphicData uri="http://schemas.openxmlformats.org/drawingml/2006/table">
            <a:tbl>
              <a:tblPr firstRow="1" bandRow="1">
                <a:tableStyleId>{5C22544A-7EE6-4342-B048-85BDC9FD1C3A}</a:tableStyleId>
              </a:tblPr>
              <a:tblGrid>
                <a:gridCol w="2716307">
                  <a:extLst>
                    <a:ext uri="{9D8B030D-6E8A-4147-A177-3AD203B41FA5}">
                      <a16:colId xmlns:a16="http://schemas.microsoft.com/office/drawing/2014/main" val="1243784430"/>
                    </a:ext>
                  </a:extLst>
                </a:gridCol>
                <a:gridCol w="8919882">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Постановление Правительства РФ от 24 ноября 2021 г. N 2024</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"О правилах казначейского сопровождения« (в ред. Постановления Правительства РФ от 26 марта 2022 г. N 482 – с 01.04.2022)</a:t>
                      </a:r>
                    </a:p>
                  </a:txBody>
                  <a:tcPr/>
                </a:tc>
                <a:tc>
                  <a:txBody>
                    <a:bodyPr/>
                    <a:lstStyle/>
                    <a:p>
                      <a:r>
                        <a:rPr lang="ru-RU" sz="1600" dirty="0"/>
                        <a:t>Правила устанавливают порядок и случаи осуществления Федеральным казначейством и финансовыми органами субъектов Российской Федерации (муниципальных образований) расширенного казначейского сопровождения средств, подлежащих казначейскому сопровождению в соответствии с Бюджетным кодексом Российской Федерации и предоставляемых из федерального бюджета, бюджета субъекта Российской Федерации (местного бюджета) участникам казначейского сопровождения.</a:t>
                      </a:r>
                    </a:p>
                    <a:p>
                      <a:r>
                        <a:rPr lang="ru-RU" sz="1600" b="1" dirty="0"/>
                        <a:t>В том числе </a:t>
                      </a:r>
                      <a:r>
                        <a:rPr lang="ru-RU" sz="1600" dirty="0"/>
                        <a:t>- в государственные (муниципальные) контракты, договоры (соглашения), предметом которых является строительство (реконструкция, в том числе с элементами реставрации, техническое перевооружение) объектов капитального строительства, контракты (договоры), заключенные в рамках исполнения указанных договоров (соглашений), включаются условия о проведении проверок соответствия фактически поставленных товаров (выполненных работ, оказанных услуг), в том числе с использованием фото- и видеотехники, информации, указанной в государственном (муниципальном) контракте, договоре (соглашении), контракте (договоре), документах, подтверждающих возникновение денежных обязательств участников казначейского сопровождения.</a:t>
                      </a:r>
                    </a:p>
                  </a:txBody>
                  <a:tcPr/>
                </a:tc>
                <a:extLst>
                  <a:ext uri="{0D108BD9-81ED-4DB2-BD59-A6C34878D82A}">
                    <a16:rowId xmlns:a16="http://schemas.microsoft.com/office/drawing/2014/main" val="1613375481"/>
                  </a:ext>
                </a:extLst>
              </a:tr>
            </a:tbl>
          </a:graphicData>
        </a:graphic>
      </p:graphicFrame>
    </p:spTree>
    <p:extLst>
      <p:ext uri="{BB962C8B-B14F-4D97-AF65-F5344CB8AC3E}">
        <p14:creationId xmlns:p14="http://schemas.microsoft.com/office/powerpoint/2010/main" val="536712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365125"/>
            <a:ext cx="10515600" cy="450663"/>
          </a:xfrm>
        </p:spPr>
        <p:txBody>
          <a:bodyPr>
            <a:normAutofit fontScale="90000"/>
          </a:bodyPr>
          <a:lstStyle/>
          <a:p>
            <a:pPr algn="ctr"/>
            <a:r>
              <a:rPr lang="ru-RU" dirty="0">
                <a:solidFill>
                  <a:srgbClr val="0070C0"/>
                </a:solidFill>
              </a:rPr>
              <a:t>На этапе подготовки к закупке – НПА, связанные с извещением</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3550894895"/>
              </p:ext>
            </p:extLst>
          </p:nvPr>
        </p:nvGraphicFramePr>
        <p:xfrm>
          <a:off x="277905" y="1247140"/>
          <a:ext cx="11636189" cy="4363720"/>
        </p:xfrm>
        <a:graphic>
          <a:graphicData uri="http://schemas.openxmlformats.org/drawingml/2006/table">
            <a:tbl>
              <a:tblPr firstRow="1" bandRow="1">
                <a:tableStyleId>{5C22544A-7EE6-4342-B048-85BDC9FD1C3A}</a:tableStyleId>
              </a:tblPr>
              <a:tblGrid>
                <a:gridCol w="2716307">
                  <a:extLst>
                    <a:ext uri="{9D8B030D-6E8A-4147-A177-3AD203B41FA5}">
                      <a16:colId xmlns:a16="http://schemas.microsoft.com/office/drawing/2014/main" val="1243784430"/>
                    </a:ext>
                  </a:extLst>
                </a:gridCol>
                <a:gridCol w="8919882">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Постановление Правительства РФ от 31 декабря 2021 г. N 2604</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"Об оценке заявок на участие в закупке товаров, работ, услуг для обеспечения государственных и муниципальных нужд…"</a:t>
                      </a:r>
                    </a:p>
                  </a:txBody>
                  <a:tcPr/>
                </a:tc>
                <a:tc>
                  <a:txBody>
                    <a:bodyPr/>
                    <a:lstStyle/>
                    <a:p>
                      <a:r>
                        <a:rPr lang="ru-RU" sz="1600" dirty="0"/>
                        <a:t>Есть особенности установления критериев и их показателей при осуществлении закупки, </a:t>
                      </a:r>
                    </a:p>
                    <a:p>
                      <a:pPr marL="285750" indent="-285750">
                        <a:buFont typeface="Arial" panose="020B0604020202020204" pitchFamily="34" charset="0"/>
                        <a:buChar char="•"/>
                      </a:pPr>
                      <a:r>
                        <a:rPr lang="ru-RU" sz="1600" dirty="0"/>
                        <a:t>по результатам проведения которой заключается контракт, предусмотренный частью 16 (при условии, что контракт жизненного цикла предусматривает проектирование, строительство, реконструкцию, капитальный ремонт объекта капитального строительства), частью 16.1 статьи 34 и частью 56 статьи 112 Федерального закона, </a:t>
                      </a:r>
                    </a:p>
                    <a:p>
                      <a:pPr marL="285750" indent="-285750">
                        <a:buFont typeface="Arial" panose="020B0604020202020204" pitchFamily="34" charset="0"/>
                        <a:buChar char="•"/>
                      </a:pPr>
                      <a:r>
                        <a:rPr lang="ru-RU" sz="1600" dirty="0"/>
                        <a:t>а также контракт, предусматривающий выполнение работ по строительству, реконструкции, капитальному ремонту, сносу объекта капитального строительства (в том числе линейного объекта), проведение работ по сохранению объектов культурного наследия (памятников истории и культуры) народов Российской Федерации; </a:t>
                      </a:r>
                    </a:p>
                    <a:p>
                      <a:pPr marL="285750" indent="-285750">
                        <a:buFont typeface="Arial" panose="020B0604020202020204" pitchFamily="34" charset="0"/>
                        <a:buChar char="•"/>
                      </a:pPr>
                      <a:r>
                        <a:rPr lang="ru-RU" sz="1600" dirty="0"/>
                        <a:t>по результатам проведения которой заключается контракт на выполнение работ по ремонту, содержанию автомобильной дороги;</a:t>
                      </a:r>
                    </a:p>
                    <a:p>
                      <a:pPr marL="285750" indent="-285750">
                        <a:buFont typeface="Arial" panose="020B0604020202020204" pitchFamily="34" charset="0"/>
                        <a:buChar char="•"/>
                      </a:pPr>
                      <a:r>
                        <a:rPr lang="ru-RU" sz="1600" dirty="0"/>
                        <a:t>по результатам проведения которой заключается контракт на выполнение работ по текущему ремонту зданий, сооружений, </a:t>
                      </a:r>
                    </a:p>
                    <a:p>
                      <a:r>
                        <a:rPr lang="ru-RU" sz="1600" dirty="0"/>
                        <a:t>а также есть требования о принятии к оценке исключительно исполненного договора (договоров), предусматривающего выполнение работ на одном из следующих объектов, соответствующих объекту закупки.</a:t>
                      </a:r>
                    </a:p>
                  </a:txBody>
                  <a:tcPr/>
                </a:tc>
                <a:extLst>
                  <a:ext uri="{0D108BD9-81ED-4DB2-BD59-A6C34878D82A}">
                    <a16:rowId xmlns:a16="http://schemas.microsoft.com/office/drawing/2014/main" val="1613375481"/>
                  </a:ext>
                </a:extLst>
              </a:tr>
            </a:tbl>
          </a:graphicData>
        </a:graphic>
      </p:graphicFrame>
    </p:spTree>
    <p:extLst>
      <p:ext uri="{BB962C8B-B14F-4D97-AF65-F5344CB8AC3E}">
        <p14:creationId xmlns:p14="http://schemas.microsoft.com/office/powerpoint/2010/main" val="1610657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1F82A-66F7-F9B5-008B-1F5DC166EECB}"/>
              </a:ext>
            </a:extLst>
          </p:cNvPr>
          <p:cNvSpPr>
            <a:spLocks noGrp="1"/>
          </p:cNvSpPr>
          <p:nvPr>
            <p:ph type="title"/>
          </p:nvPr>
        </p:nvSpPr>
        <p:spPr>
          <a:xfrm>
            <a:off x="838200" y="1593289"/>
            <a:ext cx="10515600" cy="1325563"/>
          </a:xfrm>
        </p:spPr>
        <p:txBody>
          <a:bodyPr/>
          <a:lstStyle/>
          <a:p>
            <a:r>
              <a:rPr lang="ru-RU" u="sng" dirty="0">
                <a:solidFill>
                  <a:srgbClr val="7030A0"/>
                </a:solidFill>
              </a:rPr>
              <a:t>На этапе проведения закупки</a:t>
            </a:r>
          </a:p>
        </p:txBody>
      </p:sp>
    </p:spTree>
    <p:extLst>
      <p:ext uri="{BB962C8B-B14F-4D97-AF65-F5344CB8AC3E}">
        <p14:creationId xmlns:p14="http://schemas.microsoft.com/office/powerpoint/2010/main" val="1372081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199" y="221690"/>
            <a:ext cx="10515600" cy="450663"/>
          </a:xfrm>
        </p:spPr>
        <p:txBody>
          <a:bodyPr>
            <a:normAutofit fontScale="90000"/>
          </a:bodyPr>
          <a:lstStyle/>
          <a:p>
            <a:pPr algn="ctr"/>
            <a:r>
              <a:rPr lang="ru-RU" dirty="0">
                <a:solidFill>
                  <a:srgbClr val="0070C0"/>
                </a:solidFill>
              </a:rPr>
              <a:t>На этапе проведения закупки - конкурса</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527714238"/>
              </p:ext>
            </p:extLst>
          </p:nvPr>
        </p:nvGraphicFramePr>
        <p:xfrm>
          <a:off x="277904" y="911225"/>
          <a:ext cx="11636189" cy="2656840"/>
        </p:xfrm>
        <a:graphic>
          <a:graphicData uri="http://schemas.openxmlformats.org/drawingml/2006/table">
            <a:tbl>
              <a:tblPr firstRow="1" bandRow="1">
                <a:tableStyleId>{7DF18680-E054-41AD-8BC1-D1AEF772440D}</a:tableStyleId>
              </a:tblPr>
              <a:tblGrid>
                <a:gridCol w="3161119">
                  <a:extLst>
                    <a:ext uri="{9D8B030D-6E8A-4147-A177-3AD203B41FA5}">
                      <a16:colId xmlns:a16="http://schemas.microsoft.com/office/drawing/2014/main" val="1243784430"/>
                    </a:ext>
                  </a:extLst>
                </a:gridCol>
                <a:gridCol w="8475070">
                  <a:extLst>
                    <a:ext uri="{9D8B030D-6E8A-4147-A177-3AD203B41FA5}">
                      <a16:colId xmlns:a16="http://schemas.microsoft.com/office/drawing/2014/main" val="3905083037"/>
                    </a:ext>
                  </a:extLst>
                </a:gridCol>
              </a:tblGrid>
              <a:tr h="370840">
                <a:tc>
                  <a:txBody>
                    <a:bodyPr/>
                    <a:lstStyle/>
                    <a:p>
                      <a:r>
                        <a:rPr lang="ru-RU" dirty="0"/>
                        <a:t>Статья, часть 44-ФЗ</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r>
                        <a:rPr lang="ru-RU" dirty="0"/>
                        <a:t>Часть 19 статьи 48</a:t>
                      </a:r>
                    </a:p>
                  </a:txBody>
                  <a:tcPr/>
                </a:tc>
                <a:tc>
                  <a:txBody>
                    <a:bodyPr/>
                    <a:lstStyle/>
                    <a:p>
                      <a:r>
                        <a:rPr lang="ru-RU" dirty="0"/>
                        <a:t>В случае, если в извещении об осуществлении закупки не установлены критерии, предусмотренные пунктами 2 и 3 части 1 статьи 32 настоящего Федерального закона, а также в случае включения заказчиком в соответствии с пунктом 8 части 1 статьи 33 настоящего Федерального закона в описание объекта закупки проектной документации, или типовой проектной документации, или сметы на капитальный ремонт объекта капитального строительства электронный конкурс проводится в порядке, установленном настоящим Федеральным законом, с учетом следующих особенностей: ……….</a:t>
                      </a:r>
                    </a:p>
                  </a:txBody>
                  <a:tcPr/>
                </a:tc>
                <a:extLst>
                  <a:ext uri="{0D108BD9-81ED-4DB2-BD59-A6C34878D82A}">
                    <a16:rowId xmlns:a16="http://schemas.microsoft.com/office/drawing/2014/main" val="1212830966"/>
                  </a:ext>
                </a:extLst>
              </a:tr>
            </a:tbl>
          </a:graphicData>
        </a:graphic>
      </p:graphicFrame>
    </p:spTree>
    <p:extLst>
      <p:ext uri="{BB962C8B-B14F-4D97-AF65-F5344CB8AC3E}">
        <p14:creationId xmlns:p14="http://schemas.microsoft.com/office/powerpoint/2010/main" val="2307799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ubtitle 2"/>
          <p:cNvSpPr txBox="1">
            <a:spLocks/>
          </p:cNvSpPr>
          <p:nvPr/>
        </p:nvSpPr>
        <p:spPr bwMode="auto">
          <a:xfrm>
            <a:off x="2022274" y="6247224"/>
            <a:ext cx="3910453" cy="232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862987"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ru-RU" altLang="ru-RU" sz="755" b="0" i="0" u="none" strike="noStrike" kern="1200" cap="none" spc="0" normalizeH="0" baseline="0" noProof="0">
                <a:ln>
                  <a:noFill/>
                </a:ln>
                <a:solidFill>
                  <a:srgbClr val="FFFFFF"/>
                </a:solidFill>
                <a:effectLst/>
                <a:uLnTx/>
                <a:uFillTx/>
                <a:latin typeface="Calibri" panose="020F0502020204030204" pitchFamily="34" charset="0"/>
                <a:ea typeface="+mn-ea"/>
                <a:cs typeface="+mn-cs"/>
              </a:rPr>
              <a:t>Высшая школа экономики, Москва, 2015</a:t>
            </a:r>
            <a:endParaRPr kumimoji="1" lang="ru-RU" altLang="ru-RU" sz="755" b="0" i="0" u="none" strike="noStrike" kern="1200" cap="none" spc="0" normalizeH="0" baseline="0" noProof="0">
              <a:ln>
                <a:noFill/>
              </a:ln>
              <a:solidFill>
                <a:srgbClr val="FFFFFF"/>
              </a:solidFill>
              <a:effectLst/>
              <a:uLnTx/>
              <a:uFillTx/>
              <a:latin typeface="Myriad Pro" pitchFamily="34" charset="0"/>
              <a:ea typeface="+mn-ea"/>
              <a:cs typeface="+mn-cs"/>
            </a:endParaRPr>
          </a:p>
        </p:txBody>
      </p:sp>
      <p:sp>
        <p:nvSpPr>
          <p:cNvPr id="328707" name="Rectangle 9"/>
          <p:cNvSpPr>
            <a:spLocks noChangeArrowheads="1"/>
          </p:cNvSpPr>
          <p:nvPr/>
        </p:nvSpPr>
        <p:spPr bwMode="auto">
          <a:xfrm>
            <a:off x="8671507" y="2321859"/>
            <a:ext cx="700000" cy="35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862987"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ru-RU" altLang="ru-RU" sz="1699" b="0" i="0" u="none" strike="noStrike" kern="1200" cap="none" spc="0" normalizeH="0" baseline="0" noProof="0">
                <a:ln>
                  <a:noFill/>
                </a:ln>
                <a:solidFill>
                  <a:srgbClr val="FFFFFF"/>
                </a:solidFill>
                <a:effectLst/>
                <a:uLnTx/>
                <a:uFillTx/>
                <a:latin typeface="Myriad Pro" pitchFamily="34" charset="0"/>
                <a:ea typeface="+mn-ea"/>
                <a:cs typeface="+mn-cs"/>
              </a:rPr>
              <a:t>фото</a:t>
            </a:r>
            <a:endParaRPr kumimoji="0" lang="en-US" altLang="ru-RU" sz="1699"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328708" name="Rectangle 10"/>
          <p:cNvSpPr>
            <a:spLocks noChangeArrowheads="1"/>
          </p:cNvSpPr>
          <p:nvPr/>
        </p:nvSpPr>
        <p:spPr bwMode="auto">
          <a:xfrm>
            <a:off x="7842969" y="4073322"/>
            <a:ext cx="636760" cy="61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862987"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ru-RU" altLang="ru-RU" sz="1699" b="0" i="0" u="none" strike="noStrike" kern="1200" cap="none" spc="0" normalizeH="0" baseline="0" noProof="0">
                <a:ln>
                  <a:noFill/>
                </a:ln>
                <a:solidFill>
                  <a:srgbClr val="FFFFFF"/>
                </a:solidFill>
                <a:effectLst/>
                <a:uLnTx/>
                <a:uFillTx/>
                <a:latin typeface="Myriad Pro" pitchFamily="34" charset="0"/>
                <a:ea typeface="+mn-ea"/>
                <a:cs typeface="+mn-cs"/>
              </a:rPr>
              <a:t>фото</a:t>
            </a:r>
            <a:endParaRPr kumimoji="0" lang="en-US" altLang="ru-RU" sz="1699"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328709" name="Rectangle 11"/>
          <p:cNvSpPr>
            <a:spLocks noChangeArrowheads="1"/>
          </p:cNvSpPr>
          <p:nvPr/>
        </p:nvSpPr>
        <p:spPr bwMode="auto">
          <a:xfrm>
            <a:off x="8671507" y="5469698"/>
            <a:ext cx="700000" cy="35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862987"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ru-RU" altLang="ru-RU" sz="1699" b="0" i="0" u="none" strike="noStrike" kern="1200" cap="none" spc="0" normalizeH="0" baseline="0" noProof="0">
                <a:ln>
                  <a:noFill/>
                </a:ln>
                <a:solidFill>
                  <a:srgbClr val="FFFFFF"/>
                </a:solidFill>
                <a:effectLst/>
                <a:uLnTx/>
                <a:uFillTx/>
                <a:latin typeface="Myriad Pro" pitchFamily="34" charset="0"/>
                <a:ea typeface="+mn-ea"/>
                <a:cs typeface="+mn-cs"/>
              </a:rPr>
              <a:t>фото</a:t>
            </a:r>
            <a:endParaRPr kumimoji="0" lang="en-US" altLang="ru-RU" sz="1699"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328710" name="Номер слайда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020">
                <a:solidFill>
                  <a:schemeClr val="tx1"/>
                </a:solidFill>
                <a:latin typeface="Calibri" panose="020F0502020204030204" pitchFamily="34" charset="0"/>
              </a:defRPr>
            </a:lvl1pPr>
            <a:lvl2pPr marL="701177" indent="-269683">
              <a:spcBef>
                <a:spcPct val="20000"/>
              </a:spcBef>
              <a:buFont typeface="Arial" panose="020B0604020202020204" pitchFamily="34" charset="0"/>
              <a:buChar char="–"/>
              <a:defRPr sz="2642">
                <a:solidFill>
                  <a:schemeClr val="tx1"/>
                </a:solidFill>
                <a:latin typeface="Calibri" panose="020F0502020204030204" pitchFamily="34" charset="0"/>
              </a:defRPr>
            </a:lvl2pPr>
            <a:lvl3pPr marL="1078733" indent="-215747">
              <a:spcBef>
                <a:spcPct val="20000"/>
              </a:spcBef>
              <a:buFont typeface="Arial" panose="020B0604020202020204" pitchFamily="34" charset="0"/>
              <a:buChar char="•"/>
              <a:defRPr sz="2265">
                <a:solidFill>
                  <a:schemeClr val="tx1"/>
                </a:solidFill>
                <a:latin typeface="Calibri" panose="020F0502020204030204" pitchFamily="34" charset="0"/>
              </a:defRPr>
            </a:lvl3pPr>
            <a:lvl4pPr marL="1510227" indent="-215747">
              <a:spcBef>
                <a:spcPct val="20000"/>
              </a:spcBef>
              <a:buFont typeface="Arial" panose="020B0604020202020204" pitchFamily="34" charset="0"/>
              <a:buChar char="–"/>
              <a:defRPr sz="1887">
                <a:solidFill>
                  <a:schemeClr val="tx1"/>
                </a:solidFill>
                <a:latin typeface="Calibri" panose="020F0502020204030204" pitchFamily="34" charset="0"/>
              </a:defRPr>
            </a:lvl4pPr>
            <a:lvl5pPr marL="1941720" indent="-215747">
              <a:spcBef>
                <a:spcPct val="20000"/>
              </a:spcBef>
              <a:buFont typeface="Arial" panose="020B0604020202020204" pitchFamily="34" charset="0"/>
              <a:buChar char="»"/>
              <a:defRPr sz="1887">
                <a:solidFill>
                  <a:schemeClr val="tx1"/>
                </a:solidFill>
                <a:latin typeface="Calibri" panose="020F0502020204030204" pitchFamily="34" charset="0"/>
              </a:defRPr>
            </a:lvl5pPr>
            <a:lvl6pPr marL="2373214" indent="-215747" eaLnBrk="0" fontAlgn="base" hangingPunct="0">
              <a:spcBef>
                <a:spcPct val="20000"/>
              </a:spcBef>
              <a:spcAft>
                <a:spcPct val="0"/>
              </a:spcAft>
              <a:buFont typeface="Arial" panose="020B0604020202020204" pitchFamily="34" charset="0"/>
              <a:buChar char="»"/>
              <a:defRPr sz="1887">
                <a:solidFill>
                  <a:schemeClr val="tx1"/>
                </a:solidFill>
                <a:latin typeface="Calibri" panose="020F0502020204030204" pitchFamily="34" charset="0"/>
              </a:defRPr>
            </a:lvl6pPr>
            <a:lvl7pPr marL="2804707" indent="-215747" eaLnBrk="0" fontAlgn="base" hangingPunct="0">
              <a:spcBef>
                <a:spcPct val="20000"/>
              </a:spcBef>
              <a:spcAft>
                <a:spcPct val="0"/>
              </a:spcAft>
              <a:buFont typeface="Arial" panose="020B0604020202020204" pitchFamily="34" charset="0"/>
              <a:buChar char="»"/>
              <a:defRPr sz="1887">
                <a:solidFill>
                  <a:schemeClr val="tx1"/>
                </a:solidFill>
                <a:latin typeface="Calibri" panose="020F0502020204030204" pitchFamily="34" charset="0"/>
              </a:defRPr>
            </a:lvl7pPr>
            <a:lvl8pPr marL="3236200" indent="-215747" eaLnBrk="0" fontAlgn="base" hangingPunct="0">
              <a:spcBef>
                <a:spcPct val="20000"/>
              </a:spcBef>
              <a:spcAft>
                <a:spcPct val="0"/>
              </a:spcAft>
              <a:buFont typeface="Arial" panose="020B0604020202020204" pitchFamily="34" charset="0"/>
              <a:buChar char="»"/>
              <a:defRPr sz="1887">
                <a:solidFill>
                  <a:schemeClr val="tx1"/>
                </a:solidFill>
                <a:latin typeface="Calibri" panose="020F0502020204030204" pitchFamily="34" charset="0"/>
              </a:defRPr>
            </a:lvl8pPr>
            <a:lvl9pPr marL="3667694" indent="-215747" eaLnBrk="0" fontAlgn="base" hangingPunct="0">
              <a:spcBef>
                <a:spcPct val="20000"/>
              </a:spcBef>
              <a:spcAft>
                <a:spcPct val="0"/>
              </a:spcAft>
              <a:buFont typeface="Arial" panose="020B0604020202020204" pitchFamily="34" charset="0"/>
              <a:buChar char="»"/>
              <a:defRPr sz="1887">
                <a:solidFill>
                  <a:schemeClr val="tx1"/>
                </a:solidFill>
                <a:latin typeface="Calibri" panose="020F0502020204030204" pitchFamily="34" charset="0"/>
              </a:defRPr>
            </a:lvl9pPr>
          </a:lstStyle>
          <a:p>
            <a:pPr marL="0" marR="0" lvl="0" indent="0" algn="r" defTabSz="862987" rtl="0" eaLnBrk="1" fontAlgn="base" latinLnBrk="0" hangingPunct="1">
              <a:lnSpc>
                <a:spcPct val="100000"/>
              </a:lnSpc>
              <a:spcBef>
                <a:spcPct val="0"/>
              </a:spcBef>
              <a:spcAft>
                <a:spcPct val="0"/>
              </a:spcAft>
              <a:buClrTx/>
              <a:buSzTx/>
              <a:buFont typeface="Arial" panose="020B0604020202020204" pitchFamily="34" charset="0"/>
              <a:buNone/>
              <a:tabLst/>
              <a:defRPr/>
            </a:pPr>
            <a:fld id="{4B91B3C5-1869-4936-A498-D9D85A1A7F9B}" type="slidenum">
              <a:rPr kumimoji="0" lang="en-US" altLang="ru-RU" sz="1132"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862987" rtl="0" eaLnBrk="1" fontAlgn="base" latinLnBrk="0" hangingPunct="1">
                <a:lnSpc>
                  <a:spcPct val="100000"/>
                </a:lnSpc>
                <a:spcBef>
                  <a:spcPct val="0"/>
                </a:spcBef>
                <a:spcAft>
                  <a:spcPct val="0"/>
                </a:spcAft>
                <a:buClrTx/>
                <a:buSzTx/>
                <a:buFont typeface="Arial" panose="020B0604020202020204" pitchFamily="34" charset="0"/>
                <a:buNone/>
                <a:tabLst/>
                <a:defRPr/>
              </a:pPr>
              <a:t>38</a:t>
            </a:fld>
            <a:endParaRPr kumimoji="0" lang="en-US" altLang="ru-RU" sz="1132"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14" name="Прямоугольник 13"/>
          <p:cNvSpPr/>
          <p:nvPr/>
        </p:nvSpPr>
        <p:spPr>
          <a:xfrm>
            <a:off x="1781020" y="1067745"/>
            <a:ext cx="1360419" cy="64724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Calibri"/>
                <a:ea typeface="+mn-ea"/>
                <a:cs typeface="+mn-cs"/>
              </a:rPr>
              <a:t>Размещает извещение в ЕИС </a:t>
            </a:r>
          </a:p>
        </p:txBody>
      </p:sp>
      <p:sp>
        <p:nvSpPr>
          <p:cNvPr id="19" name="Прямоугольник 18"/>
          <p:cNvSpPr/>
          <p:nvPr/>
        </p:nvSpPr>
        <p:spPr>
          <a:xfrm>
            <a:off x="5330393" y="1069178"/>
            <a:ext cx="1126692" cy="6263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Calibri"/>
                <a:ea typeface="+mn-ea"/>
                <a:cs typeface="+mn-cs"/>
              </a:rPr>
              <a:t>Рассматривает и оценивает </a:t>
            </a:r>
            <a:br>
              <a:rPr kumimoji="0" lang="ru-RU" sz="1100" b="0" i="0" u="none" strike="noStrike" kern="1200" cap="none" spc="0" normalizeH="0" baseline="0" noProof="0" dirty="0">
                <a:ln>
                  <a:noFill/>
                </a:ln>
                <a:solidFill>
                  <a:prstClr val="black"/>
                </a:solidFill>
                <a:effectLst/>
                <a:uLnTx/>
                <a:uFillTx/>
                <a:latin typeface="Calibri"/>
                <a:ea typeface="+mn-ea"/>
                <a:cs typeface="+mn-cs"/>
              </a:rPr>
            </a:br>
            <a:r>
              <a:rPr kumimoji="0" lang="ru-RU" sz="1100" b="0" i="0" u="none" strike="noStrike" kern="1200" cap="none" spc="0" normalizeH="0" baseline="0" noProof="0" dirty="0">
                <a:ln>
                  <a:noFill/>
                </a:ln>
                <a:solidFill>
                  <a:prstClr val="black"/>
                </a:solidFill>
                <a:effectLst/>
                <a:uLnTx/>
                <a:uFillTx/>
                <a:latin typeface="Calibri"/>
                <a:ea typeface="+mn-ea"/>
                <a:cs typeface="+mn-cs"/>
              </a:rPr>
              <a:t>2-е части заявок</a:t>
            </a:r>
          </a:p>
        </p:txBody>
      </p:sp>
      <p:sp>
        <p:nvSpPr>
          <p:cNvPr id="22" name="Прямоугольная выноска 21"/>
          <p:cNvSpPr/>
          <p:nvPr/>
        </p:nvSpPr>
        <p:spPr>
          <a:xfrm>
            <a:off x="2148090" y="309698"/>
            <a:ext cx="624775" cy="635261"/>
          </a:xfrm>
          <a:prstGeom prst="wedgeRectCallout">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32" b="0" i="0" u="none" strike="noStrike" kern="1200" cap="none" spc="0" normalizeH="0" baseline="0" noProof="0" dirty="0">
                <a:ln>
                  <a:noFill/>
                </a:ln>
                <a:solidFill>
                  <a:prstClr val="black"/>
                </a:solidFill>
                <a:effectLst/>
                <a:uLnTx/>
                <a:uFillTx/>
                <a:latin typeface="Calibri"/>
                <a:ea typeface="+mn-ea"/>
                <a:cs typeface="+mn-cs"/>
              </a:rPr>
              <a:t>Заказ</a:t>
            </a:r>
            <a:br>
              <a:rPr kumimoji="0" lang="ru-RU" sz="1132" b="0" i="0" u="none" strike="noStrike" kern="1200" cap="none" spc="0" normalizeH="0" baseline="0" noProof="0" dirty="0">
                <a:ln>
                  <a:noFill/>
                </a:ln>
                <a:solidFill>
                  <a:prstClr val="black"/>
                </a:solidFill>
                <a:effectLst/>
                <a:uLnTx/>
                <a:uFillTx/>
                <a:latin typeface="Calibri"/>
                <a:ea typeface="+mn-ea"/>
                <a:cs typeface="+mn-cs"/>
              </a:rPr>
            </a:br>
            <a:r>
              <a:rPr kumimoji="0" lang="ru-RU" sz="1132" b="0" i="0" u="none" strike="noStrike" kern="1200" cap="none" spc="0" normalizeH="0" baseline="0" noProof="0" dirty="0">
                <a:ln>
                  <a:noFill/>
                </a:ln>
                <a:solidFill>
                  <a:prstClr val="black"/>
                </a:solidFill>
                <a:effectLst/>
                <a:uLnTx/>
                <a:uFillTx/>
                <a:latin typeface="Calibri"/>
                <a:ea typeface="+mn-ea"/>
                <a:cs typeface="+mn-cs"/>
              </a:rPr>
              <a:t>чик</a:t>
            </a:r>
          </a:p>
        </p:txBody>
      </p:sp>
      <p:sp>
        <p:nvSpPr>
          <p:cNvPr id="23" name="Прямоугольная выноска 22"/>
          <p:cNvSpPr/>
          <p:nvPr/>
        </p:nvSpPr>
        <p:spPr>
          <a:xfrm>
            <a:off x="6563963" y="145572"/>
            <a:ext cx="624775" cy="635261"/>
          </a:xfrm>
          <a:prstGeom prst="wedgeRectCallout">
            <a:avLst/>
          </a:prstGeom>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038" b="0" i="0" u="none" strike="noStrike" kern="1200" cap="none" spc="0" normalizeH="0" baseline="0" noProof="0" dirty="0" err="1">
                <a:ln>
                  <a:noFill/>
                </a:ln>
                <a:solidFill>
                  <a:prstClr val="black"/>
                </a:solidFill>
                <a:effectLst/>
                <a:uLnTx/>
                <a:uFillTx/>
                <a:latin typeface="Calibri"/>
                <a:ea typeface="+mn-ea"/>
                <a:cs typeface="+mn-cs"/>
              </a:rPr>
              <a:t>Комис</a:t>
            </a:r>
            <a:br>
              <a:rPr kumimoji="0" lang="ru-RU" sz="1038" b="0" i="0" u="none" strike="noStrike" kern="1200" cap="none" spc="0" normalizeH="0" baseline="0" noProof="0" dirty="0">
                <a:ln>
                  <a:noFill/>
                </a:ln>
                <a:solidFill>
                  <a:prstClr val="black"/>
                </a:solidFill>
                <a:effectLst/>
                <a:uLnTx/>
                <a:uFillTx/>
                <a:latin typeface="Calibri"/>
                <a:ea typeface="+mn-ea"/>
                <a:cs typeface="+mn-cs"/>
              </a:rPr>
            </a:br>
            <a:r>
              <a:rPr kumimoji="0" lang="ru-RU" sz="1038" b="0" i="0" u="none" strike="noStrike" kern="1200" cap="none" spc="0" normalizeH="0" baseline="0" noProof="0" dirty="0">
                <a:ln>
                  <a:noFill/>
                </a:ln>
                <a:solidFill>
                  <a:prstClr val="black"/>
                </a:solidFill>
                <a:effectLst/>
                <a:uLnTx/>
                <a:uFillTx/>
                <a:latin typeface="Calibri"/>
                <a:ea typeface="+mn-ea"/>
                <a:cs typeface="+mn-cs"/>
              </a:rPr>
              <a:t>сия</a:t>
            </a:r>
          </a:p>
        </p:txBody>
      </p:sp>
      <p:sp>
        <p:nvSpPr>
          <p:cNvPr id="25" name="Прямоугольная выноска 24"/>
          <p:cNvSpPr/>
          <p:nvPr/>
        </p:nvSpPr>
        <p:spPr>
          <a:xfrm>
            <a:off x="3894634" y="239213"/>
            <a:ext cx="624775" cy="635261"/>
          </a:xfrm>
          <a:prstGeom prst="wedgeRectCallou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32" b="0" i="0" u="none" strike="noStrike" kern="1200" cap="none" spc="0" normalizeH="0" baseline="0" noProof="0" dirty="0">
                <a:ln>
                  <a:noFill/>
                </a:ln>
                <a:solidFill>
                  <a:prstClr val="black"/>
                </a:solidFill>
                <a:effectLst/>
                <a:uLnTx/>
                <a:uFillTx/>
                <a:latin typeface="Calibri"/>
                <a:ea typeface="+mn-ea"/>
                <a:cs typeface="+mn-cs"/>
              </a:rPr>
              <a:t>Опера</a:t>
            </a:r>
            <a:br>
              <a:rPr kumimoji="0" lang="ru-RU" sz="1132" b="0" i="0" u="none" strike="noStrike" kern="1200" cap="none" spc="0" normalizeH="0" baseline="0" noProof="0" dirty="0">
                <a:ln>
                  <a:noFill/>
                </a:ln>
                <a:solidFill>
                  <a:prstClr val="black"/>
                </a:solidFill>
                <a:effectLst/>
                <a:uLnTx/>
                <a:uFillTx/>
                <a:latin typeface="Calibri"/>
                <a:ea typeface="+mn-ea"/>
                <a:cs typeface="+mn-cs"/>
              </a:rPr>
            </a:br>
            <a:r>
              <a:rPr kumimoji="0" lang="ru-RU" sz="1132" b="0" i="0" u="none" strike="noStrike" kern="1200" cap="none" spc="0" normalizeH="0" baseline="0" noProof="0" dirty="0">
                <a:ln>
                  <a:noFill/>
                </a:ln>
                <a:solidFill>
                  <a:prstClr val="black"/>
                </a:solidFill>
                <a:effectLst/>
                <a:uLnTx/>
                <a:uFillTx/>
                <a:latin typeface="Calibri"/>
                <a:ea typeface="+mn-ea"/>
                <a:cs typeface="+mn-cs"/>
              </a:rPr>
              <a:t>тор</a:t>
            </a:r>
          </a:p>
        </p:txBody>
      </p:sp>
      <p:cxnSp>
        <p:nvCxnSpPr>
          <p:cNvPr id="28" name="Прямая со стрелкой 27"/>
          <p:cNvCxnSpPr/>
          <p:nvPr/>
        </p:nvCxnSpPr>
        <p:spPr>
          <a:xfrm flipV="1">
            <a:off x="3120497" y="1391369"/>
            <a:ext cx="24421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Прямая со стрелкой 29"/>
          <p:cNvCxnSpPr>
            <a:stCxn id="18" idx="3"/>
            <a:endCxn id="19" idx="1"/>
          </p:cNvCxnSpPr>
          <p:nvPr/>
        </p:nvCxnSpPr>
        <p:spPr>
          <a:xfrm>
            <a:off x="4964818" y="1413914"/>
            <a:ext cx="250209" cy="10487"/>
          </a:xfrm>
          <a:prstGeom prst="straightConnector1">
            <a:avLst/>
          </a:prstGeom>
          <a:ln>
            <a:solidFill>
              <a:schemeClr val="accent5">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3" name="Прямая соединительная линия 42"/>
          <p:cNvCxnSpPr/>
          <p:nvPr/>
        </p:nvCxnSpPr>
        <p:spPr>
          <a:xfrm>
            <a:off x="1957847" y="4208025"/>
            <a:ext cx="8267388" cy="11986"/>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Прямая соединительная линия 44"/>
          <p:cNvCxnSpPr/>
          <p:nvPr/>
        </p:nvCxnSpPr>
        <p:spPr>
          <a:xfrm>
            <a:off x="3303247" y="1392940"/>
            <a:ext cx="0" cy="2680383"/>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48" name="Прямая соединительная линия 47"/>
          <p:cNvCxnSpPr/>
          <p:nvPr/>
        </p:nvCxnSpPr>
        <p:spPr>
          <a:xfrm>
            <a:off x="10105339" y="1392940"/>
            <a:ext cx="0" cy="2680383"/>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9" name="Блок-схема: узел 58"/>
          <p:cNvSpPr/>
          <p:nvPr/>
        </p:nvSpPr>
        <p:spPr>
          <a:xfrm>
            <a:off x="9963040" y="1948727"/>
            <a:ext cx="262195" cy="238223"/>
          </a:xfrm>
          <a:prstGeom prst="flowChartConnector">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699" b="0" i="0" u="none" strike="noStrike" kern="1200" cap="none" spc="0" normalizeH="0" baseline="0" noProof="0">
              <a:ln>
                <a:noFill/>
              </a:ln>
              <a:solidFill>
                <a:prstClr val="white"/>
              </a:solidFill>
              <a:effectLst/>
              <a:uLnTx/>
              <a:uFillTx/>
              <a:latin typeface="Calibri"/>
              <a:ea typeface="+mn-ea"/>
              <a:cs typeface="+mn-cs"/>
            </a:endParaRPr>
          </a:p>
        </p:txBody>
      </p:sp>
      <p:cxnSp>
        <p:nvCxnSpPr>
          <p:cNvPr id="62" name="Прямая со стрелкой 61"/>
          <p:cNvCxnSpPr/>
          <p:nvPr/>
        </p:nvCxnSpPr>
        <p:spPr>
          <a:xfrm rot="5400000" flipH="1" flipV="1">
            <a:off x="3052094" y="2257514"/>
            <a:ext cx="352091" cy="187283"/>
          </a:xfrm>
          <a:prstGeom prst="straightConnector1">
            <a:avLst/>
          </a:prstGeom>
          <a:ln>
            <a:solidFill>
              <a:srgbClr val="94343D"/>
            </a:solidFill>
            <a:tailEnd type="arrow"/>
          </a:ln>
        </p:spPr>
        <p:style>
          <a:lnRef idx="2">
            <a:schemeClr val="accent1"/>
          </a:lnRef>
          <a:fillRef idx="0">
            <a:schemeClr val="accent1"/>
          </a:fillRef>
          <a:effectRef idx="1">
            <a:schemeClr val="accent1"/>
          </a:effectRef>
          <a:fontRef idx="minor">
            <a:schemeClr val="tx1"/>
          </a:fontRef>
        </p:style>
      </p:cxnSp>
      <p:cxnSp>
        <p:nvCxnSpPr>
          <p:cNvPr id="40" name="Прямая соединительная линия 39"/>
          <p:cNvCxnSpPr/>
          <p:nvPr/>
        </p:nvCxnSpPr>
        <p:spPr>
          <a:xfrm>
            <a:off x="1799166" y="2065778"/>
            <a:ext cx="10205601" cy="24281"/>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Прямая соединительная линия 40"/>
          <p:cNvCxnSpPr/>
          <p:nvPr/>
        </p:nvCxnSpPr>
        <p:spPr>
          <a:xfrm>
            <a:off x="3303247" y="1341927"/>
            <a:ext cx="0" cy="2731324"/>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4" name="Блок-схема: узел 43"/>
          <p:cNvSpPr/>
          <p:nvPr/>
        </p:nvSpPr>
        <p:spPr>
          <a:xfrm>
            <a:off x="3181894" y="1962212"/>
            <a:ext cx="260697" cy="238223"/>
          </a:xfrm>
          <a:prstGeom prst="flowChartConnector">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699" b="0" i="0" u="none" strike="noStrike" kern="1200" cap="none" spc="0" normalizeH="0" baseline="0" noProof="0">
              <a:ln>
                <a:noFill/>
              </a:ln>
              <a:solidFill>
                <a:prstClr val="white"/>
              </a:solidFill>
              <a:effectLst/>
              <a:uLnTx/>
              <a:uFillTx/>
              <a:latin typeface="Calibri"/>
              <a:ea typeface="+mn-ea"/>
              <a:cs typeface="+mn-cs"/>
            </a:endParaRPr>
          </a:p>
        </p:txBody>
      </p:sp>
      <p:sp>
        <p:nvSpPr>
          <p:cNvPr id="49" name="Прямоугольник 48"/>
          <p:cNvSpPr/>
          <p:nvPr/>
        </p:nvSpPr>
        <p:spPr>
          <a:xfrm>
            <a:off x="1840950" y="2222974"/>
            <a:ext cx="1330452" cy="1023241"/>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Не менее, чем за 15 дней до дня окончания подачи заявок (ДОСПЗ)</a:t>
            </a:r>
          </a:p>
        </p:txBody>
      </p:sp>
      <p:sp>
        <p:nvSpPr>
          <p:cNvPr id="51" name="Блок-схема: узел 50"/>
          <p:cNvSpPr/>
          <p:nvPr/>
        </p:nvSpPr>
        <p:spPr>
          <a:xfrm>
            <a:off x="4852450" y="1969704"/>
            <a:ext cx="260697" cy="238223"/>
          </a:xfrm>
          <a:prstGeom prst="flowChartConnector">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1699" b="0" i="0" u="none" strike="noStrike" kern="1200" cap="none" spc="0" normalizeH="0" baseline="0" noProof="0">
              <a:ln>
                <a:noFill/>
              </a:ln>
              <a:solidFill>
                <a:prstClr val="white"/>
              </a:solidFill>
              <a:effectLst/>
              <a:uLnTx/>
              <a:uFillTx/>
              <a:latin typeface="Calibri"/>
              <a:ea typeface="+mn-ea"/>
              <a:cs typeface="+mn-cs"/>
            </a:endParaRPr>
          </a:p>
        </p:txBody>
      </p:sp>
      <p:cxnSp>
        <p:nvCxnSpPr>
          <p:cNvPr id="53" name="Прямая со стрелкой 52"/>
          <p:cNvCxnSpPr/>
          <p:nvPr/>
        </p:nvCxnSpPr>
        <p:spPr>
          <a:xfrm flipV="1">
            <a:off x="4829974" y="2165969"/>
            <a:ext cx="130348" cy="352090"/>
          </a:xfrm>
          <a:prstGeom prst="straightConnector1">
            <a:avLst/>
          </a:prstGeom>
          <a:ln>
            <a:solidFill>
              <a:srgbClr val="94343D"/>
            </a:solidFill>
            <a:tailEnd type="arrow"/>
          </a:ln>
        </p:spPr>
        <p:style>
          <a:lnRef idx="2">
            <a:schemeClr val="accent1"/>
          </a:lnRef>
          <a:fillRef idx="0">
            <a:schemeClr val="accent1"/>
          </a:fillRef>
          <a:effectRef idx="1">
            <a:schemeClr val="accent1"/>
          </a:effectRef>
          <a:fontRef idx="minor">
            <a:schemeClr val="tx1"/>
          </a:fontRef>
        </p:style>
      </p:cxnSp>
      <p:cxnSp>
        <p:nvCxnSpPr>
          <p:cNvPr id="64" name="Прямая соединительная линия 63"/>
          <p:cNvCxnSpPr/>
          <p:nvPr/>
        </p:nvCxnSpPr>
        <p:spPr>
          <a:xfrm flipH="1">
            <a:off x="4960323" y="1391369"/>
            <a:ext cx="22475" cy="268188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86" name="Прямая со стрелкой 85"/>
          <p:cNvCxnSpPr/>
          <p:nvPr/>
        </p:nvCxnSpPr>
        <p:spPr>
          <a:xfrm>
            <a:off x="8553181" y="1418409"/>
            <a:ext cx="169303" cy="5993"/>
          </a:xfrm>
          <a:prstGeom prst="straightConnector1">
            <a:avLst/>
          </a:prstGeom>
          <a:ln>
            <a:solidFill>
              <a:schemeClr val="accent5">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00" name="Прямая со стрелкой 99"/>
          <p:cNvCxnSpPr/>
          <p:nvPr/>
        </p:nvCxnSpPr>
        <p:spPr>
          <a:xfrm flipV="1">
            <a:off x="10093353" y="1410847"/>
            <a:ext cx="24571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9" name="Прямая со стрелкой 118"/>
          <p:cNvCxnSpPr/>
          <p:nvPr/>
        </p:nvCxnSpPr>
        <p:spPr>
          <a:xfrm flipV="1">
            <a:off x="674945" y="4919020"/>
            <a:ext cx="245715"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30" name="Прямоугольник 129"/>
          <p:cNvSpPr/>
          <p:nvPr/>
        </p:nvSpPr>
        <p:spPr>
          <a:xfrm>
            <a:off x="3612689" y="1079475"/>
            <a:ext cx="1293711" cy="631026"/>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Calibri"/>
                <a:ea typeface="+mn-ea"/>
                <a:cs typeface="+mn-cs"/>
              </a:rPr>
              <a:t>Направляет заказчику</a:t>
            </a:r>
            <a:br>
              <a:rPr kumimoji="0" lang="ru-RU" sz="1100" b="0" i="0" u="none" strike="noStrike" kern="1200" cap="none" spc="0" normalizeH="0" baseline="0" noProof="0" dirty="0">
                <a:ln>
                  <a:noFill/>
                </a:ln>
                <a:solidFill>
                  <a:prstClr val="black"/>
                </a:solidFill>
                <a:effectLst/>
                <a:uLnTx/>
                <a:uFillTx/>
                <a:latin typeface="Calibri"/>
                <a:ea typeface="+mn-ea"/>
                <a:cs typeface="+mn-cs"/>
              </a:rPr>
            </a:br>
            <a:r>
              <a:rPr kumimoji="0" lang="ru-RU" sz="1100" b="0" i="0" u="none" strike="noStrike" kern="1200" cap="none" spc="0" normalizeH="0" baseline="0" noProof="0" dirty="0">
                <a:ln>
                  <a:noFill/>
                </a:ln>
                <a:solidFill>
                  <a:prstClr val="black"/>
                </a:solidFill>
                <a:effectLst/>
                <a:uLnTx/>
                <a:uFillTx/>
                <a:latin typeface="Calibri"/>
                <a:ea typeface="+mn-ea"/>
                <a:cs typeface="+mn-cs"/>
              </a:rPr>
              <a:t>2-е части заявок.</a:t>
            </a:r>
          </a:p>
          <a:p>
            <a:pPr marL="0" marR="0" lvl="0" indent="0" algn="ctr" defTabSz="862987" rtl="0" eaLnBrk="1" fontAlgn="auto" latinLnBrk="0" hangingPunct="1">
              <a:lnSpc>
                <a:spcPct val="100000"/>
              </a:lnSpc>
              <a:spcBef>
                <a:spcPts val="0"/>
              </a:spcBef>
              <a:spcAft>
                <a:spcPts val="0"/>
              </a:spcAft>
              <a:buClrTx/>
              <a:buSzTx/>
              <a:buFontTx/>
              <a:buNone/>
              <a:tabLst/>
              <a:defRPr/>
            </a:pPr>
            <a:endParaRPr kumimoji="0" lang="ru-RU" sz="944"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41" name="Прямая соединительная линия 140"/>
          <p:cNvCxnSpPr/>
          <p:nvPr/>
        </p:nvCxnSpPr>
        <p:spPr>
          <a:xfrm>
            <a:off x="1962306" y="4344400"/>
            <a:ext cx="8267388" cy="10488"/>
          </a:xfrm>
          <a:prstGeom prst="line">
            <a:avLst/>
          </a:prstGeom>
        </p:spPr>
        <p:style>
          <a:lnRef idx="2">
            <a:schemeClr val="accent1"/>
          </a:lnRef>
          <a:fillRef idx="0">
            <a:schemeClr val="accent1"/>
          </a:fillRef>
          <a:effectRef idx="1">
            <a:schemeClr val="accent1"/>
          </a:effectRef>
          <a:fontRef idx="minor">
            <a:schemeClr val="tx1"/>
          </a:fontRef>
        </p:style>
      </p:cxnSp>
      <p:sp>
        <p:nvSpPr>
          <p:cNvPr id="157" name="Прямоугольник 156"/>
          <p:cNvSpPr/>
          <p:nvPr/>
        </p:nvSpPr>
        <p:spPr>
          <a:xfrm>
            <a:off x="10319856" y="2300451"/>
            <a:ext cx="1675141" cy="849512"/>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Не позднее 1 часа с момента получения протокола по 2 частям</a:t>
            </a:r>
          </a:p>
        </p:txBody>
      </p:sp>
      <p:sp>
        <p:nvSpPr>
          <p:cNvPr id="164" name="Прямоугольная выноска 163"/>
          <p:cNvSpPr/>
          <p:nvPr/>
        </p:nvSpPr>
        <p:spPr>
          <a:xfrm>
            <a:off x="421704" y="331353"/>
            <a:ext cx="1182125" cy="678711"/>
          </a:xfrm>
          <a:prstGeom prst="wedgeRectCallout">
            <a:avLst>
              <a:gd name="adj1" fmla="val -20834"/>
              <a:gd name="adj2" fmla="val 46351"/>
            </a:avLst>
          </a:prstGeom>
        </p:spPr>
        <p:style>
          <a:lnRef idx="2">
            <a:schemeClr val="dk1"/>
          </a:lnRef>
          <a:fillRef idx="1">
            <a:schemeClr val="lt1"/>
          </a:fillRef>
          <a:effectRef idx="0">
            <a:schemeClr val="dk1"/>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32" b="0" i="0" u="none" strike="noStrike" kern="1200" cap="none" spc="0" normalizeH="0" baseline="0" noProof="0" dirty="0">
                <a:ln>
                  <a:noFill/>
                </a:ln>
                <a:solidFill>
                  <a:prstClr val="black"/>
                </a:solidFill>
                <a:effectLst/>
                <a:uLnTx/>
                <a:uFillTx/>
                <a:latin typeface="Calibri"/>
                <a:ea typeface="+mn-ea"/>
                <a:cs typeface="+mn-cs"/>
              </a:rPr>
              <a:t>Схема проведения ЭК с Проектной док-й</a:t>
            </a:r>
          </a:p>
        </p:txBody>
      </p:sp>
      <p:sp>
        <p:nvSpPr>
          <p:cNvPr id="85" name="Прямоугольная выноска 84"/>
          <p:cNvSpPr/>
          <p:nvPr/>
        </p:nvSpPr>
        <p:spPr>
          <a:xfrm>
            <a:off x="10707914" y="223632"/>
            <a:ext cx="624775" cy="635261"/>
          </a:xfrm>
          <a:prstGeom prst="wedgeRectCallou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32" b="0" i="0" u="none" strike="noStrike" kern="1200" cap="none" spc="0" normalizeH="0" baseline="0" noProof="0" dirty="0">
                <a:ln>
                  <a:noFill/>
                </a:ln>
                <a:solidFill>
                  <a:prstClr val="black"/>
                </a:solidFill>
                <a:effectLst/>
                <a:uLnTx/>
                <a:uFillTx/>
                <a:latin typeface="Calibri"/>
                <a:ea typeface="+mn-ea"/>
                <a:cs typeface="+mn-cs"/>
              </a:rPr>
              <a:t>Опера</a:t>
            </a:r>
            <a:br>
              <a:rPr kumimoji="0" lang="ru-RU" sz="1132" b="0" i="0" u="none" strike="noStrike" kern="1200" cap="none" spc="0" normalizeH="0" baseline="0" noProof="0" dirty="0">
                <a:ln>
                  <a:noFill/>
                </a:ln>
                <a:solidFill>
                  <a:prstClr val="black"/>
                </a:solidFill>
                <a:effectLst/>
                <a:uLnTx/>
                <a:uFillTx/>
                <a:latin typeface="Calibri"/>
                <a:ea typeface="+mn-ea"/>
                <a:cs typeface="+mn-cs"/>
              </a:rPr>
            </a:br>
            <a:r>
              <a:rPr kumimoji="0" lang="ru-RU" sz="1132" b="0" i="0" u="none" strike="noStrike" kern="1200" cap="none" spc="0" normalizeH="0" baseline="0" noProof="0" dirty="0">
                <a:ln>
                  <a:noFill/>
                </a:ln>
                <a:solidFill>
                  <a:prstClr val="black"/>
                </a:solidFill>
                <a:effectLst/>
                <a:uLnTx/>
                <a:uFillTx/>
                <a:latin typeface="Calibri"/>
                <a:ea typeface="+mn-ea"/>
                <a:cs typeface="+mn-cs"/>
              </a:rPr>
              <a:t>тор</a:t>
            </a:r>
          </a:p>
        </p:txBody>
      </p:sp>
      <p:sp>
        <p:nvSpPr>
          <p:cNvPr id="65" name="Прямоугольник 64"/>
          <p:cNvSpPr/>
          <p:nvPr/>
        </p:nvSpPr>
        <p:spPr>
          <a:xfrm>
            <a:off x="3475907" y="2222430"/>
            <a:ext cx="1330452" cy="1023241"/>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Не позднее часа с  момента окончания срока подачи заявок  </a:t>
            </a:r>
          </a:p>
        </p:txBody>
      </p:sp>
      <p:sp>
        <p:nvSpPr>
          <p:cNvPr id="66" name="Прямоугольник 65"/>
          <p:cNvSpPr/>
          <p:nvPr/>
        </p:nvSpPr>
        <p:spPr>
          <a:xfrm>
            <a:off x="6074404" y="2216026"/>
            <a:ext cx="2846502" cy="1145224"/>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Не позднее 2 </a:t>
            </a:r>
            <a:r>
              <a:rPr kumimoji="0" lang="ru-RU" sz="1200" b="0" i="0" u="none" strike="noStrike" kern="1200" cap="none" spc="0" normalizeH="0" baseline="0" noProof="0" dirty="0" err="1">
                <a:ln>
                  <a:noFill/>
                </a:ln>
                <a:solidFill>
                  <a:prstClr val="black"/>
                </a:solidFill>
                <a:effectLst/>
                <a:uLnTx/>
                <a:uFillTx/>
                <a:latin typeface="Calibri"/>
                <a:ea typeface="+mn-ea"/>
                <a:cs typeface="+mn-cs"/>
              </a:rPr>
              <a:t>раб.дней</a:t>
            </a:r>
            <a:r>
              <a:rPr kumimoji="0" lang="ru-RU" sz="1200" b="0" i="0" u="none" strike="noStrike" kern="1200" cap="none" spc="0" normalizeH="0" baseline="0" noProof="0" dirty="0">
                <a:ln>
                  <a:noFill/>
                </a:ln>
                <a:solidFill>
                  <a:prstClr val="black"/>
                </a:solidFill>
                <a:effectLst/>
                <a:uLnTx/>
                <a:uFillTx/>
                <a:latin typeface="Calibri"/>
                <a:ea typeface="+mn-ea"/>
                <a:cs typeface="+mn-cs"/>
              </a:rPr>
              <a:t> со дня, следующего за днем получения2-х частей, но не позднее ДОС рассмотрения и оценки 2-х частей заявок, установленной в извещении</a:t>
            </a:r>
          </a:p>
        </p:txBody>
      </p:sp>
      <p:sp>
        <p:nvSpPr>
          <p:cNvPr id="68" name="Прямоугольник 67"/>
          <p:cNvSpPr/>
          <p:nvPr/>
        </p:nvSpPr>
        <p:spPr>
          <a:xfrm>
            <a:off x="7192708" y="944959"/>
            <a:ext cx="1221365" cy="91049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Calibri"/>
                <a:ea typeface="+mn-ea"/>
                <a:cs typeface="+mn-cs"/>
              </a:rPr>
              <a:t>Подписывает протокол рассмотрения и оценки 2-х частей  </a:t>
            </a:r>
            <a:r>
              <a:rPr kumimoji="0" lang="ru-RU" sz="1050" b="1" i="0" u="none" strike="noStrike" kern="1200" cap="none" spc="0" normalizeH="0" baseline="0" noProof="0" dirty="0">
                <a:ln>
                  <a:noFill/>
                </a:ln>
                <a:solidFill>
                  <a:prstClr val="black"/>
                </a:solidFill>
                <a:effectLst/>
                <a:uLnTx/>
                <a:uFillTx/>
                <a:latin typeface="Calibri"/>
                <a:ea typeface="+mn-ea"/>
                <a:cs typeface="+mn-cs"/>
              </a:rPr>
              <a:t>(все члены)</a:t>
            </a:r>
          </a:p>
        </p:txBody>
      </p:sp>
      <p:cxnSp>
        <p:nvCxnSpPr>
          <p:cNvPr id="6" name="Прямая со стрелкой 5"/>
          <p:cNvCxnSpPr>
            <a:endCxn id="19" idx="0"/>
          </p:cNvCxnSpPr>
          <p:nvPr/>
        </p:nvCxnSpPr>
        <p:spPr>
          <a:xfrm flipH="1">
            <a:off x="5893739" y="463203"/>
            <a:ext cx="670225" cy="605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cxnSpLocks/>
            <a:stCxn id="23" idx="3"/>
            <a:endCxn id="68" idx="0"/>
          </p:cNvCxnSpPr>
          <p:nvPr/>
        </p:nvCxnSpPr>
        <p:spPr>
          <a:xfrm>
            <a:off x="7188738" y="463201"/>
            <a:ext cx="614653" cy="481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Прямоугольная выноска 73"/>
          <p:cNvSpPr/>
          <p:nvPr/>
        </p:nvSpPr>
        <p:spPr>
          <a:xfrm>
            <a:off x="8920906" y="204763"/>
            <a:ext cx="624775" cy="635261"/>
          </a:xfrm>
          <a:prstGeom prst="wedgeRectCallout">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132" b="0" i="0" u="none" strike="noStrike" kern="1200" cap="none" spc="0" normalizeH="0" baseline="0" noProof="0" dirty="0">
                <a:ln>
                  <a:noFill/>
                </a:ln>
                <a:solidFill>
                  <a:prstClr val="black"/>
                </a:solidFill>
                <a:effectLst/>
                <a:uLnTx/>
                <a:uFillTx/>
                <a:latin typeface="Calibri"/>
                <a:ea typeface="+mn-ea"/>
                <a:cs typeface="+mn-cs"/>
              </a:rPr>
              <a:t>Заказ</a:t>
            </a:r>
            <a:br>
              <a:rPr kumimoji="0" lang="ru-RU" sz="1132" b="0" i="0" u="none" strike="noStrike" kern="1200" cap="none" spc="0" normalizeH="0" baseline="0" noProof="0" dirty="0">
                <a:ln>
                  <a:noFill/>
                </a:ln>
                <a:solidFill>
                  <a:prstClr val="black"/>
                </a:solidFill>
                <a:effectLst/>
                <a:uLnTx/>
                <a:uFillTx/>
                <a:latin typeface="Calibri"/>
                <a:ea typeface="+mn-ea"/>
                <a:cs typeface="+mn-cs"/>
              </a:rPr>
            </a:br>
            <a:r>
              <a:rPr kumimoji="0" lang="ru-RU" sz="1132" b="0" i="0" u="none" strike="noStrike" kern="1200" cap="none" spc="0" normalizeH="0" baseline="0" noProof="0" dirty="0">
                <a:ln>
                  <a:noFill/>
                </a:ln>
                <a:solidFill>
                  <a:prstClr val="black"/>
                </a:solidFill>
                <a:effectLst/>
                <a:uLnTx/>
                <a:uFillTx/>
                <a:latin typeface="Calibri"/>
                <a:ea typeface="+mn-ea"/>
                <a:cs typeface="+mn-cs"/>
              </a:rPr>
              <a:t>чик</a:t>
            </a:r>
          </a:p>
        </p:txBody>
      </p:sp>
      <p:sp>
        <p:nvSpPr>
          <p:cNvPr id="75" name="Прямоугольник 74">
            <a:extLst>
              <a:ext uri="{FF2B5EF4-FFF2-40B4-BE49-F238E27FC236}">
                <a16:creationId xmlns:a16="http://schemas.microsoft.com/office/drawing/2014/main" id="{406D5ABA-C8D8-4C63-A0C2-672C7B9FCD8A}"/>
              </a:ext>
            </a:extLst>
          </p:cNvPr>
          <p:cNvSpPr/>
          <p:nvPr/>
        </p:nvSpPr>
        <p:spPr>
          <a:xfrm>
            <a:off x="8774957" y="1012175"/>
            <a:ext cx="1221367" cy="88741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a:ln>
                  <a:noFill/>
                </a:ln>
                <a:solidFill>
                  <a:prstClr val="black"/>
                </a:solidFill>
                <a:effectLst/>
                <a:uLnTx/>
                <a:uFillTx/>
                <a:latin typeface="Calibri"/>
                <a:ea typeface="+mn-ea"/>
                <a:cs typeface="+mn-cs"/>
              </a:rPr>
              <a:t>Формирует протокол, подписывает его ЭП, Направляет протокол …  2-х частей оператору</a:t>
            </a:r>
          </a:p>
        </p:txBody>
      </p:sp>
      <p:sp>
        <p:nvSpPr>
          <p:cNvPr id="76" name="Прямоугольник 75"/>
          <p:cNvSpPr/>
          <p:nvPr/>
        </p:nvSpPr>
        <p:spPr>
          <a:xfrm>
            <a:off x="10384973" y="1025961"/>
            <a:ext cx="1615985" cy="855091"/>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862987" rtl="0" eaLnBrk="1" fontAlgn="auto" latinLnBrk="0" hangingPunct="1">
              <a:lnSpc>
                <a:spcPct val="100000"/>
              </a:lnSpc>
              <a:spcBef>
                <a:spcPts val="0"/>
              </a:spcBef>
              <a:spcAft>
                <a:spcPts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Calibri"/>
                <a:ea typeface="+mn-ea"/>
                <a:cs typeface="+mn-cs"/>
              </a:rPr>
              <a:t>Направляет ценовые предложения (3-и части заявок) заказчику + размещает протокол по 2-м частям в ЕИС и на ЭП</a:t>
            </a:r>
          </a:p>
        </p:txBody>
      </p:sp>
      <p:sp>
        <p:nvSpPr>
          <p:cNvPr id="71" name="TextBox 70">
            <a:extLst>
              <a:ext uri="{FF2B5EF4-FFF2-40B4-BE49-F238E27FC236}">
                <a16:creationId xmlns:a16="http://schemas.microsoft.com/office/drawing/2014/main" id="{898E95F9-4800-420C-B2D9-9B85E9DAF258}"/>
              </a:ext>
            </a:extLst>
          </p:cNvPr>
          <p:cNvSpPr txBox="1"/>
          <p:nvPr/>
        </p:nvSpPr>
        <p:spPr>
          <a:xfrm>
            <a:off x="1148038" y="4744446"/>
            <a:ext cx="10369017"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a:ln>
                  <a:noFill/>
                </a:ln>
                <a:solidFill>
                  <a:srgbClr val="FF0000"/>
                </a:solidFill>
                <a:effectLst/>
                <a:uLnTx/>
                <a:uFillTx/>
                <a:latin typeface="Calibri"/>
                <a:ea typeface="+mn-ea"/>
                <a:cs typeface="+mn-cs"/>
              </a:rPr>
              <a:t>Нет регламентации – смотрим просто ЭК. </a:t>
            </a:r>
            <a:endParaRPr kumimoji="0" lang="ru-RU" sz="1400" b="1" i="1" u="none" strike="noStrike" kern="1200" cap="none" spc="0" normalizeH="0" baseline="0" noProof="0" dirty="0">
              <a:ln>
                <a:noFill/>
              </a:ln>
              <a:solidFill>
                <a:srgbClr val="7030A0"/>
              </a:solidFill>
              <a:effectLst/>
              <a:uLnTx/>
              <a:uFillTx/>
              <a:latin typeface="Calibri"/>
              <a:ea typeface="+mn-ea"/>
              <a:cs typeface="+mn-cs"/>
            </a:endParaRPr>
          </a:p>
        </p:txBody>
      </p:sp>
    </p:spTree>
    <p:extLst>
      <p:ext uri="{BB962C8B-B14F-4D97-AF65-F5344CB8AC3E}">
        <p14:creationId xmlns:p14="http://schemas.microsoft.com/office/powerpoint/2010/main" val="1002082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1779593" y="6415088"/>
            <a:ext cx="4143375" cy="246062"/>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ru-RU" sz="800" b="0" i="0" u="none" strike="noStrike" kern="1200" cap="none" spc="0" normalizeH="0" baseline="0" noProof="0" dirty="0">
                <a:ln>
                  <a:noFill/>
                </a:ln>
                <a:solidFill>
                  <a:prstClr val="white"/>
                </a:solidFill>
                <a:effectLst/>
                <a:uLnTx/>
                <a:uFillTx/>
                <a:latin typeface="Calibri"/>
                <a:ea typeface="+mn-ea"/>
                <a:cs typeface="+mn-cs"/>
              </a:rPr>
              <a:t>Высшая школа экономики, Москва, 2015</a:t>
            </a:r>
            <a:endParaRPr kumimoji="1" lang="ru-RU" sz="800" b="0" i="0" u="none" strike="noStrike" kern="1200" cap="none" spc="0" normalizeH="0" baseline="0" noProof="0" dirty="0">
              <a:ln>
                <a:noFill/>
              </a:ln>
              <a:solidFill>
                <a:prstClr val="white"/>
              </a:solidFill>
              <a:effectLst/>
              <a:uLnTx/>
              <a:uFillTx/>
              <a:latin typeface="Myriad Pro"/>
              <a:ea typeface="+mn-ea"/>
              <a:cs typeface="+mn-cs"/>
            </a:endParaRPr>
          </a:p>
        </p:txBody>
      </p:sp>
      <p:sp>
        <p:nvSpPr>
          <p:cNvPr id="14343" name="Rectangle 9"/>
          <p:cNvSpPr>
            <a:spLocks noChangeArrowheads="1"/>
          </p:cNvSpPr>
          <p:nvPr/>
        </p:nvSpPr>
        <p:spPr bwMode="auto">
          <a:xfrm>
            <a:off x="8824915" y="2255839"/>
            <a:ext cx="728469" cy="36933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srgbClr val="FFFFFF"/>
                </a:solidFill>
                <a:effectLst/>
                <a:uLnTx/>
                <a:uFillTx/>
                <a:latin typeface="Myriad Pro"/>
                <a:ea typeface="+mn-ea"/>
                <a:cs typeface="+mn-cs"/>
              </a:rPr>
              <a:t>фото</a:t>
            </a: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4344" name="Rectangle 10"/>
          <p:cNvSpPr>
            <a:spLocks noChangeArrowheads="1"/>
          </p:cNvSpPr>
          <p:nvPr/>
        </p:nvSpPr>
        <p:spPr bwMode="auto">
          <a:xfrm>
            <a:off x="7946943" y="4111546"/>
            <a:ext cx="674687" cy="646331"/>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srgbClr val="FFFFFF"/>
                </a:solidFill>
                <a:effectLst/>
                <a:uLnTx/>
                <a:uFillTx/>
                <a:latin typeface="Myriad Pro"/>
                <a:ea typeface="+mn-ea"/>
                <a:cs typeface="+mn-cs"/>
              </a:rPr>
              <a:t>фото</a:t>
            </a: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4345" name="Rectangle 11"/>
          <p:cNvSpPr>
            <a:spLocks noChangeArrowheads="1"/>
          </p:cNvSpPr>
          <p:nvPr/>
        </p:nvSpPr>
        <p:spPr bwMode="auto">
          <a:xfrm>
            <a:off x="8824915" y="5591175"/>
            <a:ext cx="728469" cy="36933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a:ln>
                  <a:noFill/>
                </a:ln>
                <a:solidFill>
                  <a:srgbClr val="FFFFFF"/>
                </a:solidFill>
                <a:effectLst/>
                <a:uLnTx/>
                <a:uFillTx/>
                <a:latin typeface="Myriad Pro"/>
                <a:ea typeface="+mn-ea"/>
                <a:cs typeface="+mn-cs"/>
              </a:rPr>
              <a:t>фото</a:t>
            </a: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Номер слайда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65F501-F5CC-4E12-934E-78BB5E4DA208}"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0" name="Прямоугольник 19"/>
          <p:cNvSpPr/>
          <p:nvPr/>
        </p:nvSpPr>
        <p:spPr>
          <a:xfrm>
            <a:off x="7202281" y="991765"/>
            <a:ext cx="1440867" cy="68580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Осуществляет ранжирование заявок, определяет победителя</a:t>
            </a:r>
          </a:p>
        </p:txBody>
      </p:sp>
      <p:sp>
        <p:nvSpPr>
          <p:cNvPr id="23" name="Прямоугольная выноска 22"/>
          <p:cNvSpPr/>
          <p:nvPr/>
        </p:nvSpPr>
        <p:spPr>
          <a:xfrm>
            <a:off x="7335013" y="43744"/>
            <a:ext cx="661737" cy="673768"/>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err="1">
                <a:ln>
                  <a:noFill/>
                </a:ln>
                <a:solidFill>
                  <a:prstClr val="black"/>
                </a:solidFill>
                <a:effectLst/>
                <a:uLnTx/>
                <a:uFillTx/>
                <a:latin typeface="Calibri"/>
                <a:ea typeface="+mn-ea"/>
                <a:cs typeface="+mn-cs"/>
              </a:rPr>
              <a:t>Комис</a:t>
            </a:r>
            <a:br>
              <a:rPr kumimoji="0" lang="ru-RU" sz="1100" b="0" i="0" u="none" strike="noStrike" kern="1200" cap="none" spc="0" normalizeH="0" baseline="0" noProof="0" dirty="0">
                <a:ln>
                  <a:noFill/>
                </a:ln>
                <a:solidFill>
                  <a:prstClr val="black"/>
                </a:solidFill>
                <a:effectLst/>
                <a:uLnTx/>
                <a:uFillTx/>
                <a:latin typeface="Calibri"/>
                <a:ea typeface="+mn-ea"/>
                <a:cs typeface="+mn-cs"/>
              </a:rPr>
            </a:br>
            <a:r>
              <a:rPr kumimoji="0" lang="ru-RU" sz="1100" b="0" i="0" u="none" strike="noStrike" kern="1200" cap="none" spc="0" normalizeH="0" baseline="0" noProof="0" dirty="0">
                <a:ln>
                  <a:noFill/>
                </a:ln>
                <a:solidFill>
                  <a:prstClr val="black"/>
                </a:solidFill>
                <a:effectLst/>
                <a:uLnTx/>
                <a:uFillTx/>
                <a:latin typeface="Calibri"/>
                <a:ea typeface="+mn-ea"/>
                <a:cs typeface="+mn-cs"/>
              </a:rPr>
              <a:t>сия</a:t>
            </a:r>
          </a:p>
        </p:txBody>
      </p:sp>
      <p:cxnSp>
        <p:nvCxnSpPr>
          <p:cNvPr id="32" name="Прямая со стрелкой 31"/>
          <p:cNvCxnSpPr/>
          <p:nvPr/>
        </p:nvCxnSpPr>
        <p:spPr>
          <a:xfrm flipV="1">
            <a:off x="7021847" y="1294341"/>
            <a:ext cx="180432" cy="5695"/>
          </a:xfrm>
          <a:prstGeom prst="straightConnector1">
            <a:avLst/>
          </a:prstGeom>
          <a:ln>
            <a:solidFill>
              <a:schemeClr val="accent5">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3" name="Прямая соединительная линия 42"/>
          <p:cNvCxnSpPr/>
          <p:nvPr/>
        </p:nvCxnSpPr>
        <p:spPr>
          <a:xfrm>
            <a:off x="1694011" y="4121416"/>
            <a:ext cx="8758989" cy="12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Прямая соединительная линия 46"/>
          <p:cNvCxnSpPr>
            <a:cxnSpLocks/>
            <a:endCxn id="58" idx="4"/>
          </p:cNvCxnSpPr>
          <p:nvPr/>
        </p:nvCxnSpPr>
        <p:spPr>
          <a:xfrm>
            <a:off x="8643483" y="1293672"/>
            <a:ext cx="7635" cy="861548"/>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48" name="Прямая соединительная линия 47"/>
          <p:cNvCxnSpPr/>
          <p:nvPr/>
        </p:nvCxnSpPr>
        <p:spPr>
          <a:xfrm>
            <a:off x="10343955" y="1270998"/>
            <a:ext cx="0" cy="2841215"/>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7" name="Блок-схема: узел 56"/>
          <p:cNvSpPr/>
          <p:nvPr/>
        </p:nvSpPr>
        <p:spPr>
          <a:xfrm>
            <a:off x="6883534" y="1894140"/>
            <a:ext cx="276727" cy="252663"/>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8" name="Блок-схема: узел 57"/>
          <p:cNvSpPr/>
          <p:nvPr/>
        </p:nvSpPr>
        <p:spPr>
          <a:xfrm>
            <a:off x="8512754" y="1902557"/>
            <a:ext cx="276727" cy="252663"/>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9" name="Блок-схема: узел 58"/>
          <p:cNvSpPr/>
          <p:nvPr/>
        </p:nvSpPr>
        <p:spPr>
          <a:xfrm>
            <a:off x="10193966" y="1860263"/>
            <a:ext cx="276727" cy="252663"/>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40" name="Прямая соединительная линия 39"/>
          <p:cNvCxnSpPr>
            <a:cxnSpLocks/>
          </p:cNvCxnSpPr>
          <p:nvPr/>
        </p:nvCxnSpPr>
        <p:spPr>
          <a:xfrm>
            <a:off x="6955154" y="1995752"/>
            <a:ext cx="3388801" cy="0"/>
          </a:xfrm>
          <a:prstGeom prst="line">
            <a:avLst/>
          </a:prstGeom>
        </p:spPr>
        <p:style>
          <a:lnRef idx="2">
            <a:schemeClr val="accent1"/>
          </a:lnRef>
          <a:fillRef idx="0">
            <a:schemeClr val="accent1"/>
          </a:fillRef>
          <a:effectRef idx="1">
            <a:schemeClr val="accent1"/>
          </a:effectRef>
          <a:fontRef idx="minor">
            <a:schemeClr val="tx1"/>
          </a:fontRef>
        </p:style>
      </p:cxnSp>
      <p:sp>
        <p:nvSpPr>
          <p:cNvPr id="61" name="Прямоугольник 60"/>
          <p:cNvSpPr/>
          <p:nvPr/>
        </p:nvSpPr>
        <p:spPr>
          <a:xfrm>
            <a:off x="7665880" y="2647790"/>
            <a:ext cx="1945683" cy="1077117"/>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Не позднее одного рабочего дня после получения от оператора ценовых предложений «допущенных» участников</a:t>
            </a:r>
          </a:p>
        </p:txBody>
      </p:sp>
      <p:cxnSp>
        <p:nvCxnSpPr>
          <p:cNvPr id="63" name="Прямая соединительная линия 62"/>
          <p:cNvCxnSpPr/>
          <p:nvPr/>
        </p:nvCxnSpPr>
        <p:spPr>
          <a:xfrm flipH="1">
            <a:off x="6984530" y="1270276"/>
            <a:ext cx="18967" cy="2841935"/>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70" name="Прямоугольная выноска 69"/>
          <p:cNvSpPr/>
          <p:nvPr/>
        </p:nvSpPr>
        <p:spPr>
          <a:xfrm>
            <a:off x="9280697" y="65596"/>
            <a:ext cx="661737" cy="673768"/>
          </a:xfrm>
          <a:prstGeom prst="wedge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err="1">
                <a:ln>
                  <a:noFill/>
                </a:ln>
                <a:solidFill>
                  <a:prstClr val="black"/>
                </a:solidFill>
                <a:effectLst/>
                <a:uLnTx/>
                <a:uFillTx/>
                <a:latin typeface="Calibri"/>
                <a:ea typeface="+mn-ea"/>
                <a:cs typeface="+mn-cs"/>
              </a:rPr>
              <a:t>Комис</a:t>
            </a:r>
            <a:br>
              <a:rPr kumimoji="0" lang="ru-RU" sz="1200" b="0" i="0" u="none" strike="noStrike" kern="1200" cap="none" spc="0" normalizeH="0" baseline="0" noProof="0" dirty="0">
                <a:ln>
                  <a:noFill/>
                </a:ln>
                <a:solidFill>
                  <a:prstClr val="black"/>
                </a:solidFill>
                <a:effectLst/>
                <a:uLnTx/>
                <a:uFillTx/>
                <a:latin typeface="Calibri"/>
                <a:ea typeface="+mn-ea"/>
                <a:cs typeface="+mn-cs"/>
              </a:rPr>
            </a:br>
            <a:r>
              <a:rPr kumimoji="0" lang="ru-RU" sz="1200" b="0" i="0" u="none" strike="noStrike" kern="1200" cap="none" spc="0" normalizeH="0" baseline="0" noProof="0" dirty="0">
                <a:ln>
                  <a:noFill/>
                </a:ln>
                <a:solidFill>
                  <a:prstClr val="black"/>
                </a:solidFill>
                <a:effectLst/>
                <a:uLnTx/>
                <a:uFillTx/>
                <a:latin typeface="Calibri"/>
                <a:ea typeface="+mn-ea"/>
                <a:cs typeface="+mn-cs"/>
              </a:rPr>
              <a:t>сия</a:t>
            </a:r>
          </a:p>
        </p:txBody>
      </p:sp>
      <p:sp>
        <p:nvSpPr>
          <p:cNvPr id="71" name="Прямоугольник 70"/>
          <p:cNvSpPr/>
          <p:nvPr/>
        </p:nvSpPr>
        <p:spPr>
          <a:xfrm>
            <a:off x="8891128" y="998506"/>
            <a:ext cx="1440867" cy="68579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Подписывает протокол подведения итогов электронного конкурса (</a:t>
            </a:r>
            <a:r>
              <a:rPr kumimoji="0" lang="ru-RU" sz="1000" b="1" i="0" u="none" strike="noStrike" kern="1200" cap="none" spc="0" normalizeH="0" baseline="0" noProof="0" dirty="0">
                <a:ln>
                  <a:noFill/>
                </a:ln>
                <a:solidFill>
                  <a:prstClr val="black"/>
                </a:solidFill>
                <a:effectLst/>
                <a:uLnTx/>
                <a:uFillTx/>
                <a:latin typeface="Calibri"/>
                <a:ea typeface="+mn-ea"/>
                <a:cs typeface="+mn-cs"/>
              </a:rPr>
              <a:t>все члены</a:t>
            </a:r>
            <a:r>
              <a:rPr kumimoji="0" lang="ru-RU" sz="1000" b="0" i="0" u="none" strike="noStrike" kern="1200" cap="none" spc="0" normalizeH="0" baseline="0" noProof="0" dirty="0">
                <a:ln>
                  <a:noFill/>
                </a:ln>
                <a:solidFill>
                  <a:prstClr val="black"/>
                </a:solidFill>
                <a:effectLst/>
                <a:uLnTx/>
                <a:uFillTx/>
                <a:latin typeface="Calibri"/>
                <a:ea typeface="+mn-ea"/>
                <a:cs typeface="+mn-cs"/>
              </a:rPr>
              <a:t>)</a:t>
            </a:r>
          </a:p>
        </p:txBody>
      </p:sp>
      <p:cxnSp>
        <p:nvCxnSpPr>
          <p:cNvPr id="86" name="Прямая со стрелкой 85"/>
          <p:cNvCxnSpPr/>
          <p:nvPr/>
        </p:nvCxnSpPr>
        <p:spPr>
          <a:xfrm>
            <a:off x="8698929" y="1299368"/>
            <a:ext cx="180432" cy="6058"/>
          </a:xfrm>
          <a:prstGeom prst="straightConnector1">
            <a:avLst/>
          </a:prstGeom>
          <a:ln>
            <a:solidFill>
              <a:schemeClr val="accent5">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99" name="Прямоугольная выноска 98"/>
          <p:cNvSpPr/>
          <p:nvPr/>
        </p:nvSpPr>
        <p:spPr>
          <a:xfrm>
            <a:off x="2459264" y="4266327"/>
            <a:ext cx="661737" cy="673768"/>
          </a:xfrm>
          <a:prstGeom prst="wedge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Заказ</a:t>
            </a:r>
            <a:br>
              <a:rPr kumimoji="0" lang="ru-RU" sz="1200" b="0" i="0" u="none" strike="noStrike" kern="1200" cap="none" spc="0" normalizeH="0" baseline="0" noProof="0" dirty="0">
                <a:ln>
                  <a:noFill/>
                </a:ln>
                <a:solidFill>
                  <a:prstClr val="black"/>
                </a:solidFill>
                <a:effectLst/>
                <a:uLnTx/>
                <a:uFillTx/>
                <a:latin typeface="Calibri"/>
                <a:ea typeface="+mn-ea"/>
                <a:cs typeface="+mn-cs"/>
              </a:rPr>
            </a:br>
            <a:r>
              <a:rPr kumimoji="0" lang="ru-RU" sz="1200" b="0" i="0" u="none" strike="noStrike" kern="1200" cap="none" spc="0" normalizeH="0" baseline="0" noProof="0" dirty="0">
                <a:ln>
                  <a:noFill/>
                </a:ln>
                <a:solidFill>
                  <a:prstClr val="black"/>
                </a:solidFill>
                <a:effectLst/>
                <a:uLnTx/>
                <a:uFillTx/>
                <a:latin typeface="Calibri"/>
                <a:ea typeface="+mn-ea"/>
                <a:cs typeface="+mn-cs"/>
              </a:rPr>
              <a:t>чик</a:t>
            </a:r>
          </a:p>
        </p:txBody>
      </p:sp>
      <p:cxnSp>
        <p:nvCxnSpPr>
          <p:cNvPr id="100" name="Прямая со стрелкой 99"/>
          <p:cNvCxnSpPr/>
          <p:nvPr/>
        </p:nvCxnSpPr>
        <p:spPr>
          <a:xfrm flipV="1">
            <a:off x="10331995" y="1290280"/>
            <a:ext cx="259596"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1" name="Прямоугольник 100"/>
          <p:cNvSpPr/>
          <p:nvPr/>
        </p:nvSpPr>
        <p:spPr>
          <a:xfrm>
            <a:off x="1694011" y="5032492"/>
            <a:ext cx="2157267" cy="6190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Формирует и подписывает, направляет протокол подведения итогов электронного конкурса оператору ЭП</a:t>
            </a:r>
          </a:p>
        </p:txBody>
      </p:sp>
      <p:cxnSp>
        <p:nvCxnSpPr>
          <p:cNvPr id="102" name="Прямая соединительная линия 101"/>
          <p:cNvCxnSpPr>
            <a:cxnSpLocks/>
          </p:cNvCxnSpPr>
          <p:nvPr/>
        </p:nvCxnSpPr>
        <p:spPr>
          <a:xfrm>
            <a:off x="3989640" y="4193837"/>
            <a:ext cx="31117" cy="261014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104" name="Прямая соединительная линия 103"/>
          <p:cNvCxnSpPr>
            <a:endCxn id="105" idx="6"/>
          </p:cNvCxnSpPr>
          <p:nvPr/>
        </p:nvCxnSpPr>
        <p:spPr>
          <a:xfrm>
            <a:off x="1782452" y="5758874"/>
            <a:ext cx="2345521" cy="1"/>
          </a:xfrm>
          <a:prstGeom prst="line">
            <a:avLst/>
          </a:prstGeom>
        </p:spPr>
        <p:style>
          <a:lnRef idx="2">
            <a:schemeClr val="accent1"/>
          </a:lnRef>
          <a:fillRef idx="0">
            <a:schemeClr val="accent1"/>
          </a:fillRef>
          <a:effectRef idx="1">
            <a:schemeClr val="accent1"/>
          </a:effectRef>
          <a:fontRef idx="minor">
            <a:schemeClr val="tx1"/>
          </a:fontRef>
        </p:style>
      </p:cxnSp>
      <p:sp>
        <p:nvSpPr>
          <p:cNvPr id="105" name="Блок-схема: узел 104"/>
          <p:cNvSpPr/>
          <p:nvPr/>
        </p:nvSpPr>
        <p:spPr>
          <a:xfrm>
            <a:off x="3851278" y="5632543"/>
            <a:ext cx="276727" cy="252663"/>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06" name="Прямоугольник 105"/>
          <p:cNvSpPr/>
          <p:nvPr/>
        </p:nvSpPr>
        <p:spPr>
          <a:xfrm>
            <a:off x="1694053" y="5885588"/>
            <a:ext cx="2067195" cy="918393"/>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Не позднее одного рабочего дня после получения от оператора ценовых предложений «допущенных» участников</a:t>
            </a:r>
          </a:p>
        </p:txBody>
      </p:sp>
      <p:cxnSp>
        <p:nvCxnSpPr>
          <p:cNvPr id="141" name="Прямая соединительная линия 140"/>
          <p:cNvCxnSpPr/>
          <p:nvPr/>
        </p:nvCxnSpPr>
        <p:spPr>
          <a:xfrm>
            <a:off x="1694011" y="4193837"/>
            <a:ext cx="8758989" cy="12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42" name="Прямая со стрелкой 141"/>
          <p:cNvCxnSpPr/>
          <p:nvPr/>
        </p:nvCxnSpPr>
        <p:spPr>
          <a:xfrm flipV="1">
            <a:off x="1496309" y="5221093"/>
            <a:ext cx="197699"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Прямоугольная выноска 88"/>
          <p:cNvSpPr/>
          <p:nvPr/>
        </p:nvSpPr>
        <p:spPr>
          <a:xfrm>
            <a:off x="10100385" y="5862942"/>
            <a:ext cx="1253479" cy="576707"/>
          </a:xfrm>
          <a:prstGeom prst="wedgeRectCallout">
            <a:avLst>
              <a:gd name="adj1" fmla="val -20834"/>
              <a:gd name="adj2" fmla="val 46351"/>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Схема проведения ЭК (продолжение)</a:t>
            </a:r>
          </a:p>
        </p:txBody>
      </p:sp>
      <p:sp>
        <p:nvSpPr>
          <p:cNvPr id="55" name="Прямоугольная выноска 24">
            <a:extLst>
              <a:ext uri="{FF2B5EF4-FFF2-40B4-BE49-F238E27FC236}">
                <a16:creationId xmlns:a16="http://schemas.microsoft.com/office/drawing/2014/main" id="{AC985A48-B3EA-4B71-B329-21E0F23AE27A}"/>
              </a:ext>
            </a:extLst>
          </p:cNvPr>
          <p:cNvSpPr/>
          <p:nvPr/>
        </p:nvSpPr>
        <p:spPr>
          <a:xfrm>
            <a:off x="6300236" y="4299826"/>
            <a:ext cx="661737" cy="673768"/>
          </a:xfrm>
          <a:prstGeom prst="wedge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Calibri"/>
                <a:ea typeface="+mn-ea"/>
                <a:cs typeface="+mn-cs"/>
              </a:rPr>
              <a:t>Опера</a:t>
            </a:r>
            <a:br>
              <a:rPr kumimoji="0" lang="ru-RU" sz="1200" b="0" i="0" u="none" strike="noStrike" kern="1200" cap="none" spc="0" normalizeH="0" baseline="0" noProof="0" dirty="0">
                <a:ln>
                  <a:noFill/>
                </a:ln>
                <a:solidFill>
                  <a:prstClr val="black"/>
                </a:solidFill>
                <a:effectLst/>
                <a:uLnTx/>
                <a:uFillTx/>
                <a:latin typeface="Calibri"/>
                <a:ea typeface="+mn-ea"/>
                <a:cs typeface="+mn-cs"/>
              </a:rPr>
            </a:br>
            <a:r>
              <a:rPr kumimoji="0" lang="ru-RU" sz="1200" b="0" i="0" u="none" strike="noStrike" kern="1200" cap="none" spc="0" normalizeH="0" baseline="0" noProof="0" dirty="0">
                <a:ln>
                  <a:noFill/>
                </a:ln>
                <a:solidFill>
                  <a:prstClr val="black"/>
                </a:solidFill>
                <a:effectLst/>
                <a:uLnTx/>
                <a:uFillTx/>
                <a:latin typeface="Calibri"/>
                <a:ea typeface="+mn-ea"/>
                <a:cs typeface="+mn-cs"/>
              </a:rPr>
              <a:t>тор</a:t>
            </a:r>
          </a:p>
        </p:txBody>
      </p:sp>
      <p:sp>
        <p:nvSpPr>
          <p:cNvPr id="56" name="Прямоугольник 55">
            <a:extLst>
              <a:ext uri="{FF2B5EF4-FFF2-40B4-BE49-F238E27FC236}">
                <a16:creationId xmlns:a16="http://schemas.microsoft.com/office/drawing/2014/main" id="{AE2F032B-37A9-488A-8BDF-640BE08814A3}"/>
              </a:ext>
            </a:extLst>
          </p:cNvPr>
          <p:cNvSpPr/>
          <p:nvPr/>
        </p:nvSpPr>
        <p:spPr>
          <a:xfrm>
            <a:off x="4233075" y="5035575"/>
            <a:ext cx="1750775" cy="7339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Размещает в ЕИС и на ЭП протокол подведения итогов</a:t>
            </a:r>
          </a:p>
        </p:txBody>
      </p:sp>
      <p:sp>
        <p:nvSpPr>
          <p:cNvPr id="60" name="Прямоугольник 59">
            <a:extLst>
              <a:ext uri="{FF2B5EF4-FFF2-40B4-BE49-F238E27FC236}">
                <a16:creationId xmlns:a16="http://schemas.microsoft.com/office/drawing/2014/main" id="{FF4C0587-5B81-4221-9C48-CA7F3A275427}"/>
              </a:ext>
            </a:extLst>
          </p:cNvPr>
          <p:cNvSpPr/>
          <p:nvPr/>
        </p:nvSpPr>
        <p:spPr>
          <a:xfrm>
            <a:off x="7202280" y="5032491"/>
            <a:ext cx="2204219" cy="8337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a:ln>
                  <a:noFill/>
                </a:ln>
                <a:solidFill>
                  <a:prstClr val="black"/>
                </a:solidFill>
                <a:effectLst/>
                <a:uLnTx/>
                <a:uFillTx/>
                <a:latin typeface="Calibri"/>
                <a:ea typeface="+mn-ea"/>
                <a:cs typeface="+mn-cs"/>
              </a:rPr>
              <a:t>Размещает в ЕИС информацию об участниках (наименование и ИНН), № записи в реестре аккредитованных участников, идентификационный номер заявки</a:t>
            </a:r>
          </a:p>
        </p:txBody>
      </p:sp>
      <p:sp>
        <p:nvSpPr>
          <p:cNvPr id="65" name="Прямоугольник 64">
            <a:extLst>
              <a:ext uri="{FF2B5EF4-FFF2-40B4-BE49-F238E27FC236}">
                <a16:creationId xmlns:a16="http://schemas.microsoft.com/office/drawing/2014/main" id="{FA00A021-EC0D-410E-9E59-DAC607A249B2}"/>
              </a:ext>
            </a:extLst>
          </p:cNvPr>
          <p:cNvSpPr/>
          <p:nvPr/>
        </p:nvSpPr>
        <p:spPr>
          <a:xfrm>
            <a:off x="5744759" y="5950372"/>
            <a:ext cx="1537127" cy="797651"/>
          </a:xfrm>
          <a:prstGeom prst="rect">
            <a:avLst/>
          </a:prstGeom>
          <a:ln>
            <a:solidFill>
              <a:srgbClr val="94343D"/>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prstClr val="black"/>
                </a:solidFill>
                <a:effectLst/>
                <a:uLnTx/>
                <a:uFillTx/>
                <a:latin typeface="Calibri"/>
                <a:ea typeface="+mn-ea"/>
                <a:cs typeface="+mn-cs"/>
              </a:rPr>
              <a:t>Не позднее 1 часа с момента получения итогового протокола</a:t>
            </a:r>
          </a:p>
        </p:txBody>
      </p:sp>
      <p:cxnSp>
        <p:nvCxnSpPr>
          <p:cNvPr id="66" name="Прямая со стрелкой 65">
            <a:extLst>
              <a:ext uri="{FF2B5EF4-FFF2-40B4-BE49-F238E27FC236}">
                <a16:creationId xmlns:a16="http://schemas.microsoft.com/office/drawing/2014/main" id="{B365BF92-1BCA-40BF-B873-296F7ED088F5}"/>
              </a:ext>
            </a:extLst>
          </p:cNvPr>
          <p:cNvCxnSpPr/>
          <p:nvPr/>
        </p:nvCxnSpPr>
        <p:spPr>
          <a:xfrm flipH="1">
            <a:off x="5498640" y="4503532"/>
            <a:ext cx="801595" cy="534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a:extLst>
              <a:ext uri="{FF2B5EF4-FFF2-40B4-BE49-F238E27FC236}">
                <a16:creationId xmlns:a16="http://schemas.microsoft.com/office/drawing/2014/main" id="{001CA3B5-C402-43C3-9C05-28342F674FEB}"/>
              </a:ext>
            </a:extLst>
          </p:cNvPr>
          <p:cNvCxnSpPr>
            <a:cxnSpLocks/>
          </p:cNvCxnSpPr>
          <p:nvPr/>
        </p:nvCxnSpPr>
        <p:spPr>
          <a:xfrm>
            <a:off x="7024741" y="4508252"/>
            <a:ext cx="839275" cy="537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82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365125"/>
            <a:ext cx="10515600" cy="450663"/>
          </a:xfrm>
        </p:spPr>
        <p:txBody>
          <a:bodyPr>
            <a:normAutofit fontScale="90000"/>
          </a:bodyPr>
          <a:lstStyle/>
          <a:p>
            <a:pPr algn="ctr"/>
            <a:r>
              <a:rPr lang="ru-RU" dirty="0">
                <a:solidFill>
                  <a:srgbClr val="0070C0"/>
                </a:solidFill>
              </a:rPr>
              <a:t>На этапе планирования</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337411955"/>
              </p:ext>
            </p:extLst>
          </p:nvPr>
        </p:nvGraphicFramePr>
        <p:xfrm>
          <a:off x="385481" y="1009837"/>
          <a:ext cx="11636189" cy="5125720"/>
        </p:xfrm>
        <a:graphic>
          <a:graphicData uri="http://schemas.openxmlformats.org/drawingml/2006/table">
            <a:tbl>
              <a:tblPr firstRow="1" bandRow="1">
                <a:tableStyleId>{5C22544A-7EE6-4342-B048-85BDC9FD1C3A}</a:tableStyleId>
              </a:tblPr>
              <a:tblGrid>
                <a:gridCol w="3161119">
                  <a:extLst>
                    <a:ext uri="{9D8B030D-6E8A-4147-A177-3AD203B41FA5}">
                      <a16:colId xmlns:a16="http://schemas.microsoft.com/office/drawing/2014/main" val="1243784430"/>
                    </a:ext>
                  </a:extLst>
                </a:gridCol>
                <a:gridCol w="8475070">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r>
                        <a:rPr lang="ru-RU" dirty="0"/>
                        <a:t>Постановление Правительства РФ от 30 сентября 2019 г. N 1279 "О планах-графиках закупок и о признании утратившими силу отдельных решений Правительства Российской Федерации«</a:t>
                      </a:r>
                    </a:p>
                  </a:txBody>
                  <a:tcPr/>
                </a:tc>
                <a:tc>
                  <a:txBody>
                    <a:bodyPr/>
                    <a:lstStyle/>
                    <a:p>
                      <a:r>
                        <a:rPr lang="ru-RU" dirty="0"/>
                        <a:t>1. Отдельными строками указывается информация о закупке, по результатам которой заключается контракт, предметом которого являются</a:t>
                      </a:r>
                    </a:p>
                    <a:p>
                      <a:r>
                        <a:rPr lang="ru-RU" dirty="0"/>
                        <a:t>приобретение объектов недвижимого имущества, </a:t>
                      </a:r>
                    </a:p>
                    <a:p>
                      <a:r>
                        <a:rPr lang="ru-RU" dirty="0"/>
                        <a:t>подготовка проектной документации и (или) выполнение инженерных изысканий,</a:t>
                      </a:r>
                    </a:p>
                    <a:p>
                      <a:r>
                        <a:rPr lang="ru-RU" dirty="0"/>
                        <a:t>выполнение работ по строительству, </a:t>
                      </a:r>
                    </a:p>
                    <a:p>
                      <a:r>
                        <a:rPr lang="ru-RU" dirty="0"/>
                        <a:t>реконструкции и (или) капитальному ремонту, </a:t>
                      </a:r>
                    </a:p>
                    <a:p>
                      <a:r>
                        <a:rPr lang="ru-RU" dirty="0"/>
                        <a:t>сносу объекта капитального строительства (в том числе линейного объекта), а также контракт, предусмотренный частями 16, 16.1 статьи 34 и частью 56 статьи 112.</a:t>
                      </a:r>
                    </a:p>
                    <a:p>
                      <a:endParaRPr lang="ru-RU" dirty="0"/>
                    </a:p>
                    <a:p>
                      <a:r>
                        <a:rPr lang="ru-RU" dirty="0"/>
                        <a:t>2. В строке "Всего для осуществления закупок…» указывается общий объем финансового обеспечения, предусмотренный для осуществления закупок в текущем финансовом году, плановом периоде и последующих годах (в случае осуществления закупок, которые планируются по истечении планового периода), детализированный на объем финансового обеспечения: по каждому коду объекта капитального строительства или объекта недвижимого имущества, сформированному в государственной интегрированной информационной системе управления общественными финансами "Электронный бюджет«.</a:t>
                      </a:r>
                    </a:p>
                  </a:txBody>
                  <a:tcPr/>
                </a:tc>
                <a:extLst>
                  <a:ext uri="{0D108BD9-81ED-4DB2-BD59-A6C34878D82A}">
                    <a16:rowId xmlns:a16="http://schemas.microsoft.com/office/drawing/2014/main" val="1212830966"/>
                  </a:ext>
                </a:extLst>
              </a:tr>
            </a:tbl>
          </a:graphicData>
        </a:graphic>
      </p:graphicFrame>
    </p:spTree>
    <p:extLst>
      <p:ext uri="{BB962C8B-B14F-4D97-AF65-F5344CB8AC3E}">
        <p14:creationId xmlns:p14="http://schemas.microsoft.com/office/powerpoint/2010/main" val="2909466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D86198-C9CB-4D02-B77C-FD9F76C989A2}"/>
              </a:ext>
            </a:extLst>
          </p:cNvPr>
          <p:cNvSpPr>
            <a:spLocks noGrp="1"/>
          </p:cNvSpPr>
          <p:nvPr>
            <p:ph type="title"/>
          </p:nvPr>
        </p:nvSpPr>
        <p:spPr>
          <a:xfrm>
            <a:off x="324374" y="1033776"/>
            <a:ext cx="11543252" cy="1325563"/>
          </a:xfrm>
        </p:spPr>
        <p:txBody>
          <a:bodyPr>
            <a:normAutofit/>
          </a:bodyPr>
          <a:lstStyle/>
          <a:p>
            <a:r>
              <a:rPr lang="ru-RU" u="sng" dirty="0">
                <a:solidFill>
                  <a:srgbClr val="7030A0"/>
                </a:solidFill>
              </a:rPr>
              <a:t>На этапе подготовки контракта, его исполнения</a:t>
            </a:r>
          </a:p>
        </p:txBody>
      </p:sp>
    </p:spTree>
    <p:extLst>
      <p:ext uri="{BB962C8B-B14F-4D97-AF65-F5344CB8AC3E}">
        <p14:creationId xmlns:p14="http://schemas.microsoft.com/office/powerpoint/2010/main" val="3037766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C3B2A4D-30CB-6685-8189-43E96C97C065}"/>
              </a:ext>
            </a:extLst>
          </p:cNvPr>
          <p:cNvSpPr>
            <a:spLocks noGrp="1"/>
          </p:cNvSpPr>
          <p:nvPr>
            <p:ph idx="1"/>
          </p:nvPr>
        </p:nvSpPr>
        <p:spPr>
          <a:xfrm>
            <a:off x="478172" y="206188"/>
            <a:ext cx="11291582" cy="6651811"/>
          </a:xfrm>
        </p:spPr>
        <p:txBody>
          <a:bodyPr>
            <a:normAutofit fontScale="55000" lnSpcReduction="20000"/>
          </a:bodyPr>
          <a:lstStyle/>
          <a:p>
            <a:pPr marL="0" indent="0">
              <a:buNone/>
            </a:pPr>
            <a:r>
              <a:rPr lang="ru-RU" sz="4400" b="1" dirty="0">
                <a:solidFill>
                  <a:srgbClr val="00B0F0"/>
                </a:solidFill>
              </a:rPr>
              <a:t>Типовые условия контрактов, сохраняющие свое действие:</a:t>
            </a:r>
          </a:p>
          <a:p>
            <a:pPr marL="0" indent="0">
              <a:buNone/>
            </a:pPr>
            <a:r>
              <a:rPr lang="ru-RU" sz="2900" dirty="0">
                <a:solidFill>
                  <a:srgbClr val="FF0000"/>
                </a:solidFill>
              </a:rPr>
              <a:t>1. </a:t>
            </a:r>
            <a:r>
              <a:rPr lang="ru-RU" sz="2900" dirty="0"/>
              <a:t>Приказ Министерства строительства и жилищно-коммунального хозяйства РФ от 14 января 2020 г. N 10/</a:t>
            </a:r>
            <a:r>
              <a:rPr lang="ru-RU" sz="2900" dirty="0" err="1"/>
              <a:t>пр</a:t>
            </a:r>
            <a:r>
              <a:rPr lang="ru-RU" sz="2900" dirty="0"/>
              <a:t> "Об утверждении Типовых условий контрактов на выполнение проектных и (или) изыскательских работ и информационной карты типовых условий контракта«</a:t>
            </a:r>
          </a:p>
          <a:p>
            <a:pPr marL="0" indent="0">
              <a:buNone/>
            </a:pPr>
            <a:r>
              <a:rPr lang="ru-RU" sz="2900" dirty="0">
                <a:solidFill>
                  <a:srgbClr val="FF0000"/>
                </a:solidFill>
              </a:rPr>
              <a:t>2. </a:t>
            </a:r>
            <a:r>
              <a:rPr lang="ru-RU" sz="2900" dirty="0"/>
              <a:t>Приказ МЧС России от 12 октября 2020 г. N 756 "Об утверждении типового контракта на выполнение работ по монтажу систем (средств, установок) обеспечения пожарной безопасности зданий и сооружений для обеспечения государственных и муниципальных нужд, информационной карты типового контракта на выполнение работ по монтажу систем (средств, установок) обеспечения пожарной безопасности зданий и сооружений для обеспечения государственных и муниципальных нужд, </a:t>
            </a:r>
          </a:p>
          <a:p>
            <a:r>
              <a:rPr lang="ru-RU" sz="2900" dirty="0"/>
              <a:t>типового контракта на оказание услуг по техническому обслуживанию систем (средств, установок) обеспечения пожарной безопасности зданий и сооружений для обеспечения государственных и муниципальных нужд, информационной карты типового контракта на оказание услуг по техническому обслуживанию систем (средств, установок) обеспечения пожарной безопасности зданий и сооружений для обеспечения государственных и муниципальных нужд, </a:t>
            </a:r>
          </a:p>
          <a:p>
            <a:r>
              <a:rPr lang="ru-RU" sz="2900" dirty="0"/>
              <a:t>типового контракта на поставку пожарно-технической продукции для обеспечения государственных и муниципальных нужд, информационной карты типового контракта на поставку пожарно-технической продукции для обеспечения государственных и муниципальных нужд«</a:t>
            </a:r>
          </a:p>
          <a:p>
            <a:pPr marL="0" indent="0">
              <a:buNone/>
            </a:pPr>
            <a:r>
              <a:rPr lang="ru-RU" sz="2900" dirty="0">
                <a:solidFill>
                  <a:srgbClr val="FF0000"/>
                </a:solidFill>
              </a:rPr>
              <a:t>3. </a:t>
            </a:r>
            <a:r>
              <a:rPr lang="ru-RU" sz="2900" dirty="0"/>
              <a:t>Приказ Министерства строительства и жилищно-коммунального хозяйства РФ от 18 марта 2021 г. N 160/</a:t>
            </a:r>
            <a:r>
              <a:rPr lang="ru-RU" sz="2900" dirty="0" err="1"/>
              <a:t>пр</a:t>
            </a:r>
            <a:r>
              <a:rPr lang="ru-RU" sz="2900" dirty="0"/>
              <a:t> "Об утверждении типовых условий контракта на проведение строительного контроля федеральным бюджетным учреждением "Федеральный центр строительного контроля" по объектам капитального строительства, финансирование (</a:t>
            </a:r>
            <a:r>
              <a:rPr lang="ru-RU" sz="2900" dirty="0" err="1"/>
              <a:t>софинансирование</a:t>
            </a:r>
            <a:r>
              <a:rPr lang="ru-RU" sz="2900" dirty="0"/>
              <a:t>) которых осуществляется в соответствии с государственной программой Российской Федерации "Обеспечение доступным и комфортным жильем и коммунальными услугами граждан Российской Федерации", и информационной карты типовых условий контракта«</a:t>
            </a:r>
          </a:p>
          <a:p>
            <a:pPr marL="0" indent="0">
              <a:buNone/>
            </a:pPr>
            <a:r>
              <a:rPr lang="ru-RU" sz="2900" dirty="0">
                <a:solidFill>
                  <a:srgbClr val="FF0000"/>
                </a:solidFill>
              </a:rPr>
              <a:t>4. </a:t>
            </a:r>
            <a:r>
              <a:rPr lang="ru-RU" sz="2900" dirty="0"/>
              <a:t>Приказ Министерства транспорта РФ от 5 февраля 2019 г. N 37 "Об утверждении типовых условий контрактов на выполнение работ по строительству (реконструкции), капитальному ремонту, ремонту автомобильных дорог, искусственных дорожных сооружений и информационной карты типовых условий контракта« (в ред. Приказа от 17 августа 2021 г. N 276)</a:t>
            </a:r>
          </a:p>
          <a:p>
            <a:pPr marL="0" indent="0">
              <a:buNone/>
            </a:pPr>
            <a:r>
              <a:rPr lang="ru-RU" sz="2900" dirty="0">
                <a:solidFill>
                  <a:srgbClr val="FF0000"/>
                </a:solidFill>
              </a:rPr>
              <a:t>5. </a:t>
            </a:r>
            <a:r>
              <a:rPr lang="ru-RU" sz="2900" dirty="0"/>
              <a:t>Приказ Министерства строительства и жилищно-коммунального хозяйства РФ от 14 января 2020 г. N 9/</a:t>
            </a:r>
            <a:r>
              <a:rPr lang="ru-RU" sz="2900" dirty="0" err="1"/>
              <a:t>пр</a:t>
            </a:r>
            <a:r>
              <a:rPr lang="ru-RU" sz="2900" dirty="0"/>
              <a:t> "Об утверждении Типовых условий контрактов на выполнение работ по строительству (реконструкции) объекта капитального строительства и информационной карты типовых условий контракта« (в ред. Приказа от 14 октября 2021 № 750/</a:t>
            </a:r>
            <a:r>
              <a:rPr lang="ru-RU" sz="2900" dirty="0" err="1"/>
              <a:t>пр</a:t>
            </a:r>
            <a:r>
              <a:rPr lang="ru-RU" sz="2900" dirty="0"/>
              <a:t>)</a:t>
            </a:r>
          </a:p>
          <a:p>
            <a:r>
              <a:rPr kumimoji="0" lang="ru-RU" sz="2200" b="0" i="1" u="none" strike="noStrike" kern="1200" cap="none" spc="0" normalizeH="0" baseline="0" noProof="0" dirty="0">
                <a:ln>
                  <a:noFill/>
                </a:ln>
                <a:solidFill>
                  <a:srgbClr val="7030A0"/>
                </a:solidFill>
                <a:effectLst/>
                <a:uLnTx/>
                <a:uFillTx/>
                <a:latin typeface="Calibri"/>
                <a:ea typeface="+mn-ea"/>
                <a:cs typeface="+mn-cs"/>
              </a:rPr>
              <a:t>Статья 8 часть 12 360-ФЗ:  </a:t>
            </a:r>
            <a:r>
              <a:rPr kumimoji="0" lang="ru-RU" sz="2200" b="1" i="0" u="none" strike="noStrike" kern="1200" cap="none" spc="0" normalizeH="0" baseline="0" noProof="0" dirty="0">
                <a:ln>
                  <a:noFill/>
                </a:ln>
                <a:solidFill>
                  <a:srgbClr val="FF0000"/>
                </a:solidFill>
                <a:effectLst/>
                <a:uLnTx/>
                <a:uFillTx/>
                <a:latin typeface="Calibri"/>
                <a:ea typeface="+mn-ea"/>
                <a:cs typeface="+mn-cs"/>
              </a:rPr>
              <a:t>Условия типовых контрактов и типовые условия контрактов, утвержденные до дня вступления в силу настоящего Федерального закона, применяются в части, не противоречащей Федеральному закону от 5 апреля 2013 года N 44-ФЗ </a:t>
            </a:r>
            <a:endParaRPr lang="ru-RU" sz="2200" dirty="0"/>
          </a:p>
        </p:txBody>
      </p:sp>
    </p:spTree>
    <p:extLst>
      <p:ext uri="{BB962C8B-B14F-4D97-AF65-F5344CB8AC3E}">
        <p14:creationId xmlns:p14="http://schemas.microsoft.com/office/powerpoint/2010/main" val="20118625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199" y="221690"/>
            <a:ext cx="10515600" cy="450663"/>
          </a:xfrm>
        </p:spPr>
        <p:txBody>
          <a:bodyPr>
            <a:normAutofit fontScale="90000"/>
          </a:bodyPr>
          <a:lstStyle/>
          <a:p>
            <a:pPr algn="ctr"/>
            <a:r>
              <a:rPr lang="ru-RU" dirty="0">
                <a:solidFill>
                  <a:srgbClr val="0070C0"/>
                </a:solidFill>
              </a:rPr>
              <a:t>Особенности «строительных» контрактов</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1857917020"/>
              </p:ext>
            </p:extLst>
          </p:nvPr>
        </p:nvGraphicFramePr>
        <p:xfrm>
          <a:off x="277904" y="803649"/>
          <a:ext cx="11636189" cy="5984240"/>
        </p:xfrm>
        <a:graphic>
          <a:graphicData uri="http://schemas.openxmlformats.org/drawingml/2006/table">
            <a:tbl>
              <a:tblPr firstRow="1" bandRow="1">
                <a:tableStyleId>{7DF18680-E054-41AD-8BC1-D1AEF772440D}</a:tableStyleId>
              </a:tblPr>
              <a:tblGrid>
                <a:gridCol w="3161119">
                  <a:extLst>
                    <a:ext uri="{9D8B030D-6E8A-4147-A177-3AD203B41FA5}">
                      <a16:colId xmlns:a16="http://schemas.microsoft.com/office/drawing/2014/main" val="1243784430"/>
                    </a:ext>
                  </a:extLst>
                </a:gridCol>
                <a:gridCol w="8475070">
                  <a:extLst>
                    <a:ext uri="{9D8B030D-6E8A-4147-A177-3AD203B41FA5}">
                      <a16:colId xmlns:a16="http://schemas.microsoft.com/office/drawing/2014/main" val="3905083037"/>
                    </a:ext>
                  </a:extLst>
                </a:gridCol>
              </a:tblGrid>
              <a:tr h="370840">
                <a:tc>
                  <a:txBody>
                    <a:bodyPr/>
                    <a:lstStyle/>
                    <a:p>
                      <a:r>
                        <a:rPr lang="ru-RU" dirty="0"/>
                        <a:t>Статья, часть 44-ФЗ</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r>
                        <a:rPr lang="ru-RU" dirty="0"/>
                        <a:t>Статья 34 часть 16.1</a:t>
                      </a:r>
                    </a:p>
                  </a:txBody>
                  <a:tcPr/>
                </a:tc>
                <a:tc>
                  <a:txBody>
                    <a:bodyPr/>
                    <a:lstStyle/>
                    <a:p>
                      <a:r>
                        <a:rPr lang="ru-RU" dirty="0"/>
                        <a:t>Предметом контракта может быть одновременно выполнение работ по проектированию, строительству и вводу в эксплуатацию объектов капитального строительства. Порядок и основания заключения таких контрактов устанавливаются Правительством Российской Федерации.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400" b="0" i="1" u="none" strike="noStrike" kern="1200" cap="none" spc="0" normalizeH="0" baseline="0" noProof="0" dirty="0">
                          <a:ln>
                            <a:noFill/>
                          </a:ln>
                          <a:solidFill>
                            <a:prstClr val="black"/>
                          </a:solidFill>
                          <a:effectLst/>
                          <a:uLnTx/>
                          <a:uFillTx/>
                          <a:latin typeface="+mn-lt"/>
                          <a:ea typeface="+mn-ea"/>
                          <a:cs typeface="+mn-cs"/>
                        </a:rPr>
                        <a:t>Положение о проведении технологического и ценового аудита обоснования инвестиций, осуществляемых в инвестиционные проекты по созданию объектов капитального строительства, в отношении которых планируется заключение контрактов, предметом которых является одновременно выполнение работ по проектированию, строительству и вводу в эксплуатацию объектов капитального строительства – утверждено постановлением Правительства Российской Федерации от 12 мая 2017 г. N 563</a:t>
                      </a:r>
                    </a:p>
                  </a:txBody>
                  <a:tcPr/>
                </a:tc>
                <a:extLst>
                  <a:ext uri="{0D108BD9-81ED-4DB2-BD59-A6C34878D82A}">
                    <a16:rowId xmlns:a16="http://schemas.microsoft.com/office/drawing/2014/main" val="1212830966"/>
                  </a:ext>
                </a:extLst>
              </a:tr>
              <a:tr h="0">
                <a:tc>
                  <a:txBody>
                    <a:bodyPr/>
                    <a:lstStyle/>
                    <a:p>
                      <a:r>
                        <a:rPr lang="ru-RU" dirty="0"/>
                        <a:t>Статья 34 часть 16.2 – новелла 360-ФЗ</a:t>
                      </a:r>
                    </a:p>
                  </a:txBody>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solidFill>
                            <a:prstClr val="black"/>
                          </a:solidFill>
                          <a:effectLst/>
                          <a:uLnTx/>
                          <a:uFillTx/>
                          <a:latin typeface="+mn-lt"/>
                          <a:ea typeface="+mn-ea"/>
                          <a:cs typeface="+mn-cs"/>
                        </a:rPr>
                        <a:t>Предметом контракта могут быть одновременно консервация, ремонт, реставрация, приспособление объекта культурного наследия (памятника истории и культуры) народов Российской Федерации для современного использования, включая научно-исследовательские, изыскательские, проектные и производственные работы, научное руководство проведением работ по сохранению такого объекта, технический и авторский надзор за проведением этих работ.</a:t>
                      </a:r>
                    </a:p>
                  </a:txBody>
                  <a:tcPr/>
                </a:tc>
                <a:extLst>
                  <a:ext uri="{0D108BD9-81ED-4DB2-BD59-A6C34878D82A}">
                    <a16:rowId xmlns:a16="http://schemas.microsoft.com/office/drawing/2014/main" val="1575311117"/>
                  </a:ext>
                </a:extLst>
              </a:tr>
              <a:tr h="370840">
                <a:tc>
                  <a:txBody>
                    <a:bodyPr/>
                    <a:lstStyle/>
                    <a:p>
                      <a:r>
                        <a:rPr lang="ru-RU" dirty="0"/>
                        <a:t>Статья 34 часть 16.3 – новелла 360-ФЗ</a:t>
                      </a:r>
                    </a:p>
                    <a:p>
                      <a:endParaRPr lang="ru-RU" dirty="0"/>
                    </a:p>
                  </a:txBody>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solidFill>
                            <a:prstClr val="black"/>
                          </a:solidFill>
                          <a:effectLst/>
                          <a:uLnTx/>
                          <a:uFillTx/>
                          <a:latin typeface="+mn-lt"/>
                          <a:ea typeface="+mn-ea"/>
                          <a:cs typeface="+mn-cs"/>
                        </a:rPr>
                        <a:t>В случае включения в соответствии с пунктом 8 части 1 статьи 33 настоящего Федерального закона в описание объекта закупки типовой проектной документации предметом контракта могут быть одновременно подготовка проектной документации и (или) выполнение инженерных изысканий и выполнение работ по строительству объекта капитального строительства.</a:t>
                      </a:r>
                    </a:p>
                  </a:txBody>
                  <a:tcPr/>
                </a:tc>
                <a:extLst>
                  <a:ext uri="{0D108BD9-81ED-4DB2-BD59-A6C34878D82A}">
                    <a16:rowId xmlns:a16="http://schemas.microsoft.com/office/drawing/2014/main" val="2900964878"/>
                  </a:ext>
                </a:extLst>
              </a:tr>
            </a:tbl>
          </a:graphicData>
        </a:graphic>
      </p:graphicFrame>
    </p:spTree>
    <p:extLst>
      <p:ext uri="{BB962C8B-B14F-4D97-AF65-F5344CB8AC3E}">
        <p14:creationId xmlns:p14="http://schemas.microsoft.com/office/powerpoint/2010/main" val="10244927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199" y="221690"/>
            <a:ext cx="10515600" cy="450663"/>
          </a:xfrm>
        </p:spPr>
        <p:txBody>
          <a:bodyPr>
            <a:normAutofit fontScale="90000"/>
          </a:bodyPr>
          <a:lstStyle/>
          <a:p>
            <a:pPr algn="ctr"/>
            <a:r>
              <a:rPr lang="ru-RU" dirty="0">
                <a:solidFill>
                  <a:srgbClr val="0070C0"/>
                </a:solidFill>
              </a:rPr>
              <a:t>Особенности «строительных» контрактов</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2902174664"/>
              </p:ext>
            </p:extLst>
          </p:nvPr>
        </p:nvGraphicFramePr>
        <p:xfrm>
          <a:off x="277904" y="803649"/>
          <a:ext cx="11636189" cy="4620768"/>
        </p:xfrm>
        <a:graphic>
          <a:graphicData uri="http://schemas.openxmlformats.org/drawingml/2006/table">
            <a:tbl>
              <a:tblPr firstRow="1" bandRow="1">
                <a:tableStyleId>{7DF18680-E054-41AD-8BC1-D1AEF772440D}</a:tableStyleId>
              </a:tblPr>
              <a:tblGrid>
                <a:gridCol w="3161119">
                  <a:extLst>
                    <a:ext uri="{9D8B030D-6E8A-4147-A177-3AD203B41FA5}">
                      <a16:colId xmlns:a16="http://schemas.microsoft.com/office/drawing/2014/main" val="1243784430"/>
                    </a:ext>
                  </a:extLst>
                </a:gridCol>
                <a:gridCol w="8475070">
                  <a:extLst>
                    <a:ext uri="{9D8B030D-6E8A-4147-A177-3AD203B41FA5}">
                      <a16:colId xmlns:a16="http://schemas.microsoft.com/office/drawing/2014/main" val="3905083037"/>
                    </a:ext>
                  </a:extLst>
                </a:gridCol>
              </a:tblGrid>
              <a:tr h="370840">
                <a:tc>
                  <a:txBody>
                    <a:bodyPr/>
                    <a:lstStyle/>
                    <a:p>
                      <a:r>
                        <a:rPr lang="ru-RU" dirty="0"/>
                        <a:t>Статья, часть 44-ФЗ</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r>
                        <a:rPr lang="ru-RU" dirty="0"/>
                        <a:t>Статья 112, часть 56 – изменена с 16.04.2022 (104-ФЗ)</a:t>
                      </a:r>
                    </a:p>
                  </a:txBody>
                  <a:tcPr/>
                </a:tc>
                <a:tc>
                  <a:txBody>
                    <a:bodyPr/>
                    <a:lstStyle/>
                    <a:p>
                      <a:r>
                        <a:rPr kumimoji="0" lang="ru-RU" sz="1800" b="1" i="0" u="none" strike="noStrike" kern="1200" cap="none" spc="0" normalizeH="0" baseline="0" noProof="0" dirty="0">
                          <a:ln>
                            <a:noFill/>
                          </a:ln>
                          <a:solidFill>
                            <a:prstClr val="black"/>
                          </a:solidFill>
                          <a:effectLst/>
                          <a:uLnTx/>
                          <a:uFillTx/>
                          <a:latin typeface="+mn-lt"/>
                          <a:ea typeface="+mn-ea"/>
                          <a:cs typeface="+mn-cs"/>
                        </a:rPr>
                        <a:t>До 1 января 2024 года, </a:t>
                      </a:r>
                      <a:r>
                        <a:rPr kumimoji="0" lang="ru-RU" sz="1800" b="0" i="0" u="none" strike="noStrike" kern="1200" cap="none" spc="0" normalizeH="0" baseline="0" noProof="0" dirty="0">
                          <a:ln>
                            <a:noFill/>
                          </a:ln>
                          <a:solidFill>
                            <a:prstClr val="black"/>
                          </a:solidFill>
                          <a:effectLst/>
                          <a:uLnTx/>
                          <a:uFillTx/>
                          <a:latin typeface="+mn-lt"/>
                          <a:ea typeface="+mn-ea"/>
                          <a:cs typeface="+mn-cs"/>
                        </a:rPr>
                        <a:t>предметом контракта может быть одновременно подготовка проектной документации и (или) выполнение инженерных изысканий, выполнение работ по строительству, реконструкции и (или) капитальному ремонту объекта капитального строительства.  </a:t>
                      </a:r>
                      <a:r>
                        <a:rPr kumimoji="0" lang="ru-RU" sz="1800" b="1" i="0" u="none" strike="noStrike" kern="1200" cap="none" spc="0" normalizeH="0" baseline="0" noProof="0" dirty="0">
                          <a:ln>
                            <a:noFill/>
                          </a:ln>
                          <a:solidFill>
                            <a:srgbClr val="FF0000"/>
                          </a:solidFill>
                          <a:effectLst/>
                          <a:uLnTx/>
                          <a:uFillTx/>
                          <a:latin typeface="+mn-lt"/>
                          <a:ea typeface="+mn-ea"/>
                          <a:cs typeface="+mn-cs"/>
                        </a:rPr>
                        <a:t>Но! Есть особенности: - см. части 57 – 62</a:t>
                      </a:r>
                    </a:p>
                  </a:txBody>
                  <a:tcPr/>
                </a:tc>
                <a:extLst>
                  <a:ext uri="{0D108BD9-81ED-4DB2-BD59-A6C34878D82A}">
                    <a16:rowId xmlns:a16="http://schemas.microsoft.com/office/drawing/2014/main" val="1212830966"/>
                  </a:ext>
                </a:extLst>
              </a:tr>
              <a:tr h="0">
                <a:tc>
                  <a:txBody>
                    <a:bodyPr/>
                    <a:lstStyle/>
                    <a:p>
                      <a:r>
                        <a:rPr lang="ru-RU" dirty="0"/>
                        <a:t>Статья 112, часть 63.1. – новелла с 16.04.2022 (104-ФЗ)</a:t>
                      </a: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1800" b="1" i="0" u="none" strike="noStrike" kern="1200" cap="none" spc="0" normalizeH="0" baseline="0" noProof="0" dirty="0">
                          <a:ln>
                            <a:noFill/>
                          </a:ln>
                          <a:solidFill>
                            <a:prstClr val="black"/>
                          </a:solidFill>
                          <a:effectLst/>
                          <a:uLnTx/>
                          <a:uFillTx/>
                          <a:latin typeface="+mn-lt"/>
                          <a:ea typeface="+mn-ea"/>
                          <a:cs typeface="+mn-cs"/>
                        </a:rPr>
                        <a:t>До 1 января 2024 года </a:t>
                      </a:r>
                      <a:r>
                        <a:rPr kumimoji="0" lang="ru-RU" sz="1800" b="0" i="0" u="none" strike="noStrike" kern="1200" cap="none" spc="0" normalizeH="0" baseline="0" noProof="0" dirty="0">
                          <a:ln>
                            <a:noFill/>
                          </a:ln>
                          <a:solidFill>
                            <a:prstClr val="black"/>
                          </a:solidFill>
                          <a:effectLst/>
                          <a:uLnTx/>
                          <a:uFillTx/>
                          <a:latin typeface="+mn-lt"/>
                          <a:ea typeface="+mn-ea"/>
                          <a:cs typeface="+mn-cs"/>
                        </a:rPr>
                        <a:t>в случае, если проектной документацией объекта капитального строительства предусмотрено оборудование, необходимое для обеспечения эксплуатации такого объекта, предметом контракта наряду с выполнением работ по строительству, реконструкции и (или) капитальному ремонту объекта капитального строительства может являться поставка данного оборудования. В контракте должны быть указаны раздельно:</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solidFill>
                            <a:prstClr val="black"/>
                          </a:solidFill>
                          <a:effectLst/>
                          <a:uLnTx/>
                          <a:uFillTx/>
                          <a:latin typeface="+mn-lt"/>
                          <a:ea typeface="+mn-ea"/>
                          <a:cs typeface="+mn-cs"/>
                        </a:rPr>
                        <a:t>1) стоимость работ по строительству, реконструкции и (или) капитальному ремонту объекта капитального строительства;</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solidFill>
                            <a:prstClr val="black"/>
                          </a:solidFill>
                          <a:effectLst/>
                          <a:uLnTx/>
                          <a:uFillTx/>
                          <a:latin typeface="+mn-lt"/>
                          <a:ea typeface="+mn-ea"/>
                          <a:cs typeface="+mn-cs"/>
                        </a:rPr>
                        <a:t>2) стоимость поставки предусмотренного проектной документацией объекта капитального строительства оборудования, необходимого для обеспечения эксплуатации такого объекта капитального строительства.</a:t>
                      </a:r>
                    </a:p>
                  </a:txBody>
                  <a:tcPr/>
                </a:tc>
                <a:extLst>
                  <a:ext uri="{0D108BD9-81ED-4DB2-BD59-A6C34878D82A}">
                    <a16:rowId xmlns:a16="http://schemas.microsoft.com/office/drawing/2014/main" val="1575311117"/>
                  </a:ext>
                </a:extLst>
              </a:tr>
            </a:tbl>
          </a:graphicData>
        </a:graphic>
      </p:graphicFrame>
    </p:spTree>
    <p:extLst>
      <p:ext uri="{BB962C8B-B14F-4D97-AF65-F5344CB8AC3E}">
        <p14:creationId xmlns:p14="http://schemas.microsoft.com/office/powerpoint/2010/main" val="2138877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FDD782-56AE-1124-BC19-A23B9260456D}"/>
              </a:ext>
            </a:extLst>
          </p:cNvPr>
          <p:cNvSpPr>
            <a:spLocks noGrp="1"/>
          </p:cNvSpPr>
          <p:nvPr>
            <p:ph type="title"/>
          </p:nvPr>
        </p:nvSpPr>
        <p:spPr>
          <a:xfrm>
            <a:off x="117447" y="116541"/>
            <a:ext cx="11821485" cy="385894"/>
          </a:xfrm>
        </p:spPr>
        <p:txBody>
          <a:bodyPr>
            <a:normAutofit/>
          </a:bodyPr>
          <a:lstStyle/>
          <a:p>
            <a:pPr algn="ctr"/>
            <a:r>
              <a:rPr lang="ru-RU" sz="1800" b="1" dirty="0">
                <a:solidFill>
                  <a:srgbClr val="00B0F0"/>
                </a:solidFill>
              </a:rPr>
              <a:t>Правила применения новой нормы от 9 августа 2021 г. N 1315 (существенный рост стройматериалов)</a:t>
            </a:r>
          </a:p>
        </p:txBody>
      </p:sp>
      <p:graphicFrame>
        <p:nvGraphicFramePr>
          <p:cNvPr id="4" name="Таблица 4">
            <a:extLst>
              <a:ext uri="{FF2B5EF4-FFF2-40B4-BE49-F238E27FC236}">
                <a16:creationId xmlns:a16="http://schemas.microsoft.com/office/drawing/2014/main" id="{6A56C5C4-0237-8666-E7FD-6615AF351233}"/>
              </a:ext>
            </a:extLst>
          </p:cNvPr>
          <p:cNvGraphicFramePr>
            <a:graphicFrameLocks noGrp="1"/>
          </p:cNvGraphicFramePr>
          <p:nvPr>
            <p:ph idx="1"/>
            <p:extLst>
              <p:ext uri="{D42A27DB-BD31-4B8C-83A1-F6EECF244321}">
                <p14:modId xmlns:p14="http://schemas.microsoft.com/office/powerpoint/2010/main" val="476238119"/>
              </p:ext>
            </p:extLst>
          </p:nvPr>
        </p:nvGraphicFramePr>
        <p:xfrm>
          <a:off x="185257" y="627941"/>
          <a:ext cx="11821485" cy="4790440"/>
        </p:xfrm>
        <a:graphic>
          <a:graphicData uri="http://schemas.openxmlformats.org/drawingml/2006/table">
            <a:tbl>
              <a:tblPr firstRow="1" bandRow="1">
                <a:tableStyleId>{5C22544A-7EE6-4342-B048-85BDC9FD1C3A}</a:tableStyleId>
              </a:tblPr>
              <a:tblGrid>
                <a:gridCol w="2632531">
                  <a:extLst>
                    <a:ext uri="{9D8B030D-6E8A-4147-A177-3AD203B41FA5}">
                      <a16:colId xmlns:a16="http://schemas.microsoft.com/office/drawing/2014/main" val="1380717662"/>
                    </a:ext>
                  </a:extLst>
                </a:gridCol>
                <a:gridCol w="3426704">
                  <a:extLst>
                    <a:ext uri="{9D8B030D-6E8A-4147-A177-3AD203B41FA5}">
                      <a16:colId xmlns:a16="http://schemas.microsoft.com/office/drawing/2014/main" val="999451610"/>
                    </a:ext>
                  </a:extLst>
                </a:gridCol>
                <a:gridCol w="5762250">
                  <a:extLst>
                    <a:ext uri="{9D8B030D-6E8A-4147-A177-3AD203B41FA5}">
                      <a16:colId xmlns:a16="http://schemas.microsoft.com/office/drawing/2014/main" val="1127671260"/>
                    </a:ext>
                  </a:extLst>
                </a:gridCol>
              </a:tblGrid>
              <a:tr h="370840">
                <a:tc>
                  <a:txBody>
                    <a:bodyPr/>
                    <a:lstStyle/>
                    <a:p>
                      <a:pPr marL="91440" marR="516890">
                        <a:lnSpc>
                          <a:spcPct val="100000"/>
                        </a:lnSpc>
                        <a:spcBef>
                          <a:spcPts val="0"/>
                        </a:spcBef>
                      </a:pPr>
                      <a:r>
                        <a:rPr lang="ru-RU" sz="1600" dirty="0"/>
                        <a:t>Положения «правил»</a:t>
                      </a:r>
                      <a:endParaRPr sz="1600" dirty="0">
                        <a:latin typeface="+mn-lt"/>
                        <a:cs typeface="Times New Roman"/>
                      </a:endParaRPr>
                    </a:p>
                  </a:txBody>
                  <a:tcPr marL="0" marR="0" marT="43815" marB="0"/>
                </a:tc>
                <a:tc>
                  <a:txBody>
                    <a:bodyPr/>
                    <a:lstStyle/>
                    <a:p>
                      <a:pPr marL="91440">
                        <a:lnSpc>
                          <a:spcPct val="100000"/>
                        </a:lnSpc>
                        <a:spcBef>
                          <a:spcPts val="0"/>
                        </a:spcBef>
                      </a:pPr>
                      <a:r>
                        <a:rPr lang="ru-RU" sz="1600" dirty="0"/>
                        <a:t>«Расшифровка» правил</a:t>
                      </a:r>
                      <a:endParaRPr sz="1600" dirty="0">
                        <a:latin typeface="+mn-lt"/>
                        <a:cs typeface="Times New Roman"/>
                      </a:endParaRPr>
                    </a:p>
                  </a:txBody>
                  <a:tcPr marL="0" marR="0" marT="0" marB="0"/>
                </a:tc>
                <a:tc>
                  <a:txBody>
                    <a:bodyPr/>
                    <a:lstStyle/>
                    <a:p>
                      <a:pPr>
                        <a:lnSpc>
                          <a:spcPct val="100000"/>
                        </a:lnSpc>
                        <a:spcBef>
                          <a:spcPts val="0"/>
                        </a:spcBef>
                      </a:pPr>
                      <a:r>
                        <a:rPr lang="ru-RU" sz="1600" dirty="0"/>
                        <a:t>Комментарии</a:t>
                      </a:r>
                    </a:p>
                  </a:txBody>
                  <a:tcPr/>
                </a:tc>
                <a:extLst>
                  <a:ext uri="{0D108BD9-81ED-4DB2-BD59-A6C34878D82A}">
                    <a16:rowId xmlns:a16="http://schemas.microsoft.com/office/drawing/2014/main" val="2519446732"/>
                  </a:ext>
                </a:extLst>
              </a:tr>
              <a:tr h="370840">
                <a:tc>
                  <a:txBody>
                    <a:bodyPr/>
                    <a:lstStyle/>
                    <a:p>
                      <a:pPr marL="91440">
                        <a:lnSpc>
                          <a:spcPct val="100000"/>
                        </a:lnSpc>
                        <a:spcBef>
                          <a:spcPts val="0"/>
                        </a:spcBef>
                      </a:pPr>
                      <a:r>
                        <a:rPr lang="ru-RU" sz="1400" dirty="0">
                          <a:latin typeface="+mn-lt"/>
                          <a:cs typeface="Times New Roman"/>
                        </a:rPr>
                        <a:t>Кто может применять</a:t>
                      </a:r>
                      <a:endParaRPr sz="1400" dirty="0">
                        <a:latin typeface="+mn-lt"/>
                        <a:cs typeface="Times New Roman"/>
                      </a:endParaRPr>
                    </a:p>
                  </a:txBody>
                  <a:tcPr marL="0" marR="0" marT="0" marB="0"/>
                </a:tc>
                <a:tc>
                  <a:txBody>
                    <a:bodyPr/>
                    <a:lstStyle/>
                    <a:p>
                      <a:pPr marL="91440">
                        <a:lnSpc>
                          <a:spcPct val="100000"/>
                        </a:lnSpc>
                        <a:spcBef>
                          <a:spcPts val="0"/>
                        </a:spcBef>
                      </a:pPr>
                      <a:r>
                        <a:rPr lang="ru-RU" sz="1400" dirty="0">
                          <a:latin typeface="+mn-lt"/>
                          <a:cs typeface="Times New Roman"/>
                        </a:rPr>
                        <a:t>Заказчик, указанный в приложении к настоящему постановлению (</a:t>
                      </a:r>
                      <a:r>
                        <a:rPr lang="ru-RU" sz="1400" dirty="0" err="1">
                          <a:latin typeface="+mn-lt"/>
                          <a:cs typeface="Times New Roman"/>
                        </a:rPr>
                        <a:t>ФОИВы</a:t>
                      </a:r>
                      <a:r>
                        <a:rPr lang="ru-RU" sz="1400" dirty="0">
                          <a:latin typeface="+mn-lt"/>
                          <a:cs typeface="Times New Roman"/>
                        </a:rPr>
                        <a:t> + юрлица   по ч. 5. ст. 15) </a:t>
                      </a:r>
                      <a:endParaRPr sz="1400" dirty="0">
                        <a:latin typeface="+mn-lt"/>
                        <a:cs typeface="Times New Roman"/>
                      </a:endParaRPr>
                    </a:p>
                  </a:txBody>
                  <a:tcPr marL="0" marR="0" marT="0" marB="0"/>
                </a:tc>
                <a:tc>
                  <a:txBody>
                    <a:bodyPr/>
                    <a:lstStyle/>
                    <a:p>
                      <a:pPr>
                        <a:lnSpc>
                          <a:spcPct val="100000"/>
                        </a:lnSpc>
                        <a:spcBef>
                          <a:spcPts val="0"/>
                        </a:spcBef>
                      </a:pPr>
                      <a:r>
                        <a:rPr lang="ru-RU" sz="1400" dirty="0"/>
                        <a:t>Высшим исполнительным органам государственной власти субъектов Российской Федерации, местным администрациям рекомендовано принять меры, обеспечивающие возможность изменения (увеличения) цены контракта.</a:t>
                      </a:r>
                    </a:p>
                    <a:p>
                      <a:pPr>
                        <a:lnSpc>
                          <a:spcPct val="100000"/>
                        </a:lnSpc>
                        <a:spcBef>
                          <a:spcPts val="0"/>
                        </a:spcBef>
                      </a:pPr>
                      <a:r>
                        <a:rPr lang="ru-RU" sz="1400" dirty="0"/>
                        <a:t>Без таких решений заказчики, закупающие на уровне субъектов РФ, муниципальных образований не могут изменять условия по 1315 ПП</a:t>
                      </a:r>
                    </a:p>
                  </a:txBody>
                  <a:tcPr/>
                </a:tc>
                <a:extLst>
                  <a:ext uri="{0D108BD9-81ED-4DB2-BD59-A6C34878D82A}">
                    <a16:rowId xmlns:a16="http://schemas.microsoft.com/office/drawing/2014/main" val="145632962"/>
                  </a:ext>
                </a:extLst>
              </a:tr>
              <a:tr h="370840">
                <a:tc>
                  <a:txBody>
                    <a:bodyPr/>
                    <a:lstStyle/>
                    <a:p>
                      <a:pPr marL="91440" marR="252095" lvl="0" indent="0" algn="l" defTabSz="914400" rtl="0" eaLnBrk="1" fontAlgn="auto" latinLnBrk="0" hangingPunct="1">
                        <a:lnSpc>
                          <a:spcPct val="100000"/>
                        </a:lnSpc>
                        <a:spcBef>
                          <a:spcPts val="0"/>
                        </a:spcBef>
                        <a:spcAft>
                          <a:spcPts val="0"/>
                        </a:spcAft>
                        <a:buClrTx/>
                        <a:buSzTx/>
                        <a:buFontTx/>
                        <a:buNone/>
                        <a:tabLst/>
                        <a:defRPr/>
                      </a:pPr>
                      <a:r>
                        <a:rPr lang="ru-RU" sz="1400" dirty="0"/>
                        <a:t>Кто инициирует изменение существенных условий</a:t>
                      </a:r>
                    </a:p>
                  </a:txBody>
                  <a:tcPr marL="0" marR="0" marT="44450" marB="0"/>
                </a:tc>
                <a:tc>
                  <a:txBody>
                    <a:bodyPr/>
                    <a:lstStyle/>
                    <a:p>
                      <a:pPr marL="91440" marR="409575">
                        <a:lnSpc>
                          <a:spcPct val="100000"/>
                        </a:lnSpc>
                        <a:spcBef>
                          <a:spcPts val="0"/>
                        </a:spcBef>
                      </a:pPr>
                      <a:r>
                        <a:rPr lang="ru-RU" sz="1400" b="0" dirty="0"/>
                        <a:t>Обращение поставщика в письменной форме с приложением информации и документов, обосновывающих такое предложение</a:t>
                      </a:r>
                      <a:endParaRPr sz="1400" b="0" dirty="0">
                        <a:latin typeface="+mn-lt"/>
                        <a:cs typeface="Times New Roman"/>
                      </a:endParaRPr>
                    </a:p>
                  </a:txBody>
                  <a:tcPr marL="0" marR="0" marT="0" marB="0"/>
                </a:tc>
                <a:tc>
                  <a:txBody>
                    <a:bodyPr/>
                    <a:lstStyle/>
                    <a:p>
                      <a:pPr>
                        <a:lnSpc>
                          <a:spcPct val="100000"/>
                        </a:lnSpc>
                        <a:spcBef>
                          <a:spcPts val="0"/>
                        </a:spcBef>
                      </a:pPr>
                      <a:r>
                        <a:rPr lang="ru-RU" sz="1400" dirty="0">
                          <a:solidFill>
                            <a:srgbClr val="FF0000"/>
                          </a:solidFill>
                        </a:rPr>
                        <a:t>Возможно ли изменений существенных условий контракта по инициативе заказчика</a:t>
                      </a:r>
                      <a:r>
                        <a:rPr lang="en-US" sz="1400" dirty="0">
                          <a:solidFill>
                            <a:srgbClr val="FF0000"/>
                          </a:solidFill>
                        </a:rPr>
                        <a:t>??</a:t>
                      </a:r>
                      <a:r>
                        <a:rPr lang="ru-RU" sz="1400" dirty="0">
                          <a:solidFill>
                            <a:srgbClr val="FF0000"/>
                          </a:solidFill>
                        </a:rPr>
                        <a:t> – НЕТ!</a:t>
                      </a:r>
                    </a:p>
                  </a:txBody>
                  <a:tcPr/>
                </a:tc>
                <a:extLst>
                  <a:ext uri="{0D108BD9-81ED-4DB2-BD59-A6C34878D82A}">
                    <a16:rowId xmlns:a16="http://schemas.microsoft.com/office/drawing/2014/main" val="2926350743"/>
                  </a:ext>
                </a:extLst>
              </a:tr>
              <a:tr h="370840">
                <a:tc>
                  <a:txBody>
                    <a:bodyPr/>
                    <a:lstStyle/>
                    <a:p>
                      <a:pPr marL="91440">
                        <a:lnSpc>
                          <a:spcPct val="100000"/>
                        </a:lnSpc>
                        <a:spcBef>
                          <a:spcPts val="0"/>
                        </a:spcBef>
                      </a:pPr>
                      <a:r>
                        <a:rPr sz="1400" dirty="0" err="1"/>
                        <a:t>Способ</a:t>
                      </a:r>
                      <a:r>
                        <a:rPr sz="1400" spc="-35" dirty="0"/>
                        <a:t> </a:t>
                      </a:r>
                      <a:r>
                        <a:rPr sz="1400" spc="-10" dirty="0" err="1"/>
                        <a:t>закупки</a:t>
                      </a:r>
                      <a:r>
                        <a:rPr lang="ru-RU" sz="1400" spc="-10" dirty="0"/>
                        <a:t>, приведший к заключению контракта</a:t>
                      </a:r>
                      <a:endParaRPr sz="1400" dirty="0">
                        <a:latin typeface="+mn-lt"/>
                        <a:cs typeface="Times New Roman"/>
                      </a:endParaRPr>
                    </a:p>
                  </a:txBody>
                  <a:tcPr marL="0" marR="0" marT="0" marB="0"/>
                </a:tc>
                <a:tc>
                  <a:txBody>
                    <a:bodyPr/>
                    <a:lstStyle/>
                    <a:p>
                      <a:pPr marL="91440">
                        <a:lnSpc>
                          <a:spcPct val="100000"/>
                        </a:lnSpc>
                        <a:spcBef>
                          <a:spcPts val="0"/>
                        </a:spcBef>
                      </a:pPr>
                      <a:r>
                        <a:rPr lang="ru-RU" sz="1400" spc="-5" dirty="0"/>
                        <a:t>Ничем не ограничен и не регламентирован</a:t>
                      </a:r>
                    </a:p>
                    <a:p>
                      <a:pPr marL="91440">
                        <a:lnSpc>
                          <a:spcPct val="100000"/>
                        </a:lnSpc>
                        <a:spcBef>
                          <a:spcPts val="0"/>
                        </a:spcBef>
                      </a:pPr>
                      <a:endParaRPr sz="1400" dirty="0">
                        <a:latin typeface="+mn-lt"/>
                        <a:cs typeface="Times New Roman"/>
                      </a:endParaRPr>
                    </a:p>
                  </a:txBody>
                  <a:tcPr marL="0" marR="0" marT="0" marB="0"/>
                </a:tc>
                <a:tc>
                  <a:txBody>
                    <a:bodyPr/>
                    <a:lstStyle/>
                    <a:p>
                      <a:pPr>
                        <a:lnSpc>
                          <a:spcPct val="100000"/>
                        </a:lnSpc>
                        <a:spcBef>
                          <a:spcPts val="0"/>
                        </a:spcBef>
                      </a:pPr>
                      <a:r>
                        <a:rPr lang="ru-RU" sz="1400" dirty="0"/>
                        <a:t>Контракт может быть заключен как по результатам конкурентных способов закупки, так и в по статье 93</a:t>
                      </a:r>
                    </a:p>
                  </a:txBody>
                  <a:tcPr/>
                </a:tc>
                <a:extLst>
                  <a:ext uri="{0D108BD9-81ED-4DB2-BD59-A6C34878D82A}">
                    <a16:rowId xmlns:a16="http://schemas.microsoft.com/office/drawing/2014/main" val="659553159"/>
                  </a:ext>
                </a:extLst>
              </a:tr>
              <a:tr h="370840">
                <a:tc>
                  <a:txBody>
                    <a:bodyPr/>
                    <a:lstStyle/>
                    <a:p>
                      <a:pPr marL="91440">
                        <a:lnSpc>
                          <a:spcPct val="100000"/>
                        </a:lnSpc>
                        <a:spcBef>
                          <a:spcPts val="0"/>
                        </a:spcBef>
                      </a:pPr>
                      <a:r>
                        <a:rPr sz="1400" spc="-10" dirty="0"/>
                        <a:t>Какие условия</a:t>
                      </a:r>
                      <a:r>
                        <a:rPr sz="1400" spc="5" dirty="0"/>
                        <a:t> </a:t>
                      </a:r>
                      <a:r>
                        <a:rPr sz="1400" spc="-10" dirty="0"/>
                        <a:t>можно</a:t>
                      </a:r>
                      <a:endParaRPr sz="1400" dirty="0"/>
                    </a:p>
                    <a:p>
                      <a:pPr marL="91440">
                        <a:lnSpc>
                          <a:spcPct val="100000"/>
                        </a:lnSpc>
                        <a:spcBef>
                          <a:spcPts val="0"/>
                        </a:spcBef>
                      </a:pPr>
                      <a:r>
                        <a:rPr sz="1400" spc="-10" dirty="0"/>
                        <a:t>изменить</a:t>
                      </a:r>
                      <a:endParaRPr sz="1400" dirty="0">
                        <a:latin typeface="+mn-lt"/>
                        <a:cs typeface="Times New Roman"/>
                      </a:endParaRPr>
                    </a:p>
                  </a:txBody>
                  <a:tcPr marL="0" marR="0" marT="0" marB="0"/>
                </a:tc>
                <a:tc>
                  <a:txBody>
                    <a:bodyPr/>
                    <a:lstStyle/>
                    <a:p>
                      <a:pPr marL="91440">
                        <a:lnSpc>
                          <a:spcPct val="100000"/>
                        </a:lnSpc>
                        <a:spcBef>
                          <a:spcPts val="0"/>
                        </a:spcBef>
                      </a:pPr>
                      <a:r>
                        <a:rPr lang="ru-RU" sz="1400" spc="-5" dirty="0"/>
                        <a:t>Любые существенные условия</a:t>
                      </a:r>
                      <a:endParaRPr sz="1400" dirty="0">
                        <a:latin typeface="+mn-lt"/>
                        <a:cs typeface="Times New Roman"/>
                      </a:endParaRPr>
                    </a:p>
                  </a:txBody>
                  <a:tcPr marL="0" marR="0" marT="0" marB="0"/>
                </a:tc>
                <a:tc>
                  <a:txBody>
                    <a:bodyPr/>
                    <a:lstStyle/>
                    <a:p>
                      <a:pPr>
                        <a:lnSpc>
                          <a:spcPct val="100000"/>
                        </a:lnSpc>
                        <a:spcBef>
                          <a:spcPts val="0"/>
                        </a:spcBef>
                      </a:pPr>
                      <a:r>
                        <a:rPr lang="ru-RU" sz="1400" dirty="0"/>
                        <a:t>Есть условия: изменение существенных условий контракта осуществляется в пределах ЛБО и не приводит к увеличению срока исполнения контракта и (или) цены контракта более чем на 30 процентов; </a:t>
                      </a:r>
                    </a:p>
                    <a:p>
                      <a:pPr>
                        <a:lnSpc>
                          <a:spcPct val="100000"/>
                        </a:lnSpc>
                        <a:spcBef>
                          <a:spcPts val="0"/>
                        </a:spcBef>
                      </a:pPr>
                      <a:r>
                        <a:rPr lang="ru-RU" sz="1400" dirty="0"/>
                        <a:t>+ </a:t>
                      </a:r>
                      <a:r>
                        <a:rPr lang="ru-RU" sz="1400" b="1" dirty="0"/>
                        <a:t>иные – см. подпункт а) части 2 1315 ПП!!!</a:t>
                      </a:r>
                    </a:p>
                  </a:txBody>
                  <a:tcPr/>
                </a:tc>
                <a:extLst>
                  <a:ext uri="{0D108BD9-81ED-4DB2-BD59-A6C34878D82A}">
                    <a16:rowId xmlns:a16="http://schemas.microsoft.com/office/drawing/2014/main" val="596378078"/>
                  </a:ext>
                </a:extLst>
              </a:tr>
              <a:tr h="370840">
                <a:tc>
                  <a:txBody>
                    <a:bodyPr/>
                    <a:lstStyle/>
                    <a:p>
                      <a:pPr marL="91440" marR="516890">
                        <a:lnSpc>
                          <a:spcPct val="100000"/>
                        </a:lnSpc>
                        <a:spcBef>
                          <a:spcPts val="0"/>
                        </a:spcBef>
                      </a:pPr>
                      <a:r>
                        <a:rPr lang="ru-RU" sz="1400" spc="-10" dirty="0"/>
                        <a:t>Срок</a:t>
                      </a:r>
                      <a:r>
                        <a:rPr sz="1400" spc="-80" dirty="0"/>
                        <a:t> </a:t>
                      </a:r>
                      <a:r>
                        <a:rPr sz="1400" spc="-10" dirty="0"/>
                        <a:t>заключения </a:t>
                      </a:r>
                      <a:r>
                        <a:rPr sz="1400" spc="-385" dirty="0"/>
                        <a:t> </a:t>
                      </a:r>
                      <a:r>
                        <a:rPr sz="1400" spc="-15" dirty="0"/>
                        <a:t>контракта</a:t>
                      </a:r>
                      <a:endParaRPr sz="1400" dirty="0">
                        <a:latin typeface="+mn-lt"/>
                        <a:cs typeface="Times New Roman"/>
                      </a:endParaRPr>
                    </a:p>
                  </a:txBody>
                  <a:tcPr marL="0" marR="0" marT="43815" marB="0"/>
                </a:tc>
                <a:tc>
                  <a:txBody>
                    <a:bodyPr/>
                    <a:lstStyle/>
                    <a:p>
                      <a:pPr marL="91440">
                        <a:lnSpc>
                          <a:spcPct val="100000"/>
                        </a:lnSpc>
                        <a:spcBef>
                          <a:spcPts val="0"/>
                        </a:spcBef>
                      </a:pPr>
                      <a:r>
                        <a:rPr lang="ru-RU" sz="1400" dirty="0">
                          <a:latin typeface="+mn-lt"/>
                          <a:cs typeface="Times New Roman"/>
                        </a:rPr>
                        <a:t>До 31.12.2022</a:t>
                      </a:r>
                      <a:endParaRPr sz="1400" dirty="0">
                        <a:latin typeface="+mn-lt"/>
                        <a:cs typeface="Times New Roman"/>
                      </a:endParaRPr>
                    </a:p>
                  </a:txBody>
                  <a:tcPr marL="0" marR="0" marT="0" marB="0"/>
                </a:tc>
                <a:tc>
                  <a:txBody>
                    <a:bodyPr/>
                    <a:lstStyle/>
                    <a:p>
                      <a:pPr>
                        <a:lnSpc>
                          <a:spcPct val="100000"/>
                        </a:lnSpc>
                        <a:spcBef>
                          <a:spcPts val="0"/>
                        </a:spcBef>
                      </a:pPr>
                      <a:r>
                        <a:rPr lang="ru-RU" sz="1400" dirty="0"/>
                        <a:t>Контракт может быть и долгосрочным, главное, чтобы он был заключен до 31.12.2022</a:t>
                      </a:r>
                    </a:p>
                  </a:txBody>
                  <a:tcPr/>
                </a:tc>
                <a:extLst>
                  <a:ext uri="{0D108BD9-81ED-4DB2-BD59-A6C34878D82A}">
                    <a16:rowId xmlns:a16="http://schemas.microsoft.com/office/drawing/2014/main" val="2297116179"/>
                  </a:ext>
                </a:extLst>
              </a:tr>
            </a:tbl>
          </a:graphicData>
        </a:graphic>
      </p:graphicFrame>
    </p:spTree>
    <p:extLst>
      <p:ext uri="{BB962C8B-B14F-4D97-AF65-F5344CB8AC3E}">
        <p14:creationId xmlns:p14="http://schemas.microsoft.com/office/powerpoint/2010/main" val="23402040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FDD782-56AE-1124-BC19-A23B9260456D}"/>
              </a:ext>
            </a:extLst>
          </p:cNvPr>
          <p:cNvSpPr>
            <a:spLocks noGrp="1"/>
          </p:cNvSpPr>
          <p:nvPr>
            <p:ph type="title"/>
          </p:nvPr>
        </p:nvSpPr>
        <p:spPr>
          <a:xfrm>
            <a:off x="117447" y="0"/>
            <a:ext cx="11821485" cy="385894"/>
          </a:xfrm>
        </p:spPr>
        <p:txBody>
          <a:bodyPr>
            <a:normAutofit/>
          </a:bodyPr>
          <a:lstStyle/>
          <a:p>
            <a:pPr algn="ctr"/>
            <a:r>
              <a:rPr lang="ru-RU" sz="1800" b="1" dirty="0">
                <a:solidFill>
                  <a:srgbClr val="00B0F0"/>
                </a:solidFill>
              </a:rPr>
              <a:t>Правила применения новой нормы от 9 августа 2021 г. N 1315 (существенный рост стройматериалов)</a:t>
            </a:r>
          </a:p>
        </p:txBody>
      </p:sp>
      <p:graphicFrame>
        <p:nvGraphicFramePr>
          <p:cNvPr id="4" name="Таблица 4">
            <a:extLst>
              <a:ext uri="{FF2B5EF4-FFF2-40B4-BE49-F238E27FC236}">
                <a16:creationId xmlns:a16="http://schemas.microsoft.com/office/drawing/2014/main" id="{6A56C5C4-0237-8666-E7FD-6615AF351233}"/>
              </a:ext>
            </a:extLst>
          </p:cNvPr>
          <p:cNvGraphicFramePr>
            <a:graphicFrameLocks noGrp="1"/>
          </p:cNvGraphicFramePr>
          <p:nvPr>
            <p:ph idx="1"/>
            <p:extLst>
              <p:ext uri="{D42A27DB-BD31-4B8C-83A1-F6EECF244321}">
                <p14:modId xmlns:p14="http://schemas.microsoft.com/office/powerpoint/2010/main" val="4268293649"/>
              </p:ext>
            </p:extLst>
          </p:nvPr>
        </p:nvGraphicFramePr>
        <p:xfrm>
          <a:off x="117447" y="385894"/>
          <a:ext cx="11821485" cy="6170295"/>
        </p:xfrm>
        <a:graphic>
          <a:graphicData uri="http://schemas.openxmlformats.org/drawingml/2006/table">
            <a:tbl>
              <a:tblPr firstRow="1" bandRow="1">
                <a:tableStyleId>{5C22544A-7EE6-4342-B048-85BDC9FD1C3A}</a:tableStyleId>
              </a:tblPr>
              <a:tblGrid>
                <a:gridCol w="2016153">
                  <a:extLst>
                    <a:ext uri="{9D8B030D-6E8A-4147-A177-3AD203B41FA5}">
                      <a16:colId xmlns:a16="http://schemas.microsoft.com/office/drawing/2014/main" val="1380717662"/>
                    </a:ext>
                  </a:extLst>
                </a:gridCol>
                <a:gridCol w="2456329">
                  <a:extLst>
                    <a:ext uri="{9D8B030D-6E8A-4147-A177-3AD203B41FA5}">
                      <a16:colId xmlns:a16="http://schemas.microsoft.com/office/drawing/2014/main" val="999451610"/>
                    </a:ext>
                  </a:extLst>
                </a:gridCol>
                <a:gridCol w="7349003">
                  <a:extLst>
                    <a:ext uri="{9D8B030D-6E8A-4147-A177-3AD203B41FA5}">
                      <a16:colId xmlns:a16="http://schemas.microsoft.com/office/drawing/2014/main" val="1127671260"/>
                    </a:ext>
                  </a:extLst>
                </a:gridCol>
              </a:tblGrid>
              <a:tr h="370840">
                <a:tc>
                  <a:txBody>
                    <a:bodyPr/>
                    <a:lstStyle/>
                    <a:p>
                      <a:pPr marL="91440" marR="516890">
                        <a:lnSpc>
                          <a:spcPct val="100000"/>
                        </a:lnSpc>
                        <a:spcBef>
                          <a:spcPts val="0"/>
                        </a:spcBef>
                      </a:pPr>
                      <a:r>
                        <a:rPr lang="ru-RU" sz="1600" dirty="0"/>
                        <a:t>Положения «правил»</a:t>
                      </a:r>
                      <a:endParaRPr sz="1600" dirty="0">
                        <a:latin typeface="+mn-lt"/>
                        <a:cs typeface="Times New Roman"/>
                      </a:endParaRPr>
                    </a:p>
                  </a:txBody>
                  <a:tcPr marL="0" marR="0" marT="43815" marB="0"/>
                </a:tc>
                <a:tc>
                  <a:txBody>
                    <a:bodyPr/>
                    <a:lstStyle/>
                    <a:p>
                      <a:pPr marL="91440">
                        <a:lnSpc>
                          <a:spcPct val="100000"/>
                        </a:lnSpc>
                        <a:spcBef>
                          <a:spcPts val="0"/>
                        </a:spcBef>
                      </a:pPr>
                      <a:r>
                        <a:rPr lang="ru-RU" sz="1600" dirty="0"/>
                        <a:t>«Расшифровка» правил</a:t>
                      </a:r>
                      <a:endParaRPr sz="1600" dirty="0">
                        <a:latin typeface="+mn-lt"/>
                        <a:cs typeface="Times New Roman"/>
                      </a:endParaRPr>
                    </a:p>
                  </a:txBody>
                  <a:tcPr marL="0" marR="0" marT="0" marB="0"/>
                </a:tc>
                <a:tc>
                  <a:txBody>
                    <a:bodyPr/>
                    <a:lstStyle/>
                    <a:p>
                      <a:pPr>
                        <a:lnSpc>
                          <a:spcPct val="100000"/>
                        </a:lnSpc>
                        <a:spcBef>
                          <a:spcPts val="0"/>
                        </a:spcBef>
                      </a:pPr>
                      <a:r>
                        <a:rPr lang="ru-RU" sz="1600" dirty="0"/>
                        <a:t>Комментарии</a:t>
                      </a:r>
                    </a:p>
                  </a:txBody>
                  <a:tcPr/>
                </a:tc>
                <a:extLst>
                  <a:ext uri="{0D108BD9-81ED-4DB2-BD59-A6C34878D82A}">
                    <a16:rowId xmlns:a16="http://schemas.microsoft.com/office/drawing/2014/main" val="2519446732"/>
                  </a:ext>
                </a:extLst>
              </a:tr>
              <a:tr h="370840">
                <a:tc>
                  <a:txBody>
                    <a:bodyPr/>
                    <a:lstStyle/>
                    <a:p>
                      <a:pPr marL="91440">
                        <a:lnSpc>
                          <a:spcPct val="100000"/>
                        </a:lnSpc>
                        <a:spcBef>
                          <a:spcPts val="0"/>
                        </a:spcBef>
                      </a:pPr>
                      <a:r>
                        <a:rPr sz="1400" spc="-10" dirty="0"/>
                        <a:t>Предмет </a:t>
                      </a:r>
                      <a:r>
                        <a:rPr sz="1400" spc="-15" dirty="0"/>
                        <a:t>контракта</a:t>
                      </a:r>
                      <a:endParaRPr sz="1400" dirty="0">
                        <a:latin typeface="+mn-lt"/>
                        <a:cs typeface="Times New Roman"/>
                      </a:endParaRPr>
                    </a:p>
                  </a:txBody>
                  <a:tcPr marL="0" marR="0" marT="0" marB="0"/>
                </a:tc>
                <a:tc>
                  <a:txBody>
                    <a:bodyPr/>
                    <a:lstStyle/>
                    <a:p>
                      <a:pPr marL="91440">
                        <a:lnSpc>
                          <a:spcPct val="100000"/>
                        </a:lnSpc>
                        <a:spcBef>
                          <a:spcPts val="0"/>
                        </a:spcBef>
                      </a:pPr>
                      <a:r>
                        <a:rPr lang="ru-RU" sz="1400" dirty="0">
                          <a:latin typeface="+mn-lt"/>
                          <a:cs typeface="Times New Roman"/>
                        </a:rPr>
                        <a:t>Выполнение 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 </a:t>
                      </a:r>
                      <a:endParaRPr sz="1400" dirty="0">
                        <a:latin typeface="+mn-lt"/>
                        <a:cs typeface="Times New Roman"/>
                      </a:endParaRPr>
                    </a:p>
                  </a:txBody>
                  <a:tcPr marL="0" marR="0" marT="0" marB="0"/>
                </a:tc>
                <a:tc>
                  <a:txBody>
                    <a:bodyPr/>
                    <a:lstStyle/>
                    <a:p>
                      <a:pPr>
                        <a:lnSpc>
                          <a:spcPct val="100000"/>
                        </a:lnSpc>
                        <a:spcBef>
                          <a:spcPts val="0"/>
                        </a:spcBef>
                      </a:pPr>
                      <a:r>
                        <a:rPr lang="ru-RU" sz="1400" b="1" dirty="0"/>
                        <a:t>ВАЖНО! </a:t>
                      </a:r>
                      <a:r>
                        <a:rPr lang="ru-RU" sz="1400" dirty="0"/>
                        <a:t>Постановлением  Правительства РФ от 28 июня 2022 г. N 1148 «Об изменении существенных условий государственных контрактов, предметом которых являются ремонт и (или) содержание автомобильных дорог общего пользования федерального значения, и о внесении изменения в Постановление Правительства Российской Федерации от 9 августа 2021 г. N 1315» с 01.07.2022 Правительство разрешило корректировать условия госконтрактов на ремонт и содержание дорог.</a:t>
                      </a:r>
                    </a:p>
                    <a:p>
                      <a:pPr>
                        <a:lnSpc>
                          <a:spcPct val="100000"/>
                        </a:lnSpc>
                        <a:spcBef>
                          <a:spcPts val="0"/>
                        </a:spcBef>
                      </a:pPr>
                      <a:r>
                        <a:rPr lang="ru-RU" sz="1400" dirty="0"/>
                        <a:t>В связи с существенным увеличением в 2021 и 2022 гг. цен на строительные ресурсы разрешено корректировать основные параметры госконтрактов на ремонт и содержание автодорог федерального значения.</a:t>
                      </a:r>
                    </a:p>
                    <a:p>
                      <a:pPr>
                        <a:lnSpc>
                          <a:spcPct val="100000"/>
                        </a:lnSpc>
                        <a:spcBef>
                          <a:spcPts val="0"/>
                        </a:spcBef>
                      </a:pPr>
                      <a:r>
                        <a:rPr lang="ru-RU" sz="1400" dirty="0"/>
                        <a:t>Возможно изменение цены действующих контрактов, заключённых до 1 июля 2022 г. Это позволит избежать переноса сроков ввода дорог в эксплуатацию.</a:t>
                      </a:r>
                    </a:p>
                    <a:p>
                      <a:pPr>
                        <a:lnSpc>
                          <a:spcPct val="100000"/>
                        </a:lnSpc>
                        <a:spcBef>
                          <a:spcPts val="0"/>
                        </a:spcBef>
                      </a:pPr>
                      <a:r>
                        <a:rPr lang="ru-RU" sz="1400" dirty="0"/>
                        <a:t>До конца нынешнего года исполнители госконтрактов могут превышать установленные нормативы финансирования на капремонт, ремонт и содержание автодорог. Допустимый процент отклонений будет рассчитываться по </a:t>
                      </a:r>
                      <a:r>
                        <a:rPr lang="ru-RU" sz="1400" dirty="0" err="1"/>
                        <a:t>спецметодике</a:t>
                      </a:r>
                      <a:r>
                        <a:rPr lang="ru-RU" sz="1400" dirty="0"/>
                        <a:t>, которая прилагается к постановлению.</a:t>
                      </a:r>
                    </a:p>
                  </a:txBody>
                  <a:tcPr/>
                </a:tc>
                <a:extLst>
                  <a:ext uri="{0D108BD9-81ED-4DB2-BD59-A6C34878D82A}">
                    <a16:rowId xmlns:a16="http://schemas.microsoft.com/office/drawing/2014/main" val="3741900798"/>
                  </a:ext>
                </a:extLst>
              </a:tr>
              <a:tr h="370840">
                <a:tc>
                  <a:txBody>
                    <a:bodyPr/>
                    <a:lstStyle/>
                    <a:p>
                      <a:pPr marL="91440">
                        <a:lnSpc>
                          <a:spcPct val="100000"/>
                        </a:lnSpc>
                        <a:spcBef>
                          <a:spcPts val="0"/>
                        </a:spcBef>
                      </a:pPr>
                      <a:r>
                        <a:rPr sz="1400" spc="-5" dirty="0"/>
                        <a:t>Порядок</a:t>
                      </a:r>
                      <a:r>
                        <a:rPr sz="1400" spc="-40" dirty="0"/>
                        <a:t> </a:t>
                      </a:r>
                      <a:r>
                        <a:rPr sz="1400" dirty="0"/>
                        <a:t>внесения</a:t>
                      </a:r>
                    </a:p>
                    <a:p>
                      <a:pPr marL="91440">
                        <a:lnSpc>
                          <a:spcPct val="100000"/>
                        </a:lnSpc>
                        <a:spcBef>
                          <a:spcPts val="0"/>
                        </a:spcBef>
                      </a:pPr>
                      <a:r>
                        <a:rPr sz="1400" spc="-10" dirty="0"/>
                        <a:t>изменений</a:t>
                      </a:r>
                      <a:endParaRPr sz="1400" dirty="0">
                        <a:latin typeface="+mn-lt"/>
                        <a:cs typeface="Times New Roman"/>
                      </a:endParaRPr>
                    </a:p>
                  </a:txBody>
                  <a:tcPr marL="0" marR="0" marT="0" marB="0"/>
                </a:tc>
                <a:tc gridSpan="2">
                  <a:txBody>
                    <a:bodyPr/>
                    <a:lstStyle/>
                    <a:p>
                      <a:pPr marL="90805" indent="0">
                        <a:lnSpc>
                          <a:spcPct val="100000"/>
                        </a:lnSpc>
                        <a:spcBef>
                          <a:spcPts val="0"/>
                        </a:spcBef>
                        <a:buNone/>
                        <a:tabLst>
                          <a:tab pos="357505" algn="l"/>
                        </a:tabLst>
                      </a:pPr>
                      <a:r>
                        <a:rPr lang="ru-RU" sz="1400" spc="-5" dirty="0"/>
                        <a:t>1) </a:t>
                      </a:r>
                      <a:r>
                        <a:rPr sz="1400" spc="-5" dirty="0" err="1"/>
                        <a:t>Получение</a:t>
                      </a:r>
                      <a:r>
                        <a:rPr sz="1400" spc="15" dirty="0"/>
                        <a:t> </a:t>
                      </a:r>
                      <a:r>
                        <a:rPr sz="1400" dirty="0"/>
                        <a:t>обращения</a:t>
                      </a:r>
                      <a:r>
                        <a:rPr sz="1400" spc="20" dirty="0"/>
                        <a:t> </a:t>
                      </a:r>
                      <a:r>
                        <a:rPr sz="1400" spc="-5" dirty="0"/>
                        <a:t>(письма)</a:t>
                      </a:r>
                      <a:r>
                        <a:rPr sz="1400" spc="35" dirty="0"/>
                        <a:t> </a:t>
                      </a:r>
                      <a:r>
                        <a:rPr sz="1400" spc="-15" dirty="0"/>
                        <a:t>от</a:t>
                      </a:r>
                      <a:r>
                        <a:rPr sz="1400" spc="5" dirty="0"/>
                        <a:t> </a:t>
                      </a:r>
                      <a:r>
                        <a:rPr sz="1400" dirty="0"/>
                        <a:t>поставщика</a:t>
                      </a:r>
                      <a:r>
                        <a:rPr sz="1400" spc="25" dirty="0"/>
                        <a:t> </a:t>
                      </a:r>
                      <a:r>
                        <a:rPr sz="1400" spc="-5" dirty="0"/>
                        <a:t>с</a:t>
                      </a:r>
                      <a:r>
                        <a:rPr sz="1400" dirty="0"/>
                        <a:t> </a:t>
                      </a:r>
                      <a:r>
                        <a:rPr sz="1400" dirty="0" err="1"/>
                        <a:t>обоснованием</a:t>
                      </a:r>
                      <a:r>
                        <a:rPr lang="en-US" sz="1400" dirty="0"/>
                        <a:t> </a:t>
                      </a:r>
                      <a:r>
                        <a:rPr sz="1400" spc="-15" dirty="0" err="1"/>
                        <a:t>необходимости</a:t>
                      </a:r>
                      <a:r>
                        <a:rPr sz="1400" spc="40" dirty="0"/>
                        <a:t> </a:t>
                      </a:r>
                      <a:r>
                        <a:rPr sz="1400" dirty="0" err="1"/>
                        <a:t>внесения</a:t>
                      </a:r>
                      <a:r>
                        <a:rPr sz="1400" spc="65" dirty="0"/>
                        <a:t> </a:t>
                      </a:r>
                      <a:r>
                        <a:rPr sz="1400" spc="-5" dirty="0" err="1"/>
                        <a:t>изменений</a:t>
                      </a:r>
                      <a:endParaRPr lang="ru-RU" sz="1400" spc="-5" dirty="0"/>
                    </a:p>
                    <a:p>
                      <a:pPr marL="356870" indent="-266065">
                        <a:lnSpc>
                          <a:spcPct val="100000"/>
                        </a:lnSpc>
                        <a:spcBef>
                          <a:spcPts val="0"/>
                        </a:spcBef>
                        <a:buAutoNum type="arabicParenR" startAt="2"/>
                        <a:tabLst>
                          <a:tab pos="357505" algn="l"/>
                        </a:tabLst>
                      </a:pPr>
                      <a:r>
                        <a:rPr lang="ru-RU" sz="1400" dirty="0"/>
                        <a:t>Если цена контракта составляет или превышает 100 млн. рублей, - проведение повторной государственной экспертизы проектной документации, проводимой в части проверки достоверности определения сметной стоимости строительства, реконструкции, капитального ремонта, сноса объекта капитального строительства, проведения работ по сохранению объектов культурного наследия </a:t>
                      </a:r>
                    </a:p>
                    <a:p>
                      <a:pPr marL="356870" indent="-266065">
                        <a:lnSpc>
                          <a:spcPct val="100000"/>
                        </a:lnSpc>
                        <a:spcBef>
                          <a:spcPts val="0"/>
                        </a:spcBef>
                        <a:buAutoNum type="arabicParenR" startAt="2"/>
                        <a:tabLst>
                          <a:tab pos="357505" algn="l"/>
                        </a:tabLst>
                      </a:pPr>
                      <a:r>
                        <a:rPr sz="1400" dirty="0" err="1"/>
                        <a:t>Внесение</a:t>
                      </a:r>
                      <a:r>
                        <a:rPr sz="1400" spc="50" dirty="0"/>
                        <a:t> </a:t>
                      </a:r>
                      <a:r>
                        <a:rPr sz="1400" spc="-10" dirty="0"/>
                        <a:t>поставщиком</a:t>
                      </a:r>
                      <a:r>
                        <a:rPr sz="1400" spc="50" dirty="0"/>
                        <a:t> </a:t>
                      </a:r>
                      <a:r>
                        <a:rPr sz="1400" spc="-10" dirty="0"/>
                        <a:t>ОИК</a:t>
                      </a:r>
                      <a:r>
                        <a:rPr sz="1400" spc="-45" dirty="0"/>
                        <a:t> </a:t>
                      </a:r>
                      <a:r>
                        <a:rPr sz="1400" spc="-5" dirty="0"/>
                        <a:t>на</a:t>
                      </a:r>
                      <a:r>
                        <a:rPr sz="1400" spc="25" dirty="0"/>
                        <a:t> </a:t>
                      </a:r>
                      <a:r>
                        <a:rPr sz="1400" spc="-5" dirty="0"/>
                        <a:t>новые</a:t>
                      </a:r>
                      <a:r>
                        <a:rPr sz="1400" spc="15" dirty="0"/>
                        <a:t> </a:t>
                      </a:r>
                      <a:r>
                        <a:rPr sz="1400" spc="-10" dirty="0"/>
                        <a:t>обязательства,</a:t>
                      </a:r>
                      <a:r>
                        <a:rPr sz="1400" spc="20" dirty="0"/>
                        <a:t> </a:t>
                      </a:r>
                      <a:r>
                        <a:rPr sz="1400" spc="-10" dirty="0" err="1"/>
                        <a:t>не</a:t>
                      </a:r>
                      <a:r>
                        <a:rPr lang="en-US" sz="1400" spc="-10" dirty="0"/>
                        <a:t> </a:t>
                      </a:r>
                      <a:r>
                        <a:rPr sz="1400" spc="-5" dirty="0" err="1"/>
                        <a:t>обеспеченные</a:t>
                      </a:r>
                      <a:r>
                        <a:rPr sz="1400" spc="55" dirty="0"/>
                        <a:t> </a:t>
                      </a:r>
                      <a:r>
                        <a:rPr sz="1400" spc="-5" dirty="0"/>
                        <a:t>ранее</a:t>
                      </a:r>
                      <a:r>
                        <a:rPr sz="1400" spc="30" dirty="0"/>
                        <a:t> </a:t>
                      </a:r>
                      <a:r>
                        <a:rPr sz="1400" spc="-5" dirty="0"/>
                        <a:t>предоставленным</a:t>
                      </a:r>
                      <a:r>
                        <a:rPr sz="1400" spc="60" dirty="0"/>
                        <a:t> </a:t>
                      </a:r>
                      <a:r>
                        <a:rPr sz="1400" spc="-10" dirty="0"/>
                        <a:t>ОИК</a:t>
                      </a:r>
                      <a:r>
                        <a:rPr sz="1400" spc="15" dirty="0"/>
                        <a:t> </a:t>
                      </a:r>
                      <a:r>
                        <a:rPr sz="1400" dirty="0"/>
                        <a:t>(если</a:t>
                      </a:r>
                      <a:r>
                        <a:rPr sz="1400" spc="40" dirty="0"/>
                        <a:t> </a:t>
                      </a:r>
                      <a:r>
                        <a:rPr sz="1400" spc="-10" dirty="0"/>
                        <a:t>ОИК</a:t>
                      </a:r>
                      <a:r>
                        <a:rPr sz="1400" spc="15" dirty="0"/>
                        <a:t> </a:t>
                      </a:r>
                      <a:r>
                        <a:rPr sz="1400" dirty="0"/>
                        <a:t>требовалось </a:t>
                      </a:r>
                      <a:r>
                        <a:rPr sz="1400" spc="-385" dirty="0"/>
                        <a:t> </a:t>
                      </a:r>
                      <a:r>
                        <a:rPr sz="1400" spc="-5" dirty="0"/>
                        <a:t>в </a:t>
                      </a:r>
                      <a:r>
                        <a:rPr sz="1400" spc="-10" dirty="0"/>
                        <a:t>закупке)</a:t>
                      </a:r>
                      <a:endParaRPr sz="1400" dirty="0"/>
                    </a:p>
                    <a:p>
                      <a:pPr marL="356870" indent="-266065">
                        <a:lnSpc>
                          <a:spcPct val="100000"/>
                        </a:lnSpc>
                        <a:spcBef>
                          <a:spcPts val="0"/>
                        </a:spcBef>
                        <a:buAutoNum type="arabicParenR" startAt="4"/>
                        <a:tabLst>
                          <a:tab pos="357505" algn="l"/>
                        </a:tabLst>
                      </a:pPr>
                      <a:r>
                        <a:rPr sz="1400" spc="-10" dirty="0"/>
                        <a:t>Заключение</a:t>
                      </a:r>
                      <a:r>
                        <a:rPr sz="1400" spc="25" dirty="0"/>
                        <a:t> </a:t>
                      </a:r>
                      <a:r>
                        <a:rPr sz="1400" spc="-5" dirty="0"/>
                        <a:t>дополнительного</a:t>
                      </a:r>
                      <a:r>
                        <a:rPr sz="1400" spc="35" dirty="0"/>
                        <a:t> </a:t>
                      </a:r>
                      <a:r>
                        <a:rPr sz="1400" spc="-15" dirty="0"/>
                        <a:t>соглашения</a:t>
                      </a:r>
                      <a:r>
                        <a:rPr sz="1400" spc="40" dirty="0"/>
                        <a:t> </a:t>
                      </a:r>
                      <a:r>
                        <a:rPr sz="1400" spc="-5" dirty="0"/>
                        <a:t>(ДС)</a:t>
                      </a:r>
                      <a:endParaRPr lang="ru-RU" sz="1400" spc="-5" dirty="0"/>
                    </a:p>
                    <a:p>
                      <a:pPr marL="356870" indent="-266065">
                        <a:lnSpc>
                          <a:spcPct val="100000"/>
                        </a:lnSpc>
                        <a:spcBef>
                          <a:spcPts val="0"/>
                        </a:spcBef>
                        <a:buAutoNum type="arabicParenR" startAt="4"/>
                        <a:tabLst>
                          <a:tab pos="357505" algn="l"/>
                        </a:tabLst>
                      </a:pPr>
                      <a:r>
                        <a:rPr lang="ru-RU" sz="1400" spc="-5" dirty="0"/>
                        <a:t>Списание неустоек (штрафов, пеней), возникших с даты заключения контракта до даты заключения дополнительного соглашения</a:t>
                      </a:r>
                      <a:endParaRPr sz="1400" dirty="0"/>
                    </a:p>
                    <a:p>
                      <a:pPr marL="356870" indent="-266065">
                        <a:lnSpc>
                          <a:spcPct val="100000"/>
                        </a:lnSpc>
                        <a:spcBef>
                          <a:spcPts val="0"/>
                        </a:spcBef>
                        <a:buAutoNum type="arabicParenR" startAt="4"/>
                        <a:tabLst>
                          <a:tab pos="357505" algn="l"/>
                        </a:tabLst>
                      </a:pPr>
                      <a:r>
                        <a:rPr sz="1400" spc="5" dirty="0"/>
                        <a:t>Внесение</a:t>
                      </a:r>
                      <a:r>
                        <a:rPr sz="1400" spc="45" dirty="0"/>
                        <a:t> </a:t>
                      </a:r>
                      <a:r>
                        <a:rPr sz="1400" spc="-5" dirty="0"/>
                        <a:t>ДС</a:t>
                      </a:r>
                      <a:r>
                        <a:rPr sz="1400" spc="-10" dirty="0"/>
                        <a:t> </a:t>
                      </a:r>
                      <a:r>
                        <a:rPr sz="1400" spc="-5" dirty="0"/>
                        <a:t>в</a:t>
                      </a:r>
                      <a:r>
                        <a:rPr sz="1400" dirty="0"/>
                        <a:t> </a:t>
                      </a:r>
                      <a:r>
                        <a:rPr sz="1400" spc="5" dirty="0"/>
                        <a:t>реестр</a:t>
                      </a:r>
                      <a:r>
                        <a:rPr sz="1400" spc="20" dirty="0"/>
                        <a:t> </a:t>
                      </a:r>
                      <a:r>
                        <a:rPr sz="1400" spc="-15" dirty="0"/>
                        <a:t>контрактов</a:t>
                      </a:r>
                      <a:r>
                        <a:rPr sz="1400" spc="15" dirty="0"/>
                        <a:t> </a:t>
                      </a:r>
                      <a:r>
                        <a:rPr sz="1400" spc="5" dirty="0"/>
                        <a:t>(если</a:t>
                      </a:r>
                      <a:r>
                        <a:rPr sz="1400" spc="30" dirty="0"/>
                        <a:t> </a:t>
                      </a:r>
                      <a:r>
                        <a:rPr sz="1400" spc="5" dirty="0"/>
                        <a:t>сам</a:t>
                      </a:r>
                      <a:r>
                        <a:rPr sz="1400" spc="10" dirty="0"/>
                        <a:t> </a:t>
                      </a:r>
                      <a:r>
                        <a:rPr sz="1400" spc="-15" dirty="0"/>
                        <a:t>контракт</a:t>
                      </a:r>
                      <a:r>
                        <a:rPr sz="1400" spc="-60" dirty="0"/>
                        <a:t> </a:t>
                      </a:r>
                      <a:r>
                        <a:rPr sz="1400" spc="-15" dirty="0" err="1"/>
                        <a:t>включен</a:t>
                      </a:r>
                      <a:r>
                        <a:rPr sz="1400" spc="30" dirty="0"/>
                        <a:t> </a:t>
                      </a:r>
                      <a:r>
                        <a:rPr sz="1400" spc="-5" dirty="0"/>
                        <a:t>в</a:t>
                      </a:r>
                      <a:r>
                        <a:rPr lang="ru-RU" sz="1400" spc="-5" dirty="0"/>
                        <a:t> </a:t>
                      </a:r>
                      <a:r>
                        <a:rPr sz="1400" spc="5" dirty="0" err="1"/>
                        <a:t>реестр</a:t>
                      </a:r>
                      <a:r>
                        <a:rPr sz="1400" spc="-5" dirty="0"/>
                        <a:t> </a:t>
                      </a:r>
                      <a:r>
                        <a:rPr sz="1400" spc="-15" dirty="0"/>
                        <a:t>контрактов)</a:t>
                      </a:r>
                      <a:endParaRPr sz="1400" dirty="0">
                        <a:latin typeface="+mn-lt"/>
                        <a:cs typeface="Times New Roman"/>
                      </a:endParaRPr>
                    </a:p>
                  </a:txBody>
                  <a:tcPr marL="0" marR="0" marT="0" marB="0"/>
                </a:tc>
                <a:tc hMerge="1">
                  <a:txBody>
                    <a:bodyPr/>
                    <a:lstStyle/>
                    <a:p>
                      <a:pPr>
                        <a:lnSpc>
                          <a:spcPct val="100000"/>
                        </a:lnSpc>
                        <a:spcBef>
                          <a:spcPts val="0"/>
                        </a:spcBef>
                      </a:pPr>
                      <a:endParaRPr lang="ru-RU" sz="1400" dirty="0"/>
                    </a:p>
                  </a:txBody>
                  <a:tcPr/>
                </a:tc>
                <a:extLst>
                  <a:ext uri="{0D108BD9-81ED-4DB2-BD59-A6C34878D82A}">
                    <a16:rowId xmlns:a16="http://schemas.microsoft.com/office/drawing/2014/main" val="3879330025"/>
                  </a:ext>
                </a:extLst>
              </a:tr>
            </a:tbl>
          </a:graphicData>
        </a:graphic>
      </p:graphicFrame>
    </p:spTree>
    <p:extLst>
      <p:ext uri="{BB962C8B-B14F-4D97-AF65-F5344CB8AC3E}">
        <p14:creationId xmlns:p14="http://schemas.microsoft.com/office/powerpoint/2010/main" val="35533229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365125"/>
            <a:ext cx="10515600" cy="450663"/>
          </a:xfrm>
        </p:spPr>
        <p:txBody>
          <a:bodyPr>
            <a:normAutofit fontScale="90000"/>
          </a:bodyPr>
          <a:lstStyle/>
          <a:p>
            <a:pPr algn="ctr"/>
            <a:r>
              <a:rPr lang="ru-RU" dirty="0">
                <a:solidFill>
                  <a:srgbClr val="0070C0"/>
                </a:solidFill>
              </a:rPr>
              <a:t>На этапе подготовки к закупке – НПА, связанные с исполнением контракта</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1758784825"/>
              </p:ext>
            </p:extLst>
          </p:nvPr>
        </p:nvGraphicFramePr>
        <p:xfrm>
          <a:off x="277905" y="1247140"/>
          <a:ext cx="11636189" cy="4363720"/>
        </p:xfrm>
        <a:graphic>
          <a:graphicData uri="http://schemas.openxmlformats.org/drawingml/2006/table">
            <a:tbl>
              <a:tblPr firstRow="1" bandRow="1">
                <a:tableStyleId>{5C22544A-7EE6-4342-B048-85BDC9FD1C3A}</a:tableStyleId>
              </a:tblPr>
              <a:tblGrid>
                <a:gridCol w="2716307">
                  <a:extLst>
                    <a:ext uri="{9D8B030D-6E8A-4147-A177-3AD203B41FA5}">
                      <a16:colId xmlns:a16="http://schemas.microsoft.com/office/drawing/2014/main" val="1243784430"/>
                    </a:ext>
                  </a:extLst>
                </a:gridCol>
                <a:gridCol w="8919882">
                  <a:extLst>
                    <a:ext uri="{9D8B030D-6E8A-4147-A177-3AD203B41FA5}">
                      <a16:colId xmlns:a16="http://schemas.microsoft.com/office/drawing/2014/main" val="3905083037"/>
                    </a:ext>
                  </a:extLst>
                </a:gridCol>
              </a:tblGrid>
              <a:tr h="370840">
                <a:tc>
                  <a:txBody>
                    <a:bodyPr/>
                    <a:lstStyle/>
                    <a:p>
                      <a:r>
                        <a:rPr lang="ru-RU" dirty="0"/>
                        <a:t>Реквизиты акта</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Постановление Правительства РФ от 4 июля 2018 г. N 783 "Об осуществлении заказчиком списания сумм неустоек (штрафов, пеней), начисленных поставщику (подрядчику, исполнителю), но не списанных заказчиком в связи с неисполнением или ненадлежащим исполнением в 2015, 2016, 2020 и 2021 годах обязательств, предусмотренных контрактом« </a:t>
                      </a:r>
                    </a:p>
                  </a:txBody>
                  <a:tcPr/>
                </a:tc>
                <a:tc>
                  <a:txBody>
                    <a:bodyPr/>
                    <a:lstStyle/>
                    <a:p>
                      <a:pPr marL="285750" indent="-285750">
                        <a:buFont typeface="Arial" panose="020B0604020202020204" pitchFamily="34" charset="0"/>
                        <a:buChar char="•"/>
                      </a:pPr>
                      <a:r>
                        <a:rPr lang="ru-RU" sz="1600" dirty="0"/>
                        <a:t>Заказчик списывает начисленные и неуплаченные неустойки (штрафы, пени), если они начислены вследствие неисполнения поставщиком (подрядчиком, исполнителем) в полном объеме обязательств по контракту в связи с существенным увеличением в 2021 и 2022 годах цен на строительные ресурсы, повлекшем невозможность исполнения контракта поставщиком (подрядчиком, исполнителем).</a:t>
                      </a:r>
                    </a:p>
                    <a:p>
                      <a:pPr marL="285750" indent="-285750">
                        <a:buFont typeface="Arial" panose="020B0604020202020204" pitchFamily="34" charset="0"/>
                        <a:buChar char="•"/>
                      </a:pPr>
                      <a:r>
                        <a:rPr lang="ru-RU" sz="1600" dirty="0"/>
                        <a:t>Заказчик осуществляет списание начисленных и неуплаченных сумм неустоек (штрафов, пеней) в период с даты заключения контракта до даты представления предусмотренного абзацем пятым подпункта "а" пункта 2 постановления Правительства Российской Федерации от 9 августа 2021 г. N 1315 "О внесении изменений в некоторые акты Правительства Российской Федерации" предложения поставщика (подрядчика, исполнителя) об изменении существенных условий контракта в связи с существенным увеличением цен на строительные ресурсы, подлежащие поставке и (или) использованию при исполнении такого контракта, с приложением информации и документов, обосновывающих такое предложение.</a:t>
                      </a:r>
                    </a:p>
                  </a:txBody>
                  <a:tcPr/>
                </a:tc>
                <a:extLst>
                  <a:ext uri="{0D108BD9-81ED-4DB2-BD59-A6C34878D82A}">
                    <a16:rowId xmlns:a16="http://schemas.microsoft.com/office/drawing/2014/main" val="1613375481"/>
                  </a:ext>
                </a:extLst>
              </a:tr>
            </a:tbl>
          </a:graphicData>
        </a:graphic>
      </p:graphicFrame>
    </p:spTree>
    <p:extLst>
      <p:ext uri="{BB962C8B-B14F-4D97-AF65-F5344CB8AC3E}">
        <p14:creationId xmlns:p14="http://schemas.microsoft.com/office/powerpoint/2010/main" val="408041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FDD782-56AE-1124-BC19-A23B9260456D}"/>
              </a:ext>
            </a:extLst>
          </p:cNvPr>
          <p:cNvSpPr>
            <a:spLocks noGrp="1"/>
          </p:cNvSpPr>
          <p:nvPr>
            <p:ph type="title"/>
          </p:nvPr>
        </p:nvSpPr>
        <p:spPr>
          <a:xfrm>
            <a:off x="185256" y="412376"/>
            <a:ext cx="11821485" cy="385894"/>
          </a:xfrm>
        </p:spPr>
        <p:txBody>
          <a:bodyPr>
            <a:noAutofit/>
          </a:bodyPr>
          <a:lstStyle/>
          <a:p>
            <a:pPr algn="ctr"/>
            <a:r>
              <a:rPr lang="ru-RU" sz="1800" b="1" dirty="0">
                <a:solidFill>
                  <a:srgbClr val="0070C0"/>
                </a:solidFill>
              </a:rPr>
              <a:t>Правила применения новой нормы  от 16 апреля 2022 г. N 680 «Об установлении порядка и случаев изменения существенных условий государственных и муниципальных контрактов, предметом которых является выполнение работ по строительству, реконструкции, капитальному ремонту, сносу объекта капитального строительства, проведение работ по сохранению объектов культурного наследия»</a:t>
            </a:r>
          </a:p>
        </p:txBody>
      </p:sp>
      <p:graphicFrame>
        <p:nvGraphicFramePr>
          <p:cNvPr id="4" name="Таблица 4">
            <a:extLst>
              <a:ext uri="{FF2B5EF4-FFF2-40B4-BE49-F238E27FC236}">
                <a16:creationId xmlns:a16="http://schemas.microsoft.com/office/drawing/2014/main" id="{6A56C5C4-0237-8666-E7FD-6615AF351233}"/>
              </a:ext>
            </a:extLst>
          </p:cNvPr>
          <p:cNvGraphicFramePr>
            <a:graphicFrameLocks noGrp="1"/>
          </p:cNvGraphicFramePr>
          <p:nvPr>
            <p:ph idx="1"/>
            <p:extLst>
              <p:ext uri="{D42A27DB-BD31-4B8C-83A1-F6EECF244321}">
                <p14:modId xmlns:p14="http://schemas.microsoft.com/office/powerpoint/2010/main" val="1066735242"/>
              </p:ext>
            </p:extLst>
          </p:nvPr>
        </p:nvGraphicFramePr>
        <p:xfrm>
          <a:off x="265939" y="1242807"/>
          <a:ext cx="11821485" cy="4790440"/>
        </p:xfrm>
        <a:graphic>
          <a:graphicData uri="http://schemas.openxmlformats.org/drawingml/2006/table">
            <a:tbl>
              <a:tblPr firstRow="1" bandRow="1">
                <a:tableStyleId>{5C22544A-7EE6-4342-B048-85BDC9FD1C3A}</a:tableStyleId>
              </a:tblPr>
              <a:tblGrid>
                <a:gridCol w="2632531">
                  <a:extLst>
                    <a:ext uri="{9D8B030D-6E8A-4147-A177-3AD203B41FA5}">
                      <a16:colId xmlns:a16="http://schemas.microsoft.com/office/drawing/2014/main" val="1380717662"/>
                    </a:ext>
                  </a:extLst>
                </a:gridCol>
                <a:gridCol w="5017365">
                  <a:extLst>
                    <a:ext uri="{9D8B030D-6E8A-4147-A177-3AD203B41FA5}">
                      <a16:colId xmlns:a16="http://schemas.microsoft.com/office/drawing/2014/main" val="999451610"/>
                    </a:ext>
                  </a:extLst>
                </a:gridCol>
                <a:gridCol w="4171589">
                  <a:extLst>
                    <a:ext uri="{9D8B030D-6E8A-4147-A177-3AD203B41FA5}">
                      <a16:colId xmlns:a16="http://schemas.microsoft.com/office/drawing/2014/main" val="1127671260"/>
                    </a:ext>
                  </a:extLst>
                </a:gridCol>
              </a:tblGrid>
              <a:tr h="370840">
                <a:tc>
                  <a:txBody>
                    <a:bodyPr/>
                    <a:lstStyle/>
                    <a:p>
                      <a:pPr marL="91440" marR="516890">
                        <a:lnSpc>
                          <a:spcPct val="100000"/>
                        </a:lnSpc>
                        <a:spcBef>
                          <a:spcPts val="0"/>
                        </a:spcBef>
                      </a:pPr>
                      <a:r>
                        <a:rPr lang="ru-RU" sz="1600" dirty="0"/>
                        <a:t>Положения «правил»</a:t>
                      </a:r>
                      <a:endParaRPr sz="1600" dirty="0">
                        <a:latin typeface="+mn-lt"/>
                        <a:cs typeface="Times New Roman"/>
                      </a:endParaRPr>
                    </a:p>
                  </a:txBody>
                  <a:tcPr marL="0" marR="0" marT="43815" marB="0"/>
                </a:tc>
                <a:tc>
                  <a:txBody>
                    <a:bodyPr/>
                    <a:lstStyle/>
                    <a:p>
                      <a:pPr marL="91440">
                        <a:lnSpc>
                          <a:spcPct val="100000"/>
                        </a:lnSpc>
                        <a:spcBef>
                          <a:spcPts val="0"/>
                        </a:spcBef>
                      </a:pPr>
                      <a:r>
                        <a:rPr lang="ru-RU" sz="1600" dirty="0"/>
                        <a:t>«Расшифровка» правил</a:t>
                      </a:r>
                      <a:endParaRPr sz="1600" dirty="0">
                        <a:latin typeface="+mn-lt"/>
                        <a:cs typeface="Times New Roman"/>
                      </a:endParaRPr>
                    </a:p>
                  </a:txBody>
                  <a:tcPr marL="0" marR="0" marT="0" marB="0"/>
                </a:tc>
                <a:tc>
                  <a:txBody>
                    <a:bodyPr/>
                    <a:lstStyle/>
                    <a:p>
                      <a:pPr>
                        <a:lnSpc>
                          <a:spcPct val="100000"/>
                        </a:lnSpc>
                        <a:spcBef>
                          <a:spcPts val="0"/>
                        </a:spcBef>
                      </a:pPr>
                      <a:r>
                        <a:rPr lang="ru-RU" sz="1600" dirty="0"/>
                        <a:t>Комментарии</a:t>
                      </a:r>
                    </a:p>
                  </a:txBody>
                  <a:tcPr/>
                </a:tc>
                <a:extLst>
                  <a:ext uri="{0D108BD9-81ED-4DB2-BD59-A6C34878D82A}">
                    <a16:rowId xmlns:a16="http://schemas.microsoft.com/office/drawing/2014/main" val="2519446732"/>
                  </a:ext>
                </a:extLst>
              </a:tr>
              <a:tr h="370840">
                <a:tc>
                  <a:txBody>
                    <a:bodyPr/>
                    <a:lstStyle/>
                    <a:p>
                      <a:pPr marL="91440">
                        <a:lnSpc>
                          <a:spcPct val="100000"/>
                        </a:lnSpc>
                        <a:spcBef>
                          <a:spcPts val="0"/>
                        </a:spcBef>
                      </a:pPr>
                      <a:r>
                        <a:rPr lang="ru-RU" sz="1400" dirty="0">
                          <a:latin typeface="+mn-lt"/>
                          <a:cs typeface="Times New Roman"/>
                        </a:rPr>
                        <a:t>Кто может применять</a:t>
                      </a:r>
                      <a:endParaRPr sz="1400" dirty="0">
                        <a:latin typeface="+mn-lt"/>
                        <a:cs typeface="Times New Roman"/>
                      </a:endParaRPr>
                    </a:p>
                  </a:txBody>
                  <a:tcPr marL="0" marR="0" marT="0" marB="0"/>
                </a:tc>
                <a:tc>
                  <a:txBody>
                    <a:bodyPr/>
                    <a:lstStyle/>
                    <a:p>
                      <a:pPr marL="91440">
                        <a:lnSpc>
                          <a:spcPct val="100000"/>
                        </a:lnSpc>
                        <a:spcBef>
                          <a:spcPts val="0"/>
                        </a:spcBef>
                      </a:pPr>
                      <a:r>
                        <a:rPr lang="ru-RU" sz="1400" dirty="0">
                          <a:latin typeface="+mn-lt"/>
                          <a:cs typeface="Times New Roman"/>
                        </a:rPr>
                        <a:t>Государственные или муниципальные заказчики (органы власти, казенные учреждения, организации, которым переданы полномочия государственного или муниципального заказчика)</a:t>
                      </a:r>
                      <a:endParaRPr sz="1400" dirty="0">
                        <a:latin typeface="+mn-lt"/>
                        <a:cs typeface="Times New Roman"/>
                      </a:endParaRPr>
                    </a:p>
                  </a:txBody>
                  <a:tcPr marL="0" marR="0" marT="0" marB="0"/>
                </a:tc>
                <a:tc>
                  <a:txBody>
                    <a:bodyPr/>
                    <a:lstStyle/>
                    <a:p>
                      <a:pPr>
                        <a:lnSpc>
                          <a:spcPct val="100000"/>
                        </a:lnSpc>
                        <a:spcBef>
                          <a:spcPts val="0"/>
                        </a:spcBef>
                      </a:pPr>
                      <a:r>
                        <a:rPr lang="ru-RU" sz="1400" dirty="0"/>
                        <a:t>Бюджетные учреждения без передачи полномочий государственного или муниципального заказчика не могут воспользоваться этой нормой</a:t>
                      </a:r>
                    </a:p>
                  </a:txBody>
                  <a:tcPr/>
                </a:tc>
                <a:extLst>
                  <a:ext uri="{0D108BD9-81ED-4DB2-BD59-A6C34878D82A}">
                    <a16:rowId xmlns:a16="http://schemas.microsoft.com/office/drawing/2014/main" val="145632962"/>
                  </a:ext>
                </a:extLst>
              </a:tr>
              <a:tr h="370840">
                <a:tc>
                  <a:txBody>
                    <a:bodyPr/>
                    <a:lstStyle/>
                    <a:p>
                      <a:pPr marL="91440" marR="252095" lvl="0" indent="0" algn="l" defTabSz="914400" rtl="0" eaLnBrk="1" fontAlgn="auto" latinLnBrk="0" hangingPunct="1">
                        <a:lnSpc>
                          <a:spcPct val="100000"/>
                        </a:lnSpc>
                        <a:spcBef>
                          <a:spcPts val="0"/>
                        </a:spcBef>
                        <a:spcAft>
                          <a:spcPts val="0"/>
                        </a:spcAft>
                        <a:buClrTx/>
                        <a:buSzTx/>
                        <a:buFontTx/>
                        <a:buNone/>
                        <a:tabLst/>
                        <a:defRPr/>
                      </a:pPr>
                      <a:r>
                        <a:rPr lang="ru-RU" sz="1400" dirty="0"/>
                        <a:t>Кто инициирует изменение существенных условий</a:t>
                      </a:r>
                    </a:p>
                  </a:txBody>
                  <a:tcPr marL="0" marR="0" marT="44450" marB="0"/>
                </a:tc>
                <a:tc>
                  <a:txBody>
                    <a:bodyPr/>
                    <a:lstStyle/>
                    <a:p>
                      <a:pPr marL="91440" marR="409575">
                        <a:lnSpc>
                          <a:spcPct val="100000"/>
                        </a:lnSpc>
                        <a:spcBef>
                          <a:spcPts val="0"/>
                        </a:spcBef>
                      </a:pPr>
                      <a:r>
                        <a:rPr lang="ru-RU" sz="1400" b="0" dirty="0"/>
                        <a:t>Поставщик (подрядчик, исполнитель) направляет заказчику в письменной форме предложение об изменении существенных условий контракта с приложением информации и документов, обосновывающих такое предложение, а также подписанного проекта соглашения об изменении условий контракта.</a:t>
                      </a:r>
                      <a:endParaRPr sz="1400" b="0" dirty="0">
                        <a:latin typeface="+mn-lt"/>
                        <a:cs typeface="Times New Roman"/>
                      </a:endParaRPr>
                    </a:p>
                  </a:txBody>
                  <a:tcPr marL="0" marR="0" marT="0" marB="0"/>
                </a:tc>
                <a:tc>
                  <a:txBody>
                    <a:bodyPr/>
                    <a:lstStyle/>
                    <a:p>
                      <a:pPr>
                        <a:lnSpc>
                          <a:spcPct val="100000"/>
                        </a:lnSpc>
                        <a:spcBef>
                          <a:spcPts val="0"/>
                        </a:spcBef>
                      </a:pPr>
                      <a:r>
                        <a:rPr lang="ru-RU" sz="1400" dirty="0">
                          <a:solidFill>
                            <a:srgbClr val="FF0000"/>
                          </a:solidFill>
                        </a:rPr>
                        <a:t>Возможно ли изменений существенных условий контракта по инициативе заказчика</a:t>
                      </a:r>
                      <a:r>
                        <a:rPr lang="en-US" sz="1400" dirty="0">
                          <a:solidFill>
                            <a:srgbClr val="FF0000"/>
                          </a:solidFill>
                        </a:rPr>
                        <a:t>??</a:t>
                      </a:r>
                      <a:r>
                        <a:rPr lang="ru-RU" sz="1400" dirty="0">
                          <a:solidFill>
                            <a:srgbClr val="FF0000"/>
                          </a:solidFill>
                        </a:rPr>
                        <a:t> – НЕТ!</a:t>
                      </a:r>
                    </a:p>
                  </a:txBody>
                  <a:tcPr/>
                </a:tc>
                <a:extLst>
                  <a:ext uri="{0D108BD9-81ED-4DB2-BD59-A6C34878D82A}">
                    <a16:rowId xmlns:a16="http://schemas.microsoft.com/office/drawing/2014/main" val="2926350743"/>
                  </a:ext>
                </a:extLst>
              </a:tr>
              <a:tr h="370840">
                <a:tc>
                  <a:txBody>
                    <a:bodyPr/>
                    <a:lstStyle/>
                    <a:p>
                      <a:pPr marL="91440">
                        <a:lnSpc>
                          <a:spcPct val="100000"/>
                        </a:lnSpc>
                        <a:spcBef>
                          <a:spcPts val="0"/>
                        </a:spcBef>
                      </a:pPr>
                      <a:r>
                        <a:rPr sz="1400" dirty="0" err="1"/>
                        <a:t>Способ</a:t>
                      </a:r>
                      <a:r>
                        <a:rPr sz="1400" spc="-35" dirty="0"/>
                        <a:t> </a:t>
                      </a:r>
                      <a:r>
                        <a:rPr sz="1400" spc="-10" dirty="0" err="1"/>
                        <a:t>закупки</a:t>
                      </a:r>
                      <a:r>
                        <a:rPr lang="ru-RU" sz="1400" spc="-10" dirty="0"/>
                        <a:t>, приведший к заключению контракта</a:t>
                      </a:r>
                      <a:endParaRPr sz="1400" dirty="0">
                        <a:latin typeface="+mn-lt"/>
                        <a:cs typeface="Times New Roman"/>
                      </a:endParaRPr>
                    </a:p>
                  </a:txBody>
                  <a:tcPr marL="0" marR="0" marT="0" marB="0"/>
                </a:tc>
                <a:tc>
                  <a:txBody>
                    <a:bodyPr/>
                    <a:lstStyle/>
                    <a:p>
                      <a:pPr marL="91440">
                        <a:lnSpc>
                          <a:spcPct val="100000"/>
                        </a:lnSpc>
                        <a:spcBef>
                          <a:spcPts val="0"/>
                        </a:spcBef>
                      </a:pPr>
                      <a:r>
                        <a:rPr lang="ru-RU" sz="1400" spc="-5" dirty="0"/>
                        <a:t>Ничем не ограничен и не регламентирован</a:t>
                      </a:r>
                    </a:p>
                    <a:p>
                      <a:pPr marL="91440">
                        <a:lnSpc>
                          <a:spcPct val="100000"/>
                        </a:lnSpc>
                        <a:spcBef>
                          <a:spcPts val="0"/>
                        </a:spcBef>
                      </a:pPr>
                      <a:endParaRPr sz="1400" dirty="0">
                        <a:latin typeface="+mn-lt"/>
                        <a:cs typeface="Times New Roman"/>
                      </a:endParaRPr>
                    </a:p>
                  </a:txBody>
                  <a:tcPr marL="0" marR="0" marT="0" marB="0"/>
                </a:tc>
                <a:tc>
                  <a:txBody>
                    <a:bodyPr/>
                    <a:lstStyle/>
                    <a:p>
                      <a:pPr>
                        <a:lnSpc>
                          <a:spcPct val="100000"/>
                        </a:lnSpc>
                        <a:spcBef>
                          <a:spcPts val="0"/>
                        </a:spcBef>
                      </a:pPr>
                      <a:r>
                        <a:rPr lang="ru-RU" sz="1400" dirty="0"/>
                        <a:t>Контракт может быть заключен как по результатам конкурентных способов закупки, так и в по статье 93</a:t>
                      </a:r>
                    </a:p>
                  </a:txBody>
                  <a:tcPr/>
                </a:tc>
                <a:extLst>
                  <a:ext uri="{0D108BD9-81ED-4DB2-BD59-A6C34878D82A}">
                    <a16:rowId xmlns:a16="http://schemas.microsoft.com/office/drawing/2014/main" val="659553159"/>
                  </a:ext>
                </a:extLst>
              </a:tr>
              <a:tr h="370840">
                <a:tc>
                  <a:txBody>
                    <a:bodyPr/>
                    <a:lstStyle/>
                    <a:p>
                      <a:pPr marL="91440">
                        <a:lnSpc>
                          <a:spcPct val="100000"/>
                        </a:lnSpc>
                        <a:spcBef>
                          <a:spcPts val="0"/>
                        </a:spcBef>
                      </a:pPr>
                      <a:r>
                        <a:rPr sz="1400" spc="-10" dirty="0"/>
                        <a:t>Какие условия</a:t>
                      </a:r>
                      <a:r>
                        <a:rPr sz="1400" spc="5" dirty="0"/>
                        <a:t> </a:t>
                      </a:r>
                      <a:r>
                        <a:rPr sz="1400" spc="-10" dirty="0"/>
                        <a:t>можно</a:t>
                      </a:r>
                      <a:endParaRPr sz="1400" dirty="0"/>
                    </a:p>
                    <a:p>
                      <a:pPr marL="91440">
                        <a:lnSpc>
                          <a:spcPct val="100000"/>
                        </a:lnSpc>
                        <a:spcBef>
                          <a:spcPts val="0"/>
                        </a:spcBef>
                      </a:pPr>
                      <a:r>
                        <a:rPr sz="1400" spc="-10" dirty="0"/>
                        <a:t>изменить</a:t>
                      </a:r>
                      <a:endParaRPr sz="1400" dirty="0">
                        <a:latin typeface="+mn-lt"/>
                        <a:cs typeface="Times New Roman"/>
                      </a:endParaRPr>
                    </a:p>
                  </a:txBody>
                  <a:tcPr marL="0" marR="0" marT="0" marB="0"/>
                </a:tc>
                <a:tc>
                  <a:txBody>
                    <a:bodyPr/>
                    <a:lstStyle/>
                    <a:p>
                      <a:pPr marL="91440">
                        <a:lnSpc>
                          <a:spcPct val="100000"/>
                        </a:lnSpc>
                        <a:spcBef>
                          <a:spcPts val="0"/>
                        </a:spcBef>
                      </a:pPr>
                      <a:r>
                        <a:rPr lang="ru-RU" sz="1400" dirty="0">
                          <a:latin typeface="+mn-lt"/>
                          <a:cs typeface="Times New Roman"/>
                        </a:rPr>
                        <a:t>Существенные условия, указанные в пункте 1 Постановления № 680</a:t>
                      </a:r>
                      <a:endParaRPr sz="1400" dirty="0">
                        <a:latin typeface="+mn-lt"/>
                        <a:cs typeface="Times New Roman"/>
                      </a:endParaRPr>
                    </a:p>
                  </a:txBody>
                  <a:tcPr marL="0" marR="0" marT="0" marB="0"/>
                </a:tc>
                <a:tc>
                  <a:txBody>
                    <a:bodyPr/>
                    <a:lstStyle/>
                    <a:p>
                      <a:pPr>
                        <a:lnSpc>
                          <a:spcPct val="100000"/>
                        </a:lnSpc>
                        <a:spcBef>
                          <a:spcPts val="0"/>
                        </a:spcBef>
                      </a:pPr>
                      <a:r>
                        <a:rPr lang="ru-RU" sz="1400" b="0" dirty="0"/>
                        <a:t>Цена может быть увеличена и более, чем на 30%, но в пределах доведенных ЛБО на срок исполнения соответствующего контракта.</a:t>
                      </a:r>
                    </a:p>
                  </a:txBody>
                  <a:tcPr/>
                </a:tc>
                <a:extLst>
                  <a:ext uri="{0D108BD9-81ED-4DB2-BD59-A6C34878D82A}">
                    <a16:rowId xmlns:a16="http://schemas.microsoft.com/office/drawing/2014/main" val="596378078"/>
                  </a:ext>
                </a:extLst>
              </a:tr>
              <a:tr h="370840">
                <a:tc>
                  <a:txBody>
                    <a:bodyPr/>
                    <a:lstStyle/>
                    <a:p>
                      <a:pPr marL="91440" marR="516890">
                        <a:lnSpc>
                          <a:spcPct val="100000"/>
                        </a:lnSpc>
                        <a:spcBef>
                          <a:spcPts val="0"/>
                        </a:spcBef>
                      </a:pPr>
                      <a:r>
                        <a:rPr lang="ru-RU" sz="1400" spc="-10" dirty="0"/>
                        <a:t>Срок</a:t>
                      </a:r>
                      <a:r>
                        <a:rPr sz="1400" spc="-80" dirty="0"/>
                        <a:t> </a:t>
                      </a:r>
                      <a:r>
                        <a:rPr sz="1400" spc="-10" dirty="0"/>
                        <a:t>заключения </a:t>
                      </a:r>
                      <a:r>
                        <a:rPr sz="1400" spc="-385" dirty="0"/>
                        <a:t> </a:t>
                      </a:r>
                      <a:r>
                        <a:rPr sz="1400" spc="-15" dirty="0"/>
                        <a:t>контракта</a:t>
                      </a:r>
                      <a:endParaRPr sz="1400" dirty="0">
                        <a:latin typeface="+mn-lt"/>
                        <a:cs typeface="Times New Roman"/>
                      </a:endParaRPr>
                    </a:p>
                  </a:txBody>
                  <a:tcPr marL="0" marR="0" marT="43815" marB="0"/>
                </a:tc>
                <a:tc>
                  <a:txBody>
                    <a:bodyPr/>
                    <a:lstStyle/>
                    <a:p>
                      <a:pPr marL="91440">
                        <a:lnSpc>
                          <a:spcPct val="100000"/>
                        </a:lnSpc>
                        <a:spcBef>
                          <a:spcPts val="0"/>
                        </a:spcBef>
                      </a:pPr>
                      <a:r>
                        <a:rPr lang="ru-RU" sz="1400" dirty="0">
                          <a:latin typeface="+mn-lt"/>
                          <a:cs typeface="Times New Roman"/>
                        </a:rPr>
                        <a:t>Не регламентирован</a:t>
                      </a:r>
                      <a:endParaRPr sz="1400" dirty="0">
                        <a:latin typeface="+mn-lt"/>
                        <a:cs typeface="Times New Roman"/>
                      </a:endParaRPr>
                    </a:p>
                  </a:txBody>
                  <a:tcPr marL="0" marR="0" marT="0" marB="0"/>
                </a:tc>
                <a:tc>
                  <a:txBody>
                    <a:bodyPr/>
                    <a:lstStyle/>
                    <a:p>
                      <a:pPr>
                        <a:lnSpc>
                          <a:spcPct val="100000"/>
                        </a:lnSpc>
                        <a:spcBef>
                          <a:spcPts val="0"/>
                        </a:spcBef>
                      </a:pPr>
                      <a:r>
                        <a:rPr lang="ru-RU" sz="1400" dirty="0"/>
                        <a:t>Контракт может быть и долгосрочным, главное, чтобы он был заключен до окончания 2022 года, так изменение существенных условий возможно только до 31.12.2022</a:t>
                      </a:r>
                    </a:p>
                  </a:txBody>
                  <a:tcPr/>
                </a:tc>
                <a:extLst>
                  <a:ext uri="{0D108BD9-81ED-4DB2-BD59-A6C34878D82A}">
                    <a16:rowId xmlns:a16="http://schemas.microsoft.com/office/drawing/2014/main" val="2297116179"/>
                  </a:ext>
                </a:extLst>
              </a:tr>
            </a:tbl>
          </a:graphicData>
        </a:graphic>
      </p:graphicFrame>
    </p:spTree>
    <p:extLst>
      <p:ext uri="{BB962C8B-B14F-4D97-AF65-F5344CB8AC3E}">
        <p14:creationId xmlns:p14="http://schemas.microsoft.com/office/powerpoint/2010/main" val="13368580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FDD782-56AE-1124-BC19-A23B9260456D}"/>
              </a:ext>
            </a:extLst>
          </p:cNvPr>
          <p:cNvSpPr>
            <a:spLocks noGrp="1"/>
          </p:cNvSpPr>
          <p:nvPr>
            <p:ph type="title"/>
          </p:nvPr>
        </p:nvSpPr>
        <p:spPr>
          <a:xfrm>
            <a:off x="185257" y="161364"/>
            <a:ext cx="11821485" cy="385894"/>
          </a:xfrm>
        </p:spPr>
        <p:txBody>
          <a:bodyPr>
            <a:noAutofit/>
          </a:bodyPr>
          <a:lstStyle/>
          <a:p>
            <a:pPr algn="ctr"/>
            <a:r>
              <a:rPr lang="ru-RU" sz="1800" b="1" dirty="0">
                <a:solidFill>
                  <a:srgbClr val="0070C0"/>
                </a:solidFill>
              </a:rPr>
              <a:t>Правила применения новой нормы  от 16 апреля 2022 г. N 680</a:t>
            </a:r>
          </a:p>
        </p:txBody>
      </p:sp>
      <p:graphicFrame>
        <p:nvGraphicFramePr>
          <p:cNvPr id="4" name="Таблица 4">
            <a:extLst>
              <a:ext uri="{FF2B5EF4-FFF2-40B4-BE49-F238E27FC236}">
                <a16:creationId xmlns:a16="http://schemas.microsoft.com/office/drawing/2014/main" id="{6A56C5C4-0237-8666-E7FD-6615AF351233}"/>
              </a:ext>
            </a:extLst>
          </p:cNvPr>
          <p:cNvGraphicFramePr>
            <a:graphicFrameLocks noGrp="1"/>
          </p:cNvGraphicFramePr>
          <p:nvPr>
            <p:ph idx="1"/>
            <p:extLst>
              <p:ext uri="{D42A27DB-BD31-4B8C-83A1-F6EECF244321}">
                <p14:modId xmlns:p14="http://schemas.microsoft.com/office/powerpoint/2010/main" val="3916189892"/>
              </p:ext>
            </p:extLst>
          </p:nvPr>
        </p:nvGraphicFramePr>
        <p:xfrm>
          <a:off x="312261" y="875253"/>
          <a:ext cx="11694481" cy="5438775"/>
        </p:xfrm>
        <a:graphic>
          <a:graphicData uri="http://schemas.openxmlformats.org/drawingml/2006/table">
            <a:tbl>
              <a:tblPr firstRow="1" bandRow="1">
                <a:tableStyleId>{5C22544A-7EE6-4342-B048-85BDC9FD1C3A}</a:tableStyleId>
              </a:tblPr>
              <a:tblGrid>
                <a:gridCol w="1861880">
                  <a:extLst>
                    <a:ext uri="{9D8B030D-6E8A-4147-A177-3AD203B41FA5}">
                      <a16:colId xmlns:a16="http://schemas.microsoft.com/office/drawing/2014/main" val="1380717662"/>
                    </a:ext>
                  </a:extLst>
                </a:gridCol>
                <a:gridCol w="9832601">
                  <a:extLst>
                    <a:ext uri="{9D8B030D-6E8A-4147-A177-3AD203B41FA5}">
                      <a16:colId xmlns:a16="http://schemas.microsoft.com/office/drawing/2014/main" val="654632161"/>
                    </a:ext>
                  </a:extLst>
                </a:gridCol>
              </a:tblGrid>
              <a:tr h="370840">
                <a:tc>
                  <a:txBody>
                    <a:bodyPr/>
                    <a:lstStyle/>
                    <a:p>
                      <a:pPr marL="91440" marR="516890">
                        <a:lnSpc>
                          <a:spcPct val="100000"/>
                        </a:lnSpc>
                        <a:spcBef>
                          <a:spcPts val="0"/>
                        </a:spcBef>
                      </a:pPr>
                      <a:r>
                        <a:rPr lang="ru-RU" sz="1600" dirty="0"/>
                        <a:t>Положения «правил»</a:t>
                      </a:r>
                      <a:endParaRPr sz="1600" dirty="0">
                        <a:latin typeface="+mn-lt"/>
                        <a:cs typeface="Times New Roman"/>
                      </a:endParaRPr>
                    </a:p>
                  </a:txBody>
                  <a:tcPr marL="0" marR="0" marT="43815" marB="0"/>
                </a:tc>
                <a:tc>
                  <a:txBody>
                    <a:bodyPr/>
                    <a:lstStyle/>
                    <a:p>
                      <a:pPr marL="91440" marR="516890">
                        <a:lnSpc>
                          <a:spcPct val="100000"/>
                        </a:lnSpc>
                        <a:spcBef>
                          <a:spcPts val="0"/>
                        </a:spcBef>
                      </a:pPr>
                      <a:r>
                        <a:rPr lang="ru-RU" sz="1600" dirty="0"/>
                        <a:t>«Расшифровка» правил</a:t>
                      </a:r>
                      <a:endParaRPr sz="1600" dirty="0">
                        <a:latin typeface="+mn-lt"/>
                        <a:cs typeface="Times New Roman"/>
                      </a:endParaRPr>
                    </a:p>
                  </a:txBody>
                  <a:tcPr marL="0" marR="0" marT="0" marB="0"/>
                </a:tc>
                <a:extLst>
                  <a:ext uri="{0D108BD9-81ED-4DB2-BD59-A6C34878D82A}">
                    <a16:rowId xmlns:a16="http://schemas.microsoft.com/office/drawing/2014/main" val="2519446732"/>
                  </a:ext>
                </a:extLst>
              </a:tr>
              <a:tr h="370840">
                <a:tc rowSpan="2">
                  <a:txBody>
                    <a:bodyPr/>
                    <a:lstStyle/>
                    <a:p>
                      <a:pPr marL="91440">
                        <a:lnSpc>
                          <a:spcPct val="100000"/>
                        </a:lnSpc>
                        <a:spcBef>
                          <a:spcPts val="0"/>
                        </a:spcBef>
                      </a:pPr>
                      <a:r>
                        <a:rPr lang="ru-RU" sz="1400" dirty="0">
                          <a:latin typeface="+mn-lt"/>
                          <a:cs typeface="Times New Roman"/>
                        </a:rPr>
                        <a:t>Особенности применения</a:t>
                      </a:r>
                      <a:endParaRPr sz="1400" dirty="0">
                        <a:latin typeface="+mn-lt"/>
                        <a:cs typeface="Times New Roman"/>
                      </a:endParaRPr>
                    </a:p>
                  </a:txBody>
                  <a:tcPr marL="0" marR="0" marT="0" marB="0"/>
                </a:tc>
                <a:tc>
                  <a:txBody>
                    <a:bodyPr/>
                    <a:lstStyle/>
                    <a:p>
                      <a:pPr marL="91440">
                        <a:lnSpc>
                          <a:spcPct val="100000"/>
                        </a:lnSpc>
                        <a:spcBef>
                          <a:spcPts val="0"/>
                        </a:spcBef>
                      </a:pPr>
                      <a:r>
                        <a:rPr lang="ru-RU" sz="1400" dirty="0">
                          <a:latin typeface="+mn-lt"/>
                          <a:cs typeface="Times New Roman"/>
                        </a:rPr>
                        <a:t>1. В случае если при увеличении в соответствии с настоящим постановлением цены контракта такая цена превышает стоимость объекта капитального строительства, указанную в акте (решении) об осуществлении капитальных вложений, </a:t>
                      </a:r>
                      <a:r>
                        <a:rPr lang="ru-RU" sz="1400" b="1" dirty="0">
                          <a:latin typeface="+mn-lt"/>
                          <a:cs typeface="Times New Roman"/>
                        </a:rPr>
                        <a:t>не требуется:</a:t>
                      </a:r>
                    </a:p>
                    <a:p>
                      <a:pPr marL="377190" indent="-285750">
                        <a:lnSpc>
                          <a:spcPct val="100000"/>
                        </a:lnSpc>
                        <a:spcBef>
                          <a:spcPts val="0"/>
                        </a:spcBef>
                        <a:buFont typeface="Arial" panose="020B0604020202020204" pitchFamily="34" charset="0"/>
                        <a:buChar char="•"/>
                      </a:pPr>
                      <a:r>
                        <a:rPr lang="ru-RU" sz="1400" dirty="0">
                          <a:latin typeface="+mn-lt"/>
                          <a:cs typeface="Times New Roman"/>
                        </a:rPr>
                        <a:t>внесение изменений в акт (решение) об осуществлении капитальных вложений;</a:t>
                      </a:r>
                    </a:p>
                    <a:p>
                      <a:pPr marL="377190" indent="-285750">
                        <a:lnSpc>
                          <a:spcPct val="100000"/>
                        </a:lnSpc>
                        <a:spcBef>
                          <a:spcPts val="0"/>
                        </a:spcBef>
                        <a:buFont typeface="Arial" panose="020B0604020202020204" pitchFamily="34" charset="0"/>
                        <a:buChar char="•"/>
                      </a:pPr>
                      <a:r>
                        <a:rPr lang="ru-RU" sz="1400" dirty="0">
                          <a:latin typeface="+mn-lt"/>
                          <a:cs typeface="Times New Roman"/>
                        </a:rPr>
                        <a:t>проведение проверки инвестиционного проекта на предмет эффективности использования средств федерального бюджета, направляемых на капитальные вложения, а также уточнение расчета интегральной оценки эффективности использования средств федерального бюджета, направляемых на капитальные вложения, которые предусмотрены постановлением Правительства Российской Федерации от 12 августа 2008 г. N 590 "О порядке проведения проверки инвестиционных проектов на предмет эффективности использования средств федерального бюджета, направляемых на капитальные вложения".</a:t>
                      </a:r>
                      <a:endParaRPr sz="1400" dirty="0">
                        <a:latin typeface="+mn-lt"/>
                        <a:cs typeface="Times New Roman"/>
                      </a:endParaRPr>
                    </a:p>
                  </a:txBody>
                  <a:tcPr marL="0" marR="0" marT="0" marB="0"/>
                </a:tc>
                <a:extLst>
                  <a:ext uri="{0D108BD9-81ED-4DB2-BD59-A6C34878D82A}">
                    <a16:rowId xmlns:a16="http://schemas.microsoft.com/office/drawing/2014/main" val="145632962"/>
                  </a:ext>
                </a:extLst>
              </a:tr>
              <a:tr h="370840">
                <a:tc vMerge="1">
                  <a:txBody>
                    <a:bodyPr/>
                    <a:lstStyle/>
                    <a:p>
                      <a:pPr marL="91440" marR="252095" lvl="0" indent="0" algn="l" defTabSz="914400" rtl="0" eaLnBrk="1" fontAlgn="auto" latinLnBrk="0" hangingPunct="1">
                        <a:lnSpc>
                          <a:spcPct val="100000"/>
                        </a:lnSpc>
                        <a:spcBef>
                          <a:spcPts val="0"/>
                        </a:spcBef>
                        <a:spcAft>
                          <a:spcPts val="0"/>
                        </a:spcAft>
                        <a:buClrTx/>
                        <a:buSzTx/>
                        <a:buFontTx/>
                        <a:buNone/>
                        <a:tabLst/>
                        <a:defRPr/>
                      </a:pPr>
                      <a:endParaRPr lang="ru-RU" sz="1400" dirty="0"/>
                    </a:p>
                  </a:txBody>
                  <a:tcPr marL="0" marR="0" marT="44450" marB="0"/>
                </a:tc>
                <a:tc>
                  <a:txBody>
                    <a:bodyPr/>
                    <a:lstStyle/>
                    <a:p>
                      <a:r>
                        <a:rPr lang="ru-RU" sz="1400" b="0" dirty="0">
                          <a:latin typeface="+mn-lt"/>
                          <a:cs typeface="Times New Roman"/>
                        </a:rPr>
                        <a:t>2. Изменение (увеличение) цены контракта без изменения объема и (или) видов выполняемых работ в связи с увеличением цен на строительные ресурсы в порядке, установленном постановлением Правительства Российской Федерации от 9 августа 2021 г. N 1315 "О внесении изменений в некоторые акты Правительства Российской Федерации". При этом положения абзаца второго подпункта "а" пункта 2  </a:t>
                      </a:r>
                      <a:r>
                        <a:rPr lang="ru-RU" sz="1400" b="0" i="1" u="sng" dirty="0">
                          <a:latin typeface="+mn-lt"/>
                          <a:cs typeface="Times New Roman"/>
                        </a:rPr>
                        <a:t>(увеличение срока и цены в пределах 30% от первоначальных)</a:t>
                      </a:r>
                      <a:r>
                        <a:rPr lang="ru-RU" sz="1400" b="0" dirty="0">
                          <a:latin typeface="+mn-lt"/>
                          <a:cs typeface="Times New Roman"/>
                        </a:rPr>
                        <a:t>  указанного постановления не применяются.</a:t>
                      </a:r>
                      <a:endParaRPr lang="ru-RU" dirty="0"/>
                    </a:p>
                  </a:txBody>
                  <a:tcPr marL="0" marR="0" marT="0" marB="0"/>
                </a:tc>
                <a:extLst>
                  <a:ext uri="{0D108BD9-81ED-4DB2-BD59-A6C34878D82A}">
                    <a16:rowId xmlns:a16="http://schemas.microsoft.com/office/drawing/2014/main" val="2926350743"/>
                  </a:ext>
                </a:extLst>
              </a:tr>
              <a:tr h="502435">
                <a:tc>
                  <a:txBody>
                    <a:bodyPr/>
                    <a:lstStyle/>
                    <a:p>
                      <a:pPr marL="91440">
                        <a:lnSpc>
                          <a:spcPct val="100000"/>
                        </a:lnSpc>
                        <a:spcBef>
                          <a:spcPts val="0"/>
                        </a:spcBef>
                      </a:pPr>
                      <a:r>
                        <a:rPr sz="1400" spc="-5" dirty="0"/>
                        <a:t>Порядок</a:t>
                      </a:r>
                      <a:r>
                        <a:rPr sz="1400" spc="-40" dirty="0"/>
                        <a:t> </a:t>
                      </a:r>
                      <a:r>
                        <a:rPr sz="1400" dirty="0"/>
                        <a:t>внесения</a:t>
                      </a:r>
                    </a:p>
                    <a:p>
                      <a:pPr marL="91440">
                        <a:lnSpc>
                          <a:spcPct val="100000"/>
                        </a:lnSpc>
                        <a:spcBef>
                          <a:spcPts val="0"/>
                        </a:spcBef>
                      </a:pPr>
                      <a:r>
                        <a:rPr sz="1400" spc="-10" dirty="0"/>
                        <a:t>изменений</a:t>
                      </a:r>
                      <a:endParaRPr sz="1400" dirty="0">
                        <a:latin typeface="+mn-lt"/>
                        <a:cs typeface="Times New Roman"/>
                      </a:endParaRPr>
                    </a:p>
                  </a:txBody>
                  <a:tcPr marL="0" marR="0" marT="0" marB="0"/>
                </a:tc>
                <a:tc>
                  <a:txBody>
                    <a:bodyPr/>
                    <a:lstStyle/>
                    <a:p>
                      <a:pPr marL="90805" indent="0">
                        <a:lnSpc>
                          <a:spcPct val="100000"/>
                        </a:lnSpc>
                        <a:spcBef>
                          <a:spcPts val="0"/>
                        </a:spcBef>
                        <a:buNone/>
                        <a:tabLst>
                          <a:tab pos="357505" algn="l"/>
                        </a:tabLst>
                      </a:pPr>
                      <a:r>
                        <a:rPr lang="ru-RU" sz="1400" spc="-5" dirty="0"/>
                        <a:t>1) </a:t>
                      </a:r>
                      <a:r>
                        <a:rPr sz="1400" spc="-5" dirty="0" err="1"/>
                        <a:t>Получение</a:t>
                      </a:r>
                      <a:r>
                        <a:rPr sz="1400" spc="15" dirty="0"/>
                        <a:t> </a:t>
                      </a:r>
                      <a:r>
                        <a:rPr sz="1400" dirty="0"/>
                        <a:t>обращения</a:t>
                      </a:r>
                      <a:r>
                        <a:rPr sz="1400" spc="20" dirty="0"/>
                        <a:t> </a:t>
                      </a:r>
                      <a:r>
                        <a:rPr sz="1400" spc="-5" dirty="0"/>
                        <a:t>(письма)</a:t>
                      </a:r>
                      <a:r>
                        <a:rPr sz="1400" spc="35" dirty="0"/>
                        <a:t> </a:t>
                      </a:r>
                      <a:r>
                        <a:rPr sz="1400" spc="-15" dirty="0"/>
                        <a:t>от</a:t>
                      </a:r>
                      <a:r>
                        <a:rPr sz="1400" spc="5" dirty="0"/>
                        <a:t> </a:t>
                      </a:r>
                      <a:r>
                        <a:rPr sz="1400" dirty="0"/>
                        <a:t>поставщика</a:t>
                      </a:r>
                      <a:r>
                        <a:rPr sz="1400" spc="25" dirty="0"/>
                        <a:t> </a:t>
                      </a:r>
                      <a:r>
                        <a:rPr sz="1400" spc="-5" dirty="0"/>
                        <a:t>с</a:t>
                      </a:r>
                      <a:r>
                        <a:rPr sz="1400" dirty="0"/>
                        <a:t> </a:t>
                      </a:r>
                      <a:r>
                        <a:rPr sz="1400" dirty="0" err="1"/>
                        <a:t>обоснованием</a:t>
                      </a:r>
                      <a:r>
                        <a:rPr lang="en-US" sz="1400" dirty="0"/>
                        <a:t> </a:t>
                      </a:r>
                      <a:r>
                        <a:rPr sz="1400" spc="-15" dirty="0" err="1"/>
                        <a:t>необходимости</a:t>
                      </a:r>
                      <a:r>
                        <a:rPr sz="1400" spc="40" dirty="0"/>
                        <a:t> </a:t>
                      </a:r>
                      <a:r>
                        <a:rPr sz="1400" dirty="0" err="1"/>
                        <a:t>внесения</a:t>
                      </a:r>
                      <a:r>
                        <a:rPr sz="1400" spc="65" dirty="0"/>
                        <a:t> </a:t>
                      </a:r>
                      <a:r>
                        <a:rPr sz="1400" spc="-5" dirty="0" err="1"/>
                        <a:t>изменений</a:t>
                      </a:r>
                      <a:r>
                        <a:rPr lang="ru-RU" sz="1400" spc="-5" dirty="0"/>
                        <a:t> + проекта соглашения об изменении условий</a:t>
                      </a:r>
                    </a:p>
                    <a:p>
                      <a:pPr marL="356870" indent="-266065">
                        <a:lnSpc>
                          <a:spcPct val="100000"/>
                        </a:lnSpc>
                        <a:spcBef>
                          <a:spcPts val="0"/>
                        </a:spcBef>
                        <a:buAutoNum type="arabicParenR" startAt="2"/>
                        <a:tabLst>
                          <a:tab pos="357505" algn="l"/>
                        </a:tabLst>
                      </a:pPr>
                      <a:r>
                        <a:rPr lang="ru-RU" sz="1400" dirty="0"/>
                        <a:t>Заказчик в течение 10 рабочих дней со дня, следующего за днем поступления предложения об изменении существенных условий контракта, по результатам рассмотрения такого предложения направляет поставщику (подрядчику, исполнителю) подписанное соглашение об изменении условий контракта и включает в соответствии с 44-ФЗ информацию об изменении контракта в реестр контрактов либо в письменной форме отказ об изменении существенных условий контракта с обоснованием такого отказа.</a:t>
                      </a:r>
                    </a:p>
                    <a:p>
                      <a:pPr marL="356870" indent="-266065">
                        <a:lnSpc>
                          <a:spcPct val="100000"/>
                        </a:lnSpc>
                        <a:spcBef>
                          <a:spcPts val="0"/>
                        </a:spcBef>
                        <a:buAutoNum type="arabicParenR" startAt="2"/>
                        <a:tabLst>
                          <a:tab pos="357505" algn="l"/>
                        </a:tabLst>
                      </a:pPr>
                      <a:r>
                        <a:rPr sz="1400" dirty="0" err="1"/>
                        <a:t>Внесение</a:t>
                      </a:r>
                      <a:r>
                        <a:rPr sz="1400" spc="50" dirty="0"/>
                        <a:t> </a:t>
                      </a:r>
                      <a:r>
                        <a:rPr sz="1400" spc="-10" dirty="0"/>
                        <a:t>поставщиком</a:t>
                      </a:r>
                      <a:r>
                        <a:rPr sz="1400" spc="50" dirty="0"/>
                        <a:t> </a:t>
                      </a:r>
                      <a:r>
                        <a:rPr sz="1400" spc="-10" dirty="0"/>
                        <a:t>ОИК</a:t>
                      </a:r>
                      <a:r>
                        <a:rPr sz="1400" spc="-45" dirty="0"/>
                        <a:t> </a:t>
                      </a:r>
                      <a:r>
                        <a:rPr sz="1400" spc="-5" dirty="0"/>
                        <a:t>на</a:t>
                      </a:r>
                      <a:r>
                        <a:rPr sz="1400" spc="25" dirty="0"/>
                        <a:t> </a:t>
                      </a:r>
                      <a:r>
                        <a:rPr sz="1400" spc="-5" dirty="0"/>
                        <a:t>новые</a:t>
                      </a:r>
                      <a:r>
                        <a:rPr sz="1400" spc="15" dirty="0"/>
                        <a:t> </a:t>
                      </a:r>
                      <a:r>
                        <a:rPr sz="1400" spc="-10" dirty="0"/>
                        <a:t>обязательства,</a:t>
                      </a:r>
                      <a:r>
                        <a:rPr sz="1400" spc="20" dirty="0"/>
                        <a:t> </a:t>
                      </a:r>
                      <a:r>
                        <a:rPr sz="1400" spc="-10" dirty="0" err="1"/>
                        <a:t>не</a:t>
                      </a:r>
                      <a:r>
                        <a:rPr lang="en-US" sz="1400" spc="-10" dirty="0"/>
                        <a:t> </a:t>
                      </a:r>
                      <a:r>
                        <a:rPr sz="1400" spc="-5" dirty="0" err="1"/>
                        <a:t>обеспеченные</a:t>
                      </a:r>
                      <a:r>
                        <a:rPr sz="1400" spc="55" dirty="0"/>
                        <a:t> </a:t>
                      </a:r>
                      <a:r>
                        <a:rPr sz="1400" spc="-5" dirty="0"/>
                        <a:t>ранее</a:t>
                      </a:r>
                      <a:r>
                        <a:rPr sz="1400" spc="30" dirty="0"/>
                        <a:t> </a:t>
                      </a:r>
                      <a:r>
                        <a:rPr sz="1400" spc="-5" dirty="0"/>
                        <a:t>предоставленным</a:t>
                      </a:r>
                      <a:r>
                        <a:rPr sz="1400" spc="60" dirty="0"/>
                        <a:t> </a:t>
                      </a:r>
                      <a:r>
                        <a:rPr sz="1400" spc="-10" dirty="0"/>
                        <a:t>ОИК</a:t>
                      </a:r>
                      <a:r>
                        <a:rPr sz="1400" spc="15" dirty="0"/>
                        <a:t> </a:t>
                      </a:r>
                      <a:r>
                        <a:rPr sz="1400" dirty="0"/>
                        <a:t>(если</a:t>
                      </a:r>
                      <a:r>
                        <a:rPr sz="1400" spc="40" dirty="0"/>
                        <a:t> </a:t>
                      </a:r>
                      <a:r>
                        <a:rPr sz="1400" spc="-10" dirty="0"/>
                        <a:t>ОИК</a:t>
                      </a:r>
                      <a:r>
                        <a:rPr sz="1400" spc="15" dirty="0"/>
                        <a:t> </a:t>
                      </a:r>
                      <a:r>
                        <a:rPr sz="1400" dirty="0"/>
                        <a:t>требовалось </a:t>
                      </a:r>
                      <a:r>
                        <a:rPr sz="1400" spc="-385" dirty="0"/>
                        <a:t> </a:t>
                      </a:r>
                      <a:r>
                        <a:rPr sz="1400" spc="-5" dirty="0"/>
                        <a:t>в </a:t>
                      </a:r>
                      <a:r>
                        <a:rPr sz="1400" spc="-10" dirty="0" err="1"/>
                        <a:t>закупке</a:t>
                      </a:r>
                      <a:r>
                        <a:rPr sz="1400" spc="-10" dirty="0"/>
                        <a:t>)</a:t>
                      </a:r>
                      <a:r>
                        <a:rPr lang="ru-RU" sz="1400" spc="-10" dirty="0"/>
                        <a:t>  - </a:t>
                      </a:r>
                      <a:r>
                        <a:rPr lang="ru-RU" sz="1400" b="1" spc="-10" dirty="0">
                          <a:solidFill>
                            <a:srgbClr val="FF0000"/>
                          </a:solidFill>
                        </a:rPr>
                        <a:t>Что вперед – действия заказчика, или корректировка ОИК</a:t>
                      </a:r>
                      <a:r>
                        <a:rPr lang="en-US" sz="1400" b="1" spc="-10" dirty="0">
                          <a:solidFill>
                            <a:srgbClr val="FF0000"/>
                          </a:solidFill>
                        </a:rPr>
                        <a:t>?</a:t>
                      </a:r>
                      <a:endParaRPr sz="1400" b="1" dirty="0">
                        <a:solidFill>
                          <a:srgbClr val="FF0000"/>
                        </a:solidFill>
                      </a:endParaRPr>
                    </a:p>
                  </a:txBody>
                  <a:tcPr marL="0" marR="0" marT="0" marB="0"/>
                </a:tc>
                <a:extLst>
                  <a:ext uri="{0D108BD9-81ED-4DB2-BD59-A6C34878D82A}">
                    <a16:rowId xmlns:a16="http://schemas.microsoft.com/office/drawing/2014/main" val="659553159"/>
                  </a:ext>
                </a:extLst>
              </a:tr>
            </a:tbl>
          </a:graphicData>
        </a:graphic>
      </p:graphicFrame>
    </p:spTree>
    <p:extLst>
      <p:ext uri="{BB962C8B-B14F-4D97-AF65-F5344CB8AC3E}">
        <p14:creationId xmlns:p14="http://schemas.microsoft.com/office/powerpoint/2010/main" val="5625447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275197"/>
            <a:ext cx="10515600" cy="405840"/>
          </a:xfrm>
        </p:spPr>
        <p:txBody>
          <a:bodyPr>
            <a:normAutofit fontScale="90000"/>
          </a:bodyPr>
          <a:lstStyle/>
          <a:p>
            <a:pPr algn="ctr"/>
            <a:r>
              <a:rPr lang="ru-RU" sz="2400" b="1" dirty="0">
                <a:solidFill>
                  <a:srgbClr val="FF0000"/>
                </a:solidFill>
              </a:rPr>
              <a:t>Основные нарушения при исполнении «строительных» контрактов (ФК)</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1527918217"/>
              </p:ext>
            </p:extLst>
          </p:nvPr>
        </p:nvGraphicFramePr>
        <p:xfrm>
          <a:off x="372035" y="692989"/>
          <a:ext cx="11246224" cy="4673600"/>
        </p:xfrm>
        <a:graphic>
          <a:graphicData uri="http://schemas.openxmlformats.org/drawingml/2006/table">
            <a:tbl>
              <a:tblPr firstRow="1" bandRow="1">
                <a:tableStyleId>{F5AB1C69-6EDB-4FF4-983F-18BD219EF322}</a:tableStyleId>
              </a:tblPr>
              <a:tblGrid>
                <a:gridCol w="11246224">
                  <a:extLst>
                    <a:ext uri="{9D8B030D-6E8A-4147-A177-3AD203B41FA5}">
                      <a16:colId xmlns:a16="http://schemas.microsoft.com/office/drawing/2014/main" val="2028518078"/>
                    </a:ext>
                  </a:extLst>
                </a:gridCol>
              </a:tblGrid>
              <a:tr h="370840">
                <a:tc>
                  <a:txBody>
                    <a:bodyPr/>
                    <a:lstStyle/>
                    <a:p>
                      <a:r>
                        <a:rPr lang="ru-RU" dirty="0"/>
                        <a:t>Суть нарушений</a:t>
                      </a:r>
                    </a:p>
                  </a:txBody>
                  <a:tcPr/>
                </a:tc>
                <a:extLst>
                  <a:ext uri="{0D108BD9-81ED-4DB2-BD59-A6C34878D82A}">
                    <a16:rowId xmlns:a16="http://schemas.microsoft.com/office/drawing/2014/main" val="2513641010"/>
                  </a:ext>
                </a:extLst>
              </a:tr>
              <a:tr h="370840">
                <a:tc>
                  <a:txBody>
                    <a:bodyPr/>
                    <a:lstStyle/>
                    <a:p>
                      <a:r>
                        <a:rPr lang="ru-RU" sz="1800" dirty="0"/>
                        <a:t>В нарушение пунктов 1, 2 части 1 статьи 94 Закона о контрактной системе, условий государственного контракта на выполнение подрядных работ для государственных нужд заказчиком принят и оплачен фактически не выполненный объем работ по обследованию зданий, сооружений, разработке проектно-сметной документации с прохождением государственной экспертизы объемов для капитального ремонта.</a:t>
                      </a:r>
                    </a:p>
                  </a:txBody>
                  <a:tcPr/>
                </a:tc>
                <a:extLst>
                  <a:ext uri="{0D108BD9-81ED-4DB2-BD59-A6C34878D82A}">
                    <a16:rowId xmlns:a16="http://schemas.microsoft.com/office/drawing/2014/main" val="37797379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Приняты и оплачены строительные работы, выполненные не в соответствии с требованиями проектной документации. </a:t>
                      </a:r>
                    </a:p>
                  </a:txBody>
                  <a:tcPr/>
                </a:tc>
                <a:extLst>
                  <a:ext uri="{0D108BD9-81ED-4DB2-BD59-A6C34878D82A}">
                    <a16:rowId xmlns:a16="http://schemas.microsoft.com/office/drawing/2014/main" val="3052109137"/>
                  </a:ext>
                </a:extLst>
              </a:tr>
              <a:tr h="370840">
                <a:tc>
                  <a:txBody>
                    <a:bodyPr/>
                    <a:lstStyle/>
                    <a:p>
                      <a:r>
                        <a:rPr lang="ru-RU" sz="1800" dirty="0"/>
                        <a:t>Приняты и оплачены объемы строительных работ, несоответствующие проектной документации и не подтвержденные контрольными обмерами.</a:t>
                      </a:r>
                    </a:p>
                  </a:txBody>
                  <a:tcPr/>
                </a:tc>
                <a:extLst>
                  <a:ext uri="{0D108BD9-81ED-4DB2-BD59-A6C34878D82A}">
                    <a16:rowId xmlns:a16="http://schemas.microsoft.com/office/drawing/2014/main" val="3530685483"/>
                  </a:ext>
                </a:extLst>
              </a:tr>
              <a:tr h="370840">
                <a:tc>
                  <a:txBody>
                    <a:bodyPr/>
                    <a:lstStyle/>
                    <a:p>
                      <a:r>
                        <a:rPr lang="ru-RU" sz="1800" dirty="0"/>
                        <a:t>Приняты и оплачены объемы работ, выполненные и оплаченные в рамках исполнения другого контракта</a:t>
                      </a:r>
                    </a:p>
                  </a:txBody>
                  <a:tcPr/>
                </a:tc>
                <a:extLst>
                  <a:ext uri="{0D108BD9-81ED-4DB2-BD59-A6C34878D82A}">
                    <a16:rowId xmlns:a16="http://schemas.microsoft.com/office/drawing/2014/main" val="588010376"/>
                  </a:ext>
                </a:extLst>
              </a:tr>
              <a:tr h="370840">
                <a:tc>
                  <a:txBody>
                    <a:bodyPr/>
                    <a:lstStyle/>
                    <a:p>
                      <a:r>
                        <a:rPr lang="ru-RU" sz="1800" dirty="0"/>
                        <a:t>В нарушение пункта 1 статьи 72 Бюджетного кодекса Российской Федерации, части 2 статьи 34, пункта 1 части 1 статьи 94 Закона о контрактной системе, муниципальных контрактов заказчиками допущена приемка и оплата выполненных работ, связанных с капитальным ремонтом улиц, не предусмотренных условиями муниципальных контрактов, в части изменения объемов и видов работ по сравнению с первоначальными сметами как в большую, так и меньшую стороны.</a:t>
                      </a:r>
                    </a:p>
                  </a:txBody>
                  <a:tcPr/>
                </a:tc>
                <a:extLst>
                  <a:ext uri="{0D108BD9-81ED-4DB2-BD59-A6C34878D82A}">
                    <a16:rowId xmlns:a16="http://schemas.microsoft.com/office/drawing/2014/main" val="2720417521"/>
                  </a:ext>
                </a:extLst>
              </a:tr>
            </a:tbl>
          </a:graphicData>
        </a:graphic>
      </p:graphicFrame>
    </p:spTree>
    <p:extLst>
      <p:ext uri="{BB962C8B-B14F-4D97-AF65-F5344CB8AC3E}">
        <p14:creationId xmlns:p14="http://schemas.microsoft.com/office/powerpoint/2010/main" val="263902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1F82A-66F7-F9B5-008B-1F5DC166EECB}"/>
              </a:ext>
            </a:extLst>
          </p:cNvPr>
          <p:cNvSpPr>
            <a:spLocks noGrp="1"/>
          </p:cNvSpPr>
          <p:nvPr>
            <p:ph type="title"/>
          </p:nvPr>
        </p:nvSpPr>
        <p:spPr>
          <a:xfrm>
            <a:off x="838200" y="1593289"/>
            <a:ext cx="10515600" cy="1325563"/>
          </a:xfrm>
        </p:spPr>
        <p:txBody>
          <a:bodyPr/>
          <a:lstStyle/>
          <a:p>
            <a:r>
              <a:rPr lang="ru-RU" u="sng" dirty="0">
                <a:solidFill>
                  <a:srgbClr val="7030A0"/>
                </a:solidFill>
              </a:rPr>
              <a:t>На этапе подготовки к закупке</a:t>
            </a:r>
          </a:p>
        </p:txBody>
      </p:sp>
    </p:spTree>
    <p:extLst>
      <p:ext uri="{BB962C8B-B14F-4D97-AF65-F5344CB8AC3E}">
        <p14:creationId xmlns:p14="http://schemas.microsoft.com/office/powerpoint/2010/main" val="40219140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275197"/>
            <a:ext cx="10515600" cy="405840"/>
          </a:xfrm>
        </p:spPr>
        <p:txBody>
          <a:bodyPr>
            <a:normAutofit fontScale="90000"/>
          </a:bodyPr>
          <a:lstStyle/>
          <a:p>
            <a:pPr algn="ctr"/>
            <a:r>
              <a:rPr lang="ru-RU" sz="2400" b="1" dirty="0">
                <a:solidFill>
                  <a:srgbClr val="FF0000"/>
                </a:solidFill>
              </a:rPr>
              <a:t>Основные нарушения при исполнении «строительных» контрактов (ФК)</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3367858088"/>
              </p:ext>
            </p:extLst>
          </p:nvPr>
        </p:nvGraphicFramePr>
        <p:xfrm>
          <a:off x="372035" y="692989"/>
          <a:ext cx="11246224" cy="6040120"/>
        </p:xfrm>
        <a:graphic>
          <a:graphicData uri="http://schemas.openxmlformats.org/drawingml/2006/table">
            <a:tbl>
              <a:tblPr firstRow="1" bandRow="1">
                <a:tableStyleId>{F5AB1C69-6EDB-4FF4-983F-18BD219EF322}</a:tableStyleId>
              </a:tblPr>
              <a:tblGrid>
                <a:gridCol w="11246224">
                  <a:extLst>
                    <a:ext uri="{9D8B030D-6E8A-4147-A177-3AD203B41FA5}">
                      <a16:colId xmlns:a16="http://schemas.microsoft.com/office/drawing/2014/main" val="2028518078"/>
                    </a:ext>
                  </a:extLst>
                </a:gridCol>
              </a:tblGrid>
              <a:tr h="370840">
                <a:tc>
                  <a:txBody>
                    <a:bodyPr/>
                    <a:lstStyle/>
                    <a:p>
                      <a:r>
                        <a:rPr lang="ru-RU" dirty="0"/>
                        <a:t>Суть нарушений</a:t>
                      </a:r>
                    </a:p>
                  </a:txBody>
                  <a:tcPr/>
                </a:tc>
                <a:extLst>
                  <a:ext uri="{0D108BD9-81ED-4DB2-BD59-A6C34878D82A}">
                    <a16:rowId xmlns:a16="http://schemas.microsoft.com/office/drawing/2014/main" val="2513641010"/>
                  </a:ext>
                </a:extLst>
              </a:tr>
              <a:tr h="370840">
                <a:tc>
                  <a:txBody>
                    <a:bodyPr/>
                    <a:lstStyle/>
                    <a:p>
                      <a:r>
                        <a:rPr lang="ru-RU" sz="1800" dirty="0"/>
                        <a:t>В нарушение требований, установленных пунктом 1 части 1 статьи 94 Закона о контрактной системе, отдельными заказчиками осуществлена:</a:t>
                      </a:r>
                    </a:p>
                    <a:p>
                      <a:r>
                        <a:rPr lang="ru-RU" sz="1800" dirty="0"/>
                        <a:t>приемка поставленных товаров, выполненных работ (их результатов), не соответствующих условиям контрактов по комплектности, объему, характеристикам и цене (например: характеристики принятых товаров, работ не соответствуют характеристикам товаров, работ, указанным в документации, являющейся неотъемлемой частью контракта, в ходе выполнения строительных работ поставлено оборудование по цене, не соответствующей цене, указанной в сводном сметном расчете, являющемся неотъемлемой частью контракта; в ходе выполнения строительных работ по актам о приемке выполненных работ формы N КС-2 принято оборудование без его монтажа, что не соответствует условиям проектно-сметной документации, являющейся неотъемлемой частью контракта).</a:t>
                      </a:r>
                    </a:p>
                  </a:txBody>
                  <a:tcPr/>
                </a:tc>
                <a:extLst>
                  <a:ext uri="{0D108BD9-81ED-4DB2-BD59-A6C34878D82A}">
                    <a16:rowId xmlns:a16="http://schemas.microsoft.com/office/drawing/2014/main" val="37797379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В нарушение требований, установленных пунктом 1 части 1, частью 7 статьи 94 Закона о контрактной системе, осуществлялась приемка поставленного товара, выполненной работы (ее результатов), оказанной услуги или отдельного этапа исполнения контракта при несоответствии этих товаров, работ, услуг либо результатов выполненных работ условиям контракта, в том числе когда выявленные несоответствия не устранены поставщиками (подрядчиками, исполнителями), которые:</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a:t>привели к уменьшению количества поставленных товаров, объема выполняемых работ, оказываемых услуг для обеспечения федеральных нужд (например, в результате проведенного выборочного сопоставления фактического наименования, видов и объемов работ, выполненных подрядчиком и принятых по актам формы N КС-2 с фактическим наименованием, видов и объемов работ по комплексной реконструкции и реставрации объекта культурного наследия выявлены фактически не выполненные объемы работ).</a:t>
                      </a:r>
                    </a:p>
                  </a:txBody>
                  <a:tcPr/>
                </a:tc>
                <a:extLst>
                  <a:ext uri="{0D108BD9-81ED-4DB2-BD59-A6C34878D82A}">
                    <a16:rowId xmlns:a16="http://schemas.microsoft.com/office/drawing/2014/main" val="3052109137"/>
                  </a:ext>
                </a:extLst>
              </a:tr>
            </a:tbl>
          </a:graphicData>
        </a:graphic>
      </p:graphicFrame>
    </p:spTree>
    <p:extLst>
      <p:ext uri="{BB962C8B-B14F-4D97-AF65-F5344CB8AC3E}">
        <p14:creationId xmlns:p14="http://schemas.microsoft.com/office/powerpoint/2010/main" val="42457894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A6C779-3555-AFB3-A54E-CEA3A1BAC8E4}"/>
              </a:ext>
            </a:extLst>
          </p:cNvPr>
          <p:cNvSpPr>
            <a:spLocks noGrp="1"/>
          </p:cNvSpPr>
          <p:nvPr>
            <p:ph type="title"/>
          </p:nvPr>
        </p:nvSpPr>
        <p:spPr>
          <a:xfrm>
            <a:off x="838200" y="1413995"/>
            <a:ext cx="10515600" cy="1325563"/>
          </a:xfrm>
        </p:spPr>
        <p:txBody>
          <a:bodyPr>
            <a:normAutofit fontScale="90000"/>
          </a:bodyPr>
          <a:lstStyle/>
          <a:p>
            <a:r>
              <a:rPr lang="ru-RU" b="1" dirty="0"/>
              <a:t>На что обращает внимание Прокуратура Республики Карелия по исполнению «строительных» контрактов</a:t>
            </a:r>
          </a:p>
        </p:txBody>
      </p:sp>
    </p:spTree>
    <p:extLst>
      <p:ext uri="{BB962C8B-B14F-4D97-AF65-F5344CB8AC3E}">
        <p14:creationId xmlns:p14="http://schemas.microsoft.com/office/powerpoint/2010/main" val="4721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C4AB89-2B0A-6087-E69D-A1D4852BB151}"/>
              </a:ext>
            </a:extLst>
          </p:cNvPr>
          <p:cNvSpPr>
            <a:spLocks noGrp="1"/>
          </p:cNvSpPr>
          <p:nvPr>
            <p:ph type="title"/>
          </p:nvPr>
        </p:nvSpPr>
        <p:spPr>
          <a:xfrm>
            <a:off x="484095" y="158937"/>
            <a:ext cx="11429999" cy="612028"/>
          </a:xfrm>
        </p:spPr>
        <p:txBody>
          <a:bodyPr>
            <a:noAutofit/>
          </a:bodyPr>
          <a:lstStyle/>
          <a:p>
            <a:r>
              <a:rPr lang="ru-RU" sz="2000" b="1" dirty="0">
                <a:solidFill>
                  <a:srgbClr val="00B0F0"/>
                </a:solidFill>
              </a:rPr>
              <a:t>В Питкярантском районе прокуратура пресекла нарушения при приемке работ по содержанию дорог</a:t>
            </a:r>
            <a:br>
              <a:rPr lang="ru-RU" sz="2000" b="1" dirty="0">
                <a:solidFill>
                  <a:srgbClr val="00B0F0"/>
                </a:solidFill>
              </a:rPr>
            </a:br>
            <a:endParaRPr lang="ru-RU" sz="2000" b="1" dirty="0">
              <a:solidFill>
                <a:srgbClr val="00B0F0"/>
              </a:solidFill>
            </a:endParaRPr>
          </a:p>
        </p:txBody>
      </p:sp>
      <p:sp>
        <p:nvSpPr>
          <p:cNvPr id="3" name="Объект 2">
            <a:extLst>
              <a:ext uri="{FF2B5EF4-FFF2-40B4-BE49-F238E27FC236}">
                <a16:creationId xmlns:a16="http://schemas.microsoft.com/office/drawing/2014/main" id="{BB1585E5-4B16-5149-3FE8-BED767911334}"/>
              </a:ext>
            </a:extLst>
          </p:cNvPr>
          <p:cNvSpPr>
            <a:spLocks noGrp="1"/>
          </p:cNvSpPr>
          <p:nvPr>
            <p:ph idx="1"/>
          </p:nvPr>
        </p:nvSpPr>
        <p:spPr>
          <a:xfrm>
            <a:off x="484095" y="857437"/>
            <a:ext cx="11075894" cy="5841626"/>
          </a:xfrm>
        </p:spPr>
        <p:txBody>
          <a:bodyPr>
            <a:noAutofit/>
          </a:bodyPr>
          <a:lstStyle/>
          <a:p>
            <a:r>
              <a:rPr lang="ru-RU" sz="1600" dirty="0"/>
              <a:t>08.04.2022</a:t>
            </a:r>
          </a:p>
          <a:p>
            <a:r>
              <a:rPr lang="ru-RU" sz="1800" dirty="0"/>
              <a:t>Прокуратура Питкярантского района провела проверку соблюдения законодательства о контрактной системе в деятельности администрации Питкярантского муниципального района.</a:t>
            </a:r>
          </a:p>
          <a:p>
            <a:r>
              <a:rPr lang="ru-RU" sz="1800" dirty="0"/>
              <a:t>Установлено, что при реализации муниципального контракта на выполнение работ по содержанию городских автомобильных дорог общего пользования, заключенного с индивидуальным предпринимателем в январе 2022 года, вопреки требованиям законодательства и положениям контракта </a:t>
            </a:r>
            <a:r>
              <a:rPr lang="ru-RU" sz="1800" b="1" dirty="0"/>
              <a:t>комиссия по приемке выполненных работ в администрации района не создана, экспертная оценка произведённым работам на дана.</a:t>
            </a:r>
          </a:p>
          <a:p>
            <a:r>
              <a:rPr lang="ru-RU" sz="1800" dirty="0"/>
              <a:t>В этой связи прокуратурой района в адрес Главы администрации муниципального района было внесено представление. По итогам его рассмотрения нарушения устранены, создана специальная комиссия для приемки работ с привлечением экспертов для оценки соответствия выполненных работ ГОСТам, должностное лицо администрации, допустившее нарушения, привлечено к дисциплинарной ответственности. </a:t>
            </a:r>
          </a:p>
        </p:txBody>
      </p:sp>
    </p:spTree>
    <p:extLst>
      <p:ext uri="{BB962C8B-B14F-4D97-AF65-F5344CB8AC3E}">
        <p14:creationId xmlns:p14="http://schemas.microsoft.com/office/powerpoint/2010/main" val="1887915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C4AB89-2B0A-6087-E69D-A1D4852BB151}"/>
              </a:ext>
            </a:extLst>
          </p:cNvPr>
          <p:cNvSpPr>
            <a:spLocks noGrp="1"/>
          </p:cNvSpPr>
          <p:nvPr>
            <p:ph type="title"/>
          </p:nvPr>
        </p:nvSpPr>
        <p:spPr>
          <a:xfrm>
            <a:off x="484095" y="158937"/>
            <a:ext cx="11429999" cy="612028"/>
          </a:xfrm>
        </p:spPr>
        <p:txBody>
          <a:bodyPr>
            <a:noAutofit/>
          </a:bodyPr>
          <a:lstStyle/>
          <a:p>
            <a:pPr algn="ctr"/>
            <a:r>
              <a:rPr lang="ru-RU" sz="2000" b="1" dirty="0">
                <a:solidFill>
                  <a:srgbClr val="00B0F0"/>
                </a:solidFill>
              </a:rPr>
              <a:t>За бездействие при реализации национального проекта юридическое лицо оштрафовано на сумму свыше 17 млн рублей</a:t>
            </a:r>
          </a:p>
        </p:txBody>
      </p:sp>
      <p:sp>
        <p:nvSpPr>
          <p:cNvPr id="3" name="Объект 2">
            <a:extLst>
              <a:ext uri="{FF2B5EF4-FFF2-40B4-BE49-F238E27FC236}">
                <a16:creationId xmlns:a16="http://schemas.microsoft.com/office/drawing/2014/main" id="{BB1585E5-4B16-5149-3FE8-BED767911334}"/>
              </a:ext>
            </a:extLst>
          </p:cNvPr>
          <p:cNvSpPr>
            <a:spLocks noGrp="1"/>
          </p:cNvSpPr>
          <p:nvPr>
            <p:ph idx="1"/>
          </p:nvPr>
        </p:nvSpPr>
        <p:spPr>
          <a:xfrm>
            <a:off x="484095" y="857437"/>
            <a:ext cx="11075894" cy="5841626"/>
          </a:xfrm>
        </p:spPr>
        <p:txBody>
          <a:bodyPr>
            <a:noAutofit/>
          </a:bodyPr>
          <a:lstStyle/>
          <a:p>
            <a:r>
              <a:rPr lang="ru-RU" sz="1800" dirty="0"/>
              <a:t>14.04.2022</a:t>
            </a:r>
          </a:p>
          <a:p>
            <a:r>
              <a:rPr lang="ru-RU" sz="1800" dirty="0"/>
              <a:t>Прокуратура Прионежского района провела проверку исполнения законодательства о контрактной системе в сфере закупок при реализации национального проекта.</a:t>
            </a:r>
          </a:p>
          <a:p>
            <a:r>
              <a:rPr lang="ru-RU" sz="1800" dirty="0"/>
              <a:t>Установлено, что в рамках исполнения мероприятий национального проекта «Образование» КУ РК «Управление капитального строительства Республики Карелия» заключен государственный контракт с ООО «РСК «Агат» на выполнение работ по строительству здания школы в пос. Деревянка на сумму 397 млн рублей.</a:t>
            </a:r>
          </a:p>
          <a:p>
            <a:r>
              <a:rPr lang="ru-RU" sz="1800" dirty="0"/>
              <a:t>В установленные контрактом сроки работы завершены не были.</a:t>
            </a:r>
          </a:p>
          <a:p>
            <a:r>
              <a:rPr lang="ru-RU" sz="1800" dirty="0">
                <a:solidFill>
                  <a:srgbClr val="FF0000"/>
                </a:solidFill>
              </a:rPr>
              <a:t>По постановлению прокурора общество привлечено к административной ответственности по ч. 7 ст. 7.32 КоАП РФ (бездействие, повлекшее неисполнение обязательств, предусмотренных контрактом на выполнение работ), назначено наказание в виде штрафа в размере 17,2 млн рублей.</a:t>
            </a:r>
          </a:p>
          <a:p>
            <a:r>
              <a:rPr lang="ru-RU" sz="1800" dirty="0"/>
              <a:t>Постановление суда в законную силу не вступило.</a:t>
            </a:r>
          </a:p>
          <a:p>
            <a:r>
              <a:rPr lang="ru-RU" sz="1800" dirty="0"/>
              <a:t>Вопросы завершения строительства здания школы находятся на контроле прокуратуры.</a:t>
            </a:r>
          </a:p>
        </p:txBody>
      </p:sp>
    </p:spTree>
    <p:extLst>
      <p:ext uri="{BB962C8B-B14F-4D97-AF65-F5344CB8AC3E}">
        <p14:creationId xmlns:p14="http://schemas.microsoft.com/office/powerpoint/2010/main" val="12231301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idx="4294967295"/>
          </p:nvPr>
        </p:nvSpPr>
        <p:spPr>
          <a:xfrm>
            <a:off x="506413" y="375000"/>
            <a:ext cx="10972800" cy="1143000"/>
          </a:xfrm>
        </p:spPr>
        <p:txBody>
          <a:bodyPr/>
          <a:lstStyle/>
          <a:p>
            <a:pPr eaLnBrk="1" hangingPunct="1"/>
            <a:r>
              <a:rPr lang="ru-RU" altLang="ru-RU" dirty="0">
                <a:solidFill>
                  <a:schemeClr val="accent2"/>
                </a:solidFill>
              </a:rPr>
              <a:t>Благодарю за внимание!</a:t>
            </a:r>
          </a:p>
        </p:txBody>
      </p:sp>
      <p:sp>
        <p:nvSpPr>
          <p:cNvPr id="220163" name="Rectangle 3"/>
          <p:cNvSpPr>
            <a:spLocks noGrp="1" noChangeArrowheads="1"/>
          </p:cNvSpPr>
          <p:nvPr>
            <p:ph type="body" idx="4294967295"/>
          </p:nvPr>
        </p:nvSpPr>
        <p:spPr>
          <a:xfrm>
            <a:off x="506413" y="1613016"/>
            <a:ext cx="10972800" cy="4525963"/>
          </a:xfrm>
        </p:spPr>
        <p:txBody>
          <a:bodyPr/>
          <a:lstStyle/>
          <a:p>
            <a:pPr algn="ctr" eaLnBrk="1" hangingPunct="1">
              <a:buFontTx/>
              <a:buNone/>
            </a:pPr>
            <a:endParaRPr lang="ru-RU" altLang="ru-RU" dirty="0">
              <a:solidFill>
                <a:srgbClr val="A50021"/>
              </a:solidFill>
            </a:endParaRPr>
          </a:p>
          <a:p>
            <a:pPr algn="ctr" eaLnBrk="1" hangingPunct="1">
              <a:buFontTx/>
              <a:buNone/>
            </a:pPr>
            <a:r>
              <a:rPr lang="ru-RU" altLang="ru-RU" dirty="0">
                <a:solidFill>
                  <a:srgbClr val="A50021"/>
                </a:solidFill>
              </a:rPr>
              <a:t>Трефилова Татьяна Николаевна  - </a:t>
            </a:r>
          </a:p>
          <a:p>
            <a:pPr algn="ctr" eaLnBrk="1" hangingPunct="1">
              <a:buFontTx/>
              <a:buNone/>
            </a:pPr>
            <a:endParaRPr lang="ru-RU" altLang="ru-RU" dirty="0">
              <a:solidFill>
                <a:srgbClr val="A50021"/>
              </a:solidFill>
            </a:endParaRPr>
          </a:p>
          <a:p>
            <a:pPr algn="ctr" eaLnBrk="1" hangingPunct="1">
              <a:buFontTx/>
              <a:buNone/>
            </a:pPr>
            <a:r>
              <a:rPr lang="en-US" altLang="ru-RU" dirty="0">
                <a:solidFill>
                  <a:srgbClr val="A50021"/>
                </a:solidFill>
                <a:hlinkClick r:id="rId2"/>
              </a:rPr>
              <a:t>igzgos@gmail.com</a:t>
            </a:r>
            <a:endParaRPr lang="ru-RU" altLang="ru-RU" dirty="0">
              <a:solidFill>
                <a:srgbClr val="A50021"/>
              </a:solidFill>
            </a:endParaRPr>
          </a:p>
          <a:p>
            <a:pPr algn="ctr" eaLnBrk="1" hangingPunct="1">
              <a:buFontTx/>
              <a:buNone/>
            </a:pPr>
            <a:r>
              <a:rPr lang="ru-RU" altLang="ru-RU" dirty="0">
                <a:solidFill>
                  <a:srgbClr val="A50021"/>
                </a:solidFill>
              </a:rPr>
              <a:t> </a:t>
            </a:r>
          </a:p>
        </p:txBody>
      </p:sp>
    </p:spTree>
    <p:extLst>
      <p:ext uri="{BB962C8B-B14F-4D97-AF65-F5344CB8AC3E}">
        <p14:creationId xmlns:p14="http://schemas.microsoft.com/office/powerpoint/2010/main" val="30063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3B64-7DC3-7117-A97F-A700E35A0AC6}"/>
              </a:ext>
            </a:extLst>
          </p:cNvPr>
          <p:cNvSpPr>
            <a:spLocks noGrp="1"/>
          </p:cNvSpPr>
          <p:nvPr>
            <p:ph type="title"/>
          </p:nvPr>
        </p:nvSpPr>
        <p:spPr>
          <a:xfrm>
            <a:off x="838200" y="365125"/>
            <a:ext cx="10515600" cy="450663"/>
          </a:xfrm>
        </p:spPr>
        <p:txBody>
          <a:bodyPr>
            <a:normAutofit fontScale="90000"/>
          </a:bodyPr>
          <a:lstStyle/>
          <a:p>
            <a:pPr algn="ctr"/>
            <a:r>
              <a:rPr lang="ru-RU" dirty="0">
                <a:solidFill>
                  <a:srgbClr val="0070C0"/>
                </a:solidFill>
              </a:rPr>
              <a:t>На этапе подготовки к закупке </a:t>
            </a:r>
            <a:br>
              <a:rPr lang="ru-RU" dirty="0">
                <a:solidFill>
                  <a:srgbClr val="0070C0"/>
                </a:solidFill>
              </a:rPr>
            </a:br>
            <a:r>
              <a:rPr lang="ru-RU" dirty="0">
                <a:solidFill>
                  <a:srgbClr val="0070C0"/>
                </a:solidFill>
              </a:rPr>
              <a:t>(требования к извещению)</a:t>
            </a:r>
          </a:p>
        </p:txBody>
      </p:sp>
      <p:graphicFrame>
        <p:nvGraphicFramePr>
          <p:cNvPr id="4" name="Таблица 4">
            <a:extLst>
              <a:ext uri="{FF2B5EF4-FFF2-40B4-BE49-F238E27FC236}">
                <a16:creationId xmlns:a16="http://schemas.microsoft.com/office/drawing/2014/main" id="{A3C1FEA9-A4B5-A890-208A-229530A0C441}"/>
              </a:ext>
            </a:extLst>
          </p:cNvPr>
          <p:cNvGraphicFramePr>
            <a:graphicFrameLocks noGrp="1"/>
          </p:cNvGraphicFramePr>
          <p:nvPr>
            <p:ph idx="1"/>
            <p:extLst>
              <p:ext uri="{D42A27DB-BD31-4B8C-83A1-F6EECF244321}">
                <p14:modId xmlns:p14="http://schemas.microsoft.com/office/powerpoint/2010/main" val="635282122"/>
              </p:ext>
            </p:extLst>
          </p:nvPr>
        </p:nvGraphicFramePr>
        <p:xfrm>
          <a:off x="277905" y="1404284"/>
          <a:ext cx="11636189" cy="2108200"/>
        </p:xfrm>
        <a:graphic>
          <a:graphicData uri="http://schemas.openxmlformats.org/drawingml/2006/table">
            <a:tbl>
              <a:tblPr firstRow="1" bandRow="1">
                <a:tableStyleId>{7DF18680-E054-41AD-8BC1-D1AEF772440D}</a:tableStyleId>
              </a:tblPr>
              <a:tblGrid>
                <a:gridCol w="3161119">
                  <a:extLst>
                    <a:ext uri="{9D8B030D-6E8A-4147-A177-3AD203B41FA5}">
                      <a16:colId xmlns:a16="http://schemas.microsoft.com/office/drawing/2014/main" val="1243784430"/>
                    </a:ext>
                  </a:extLst>
                </a:gridCol>
                <a:gridCol w="8475070">
                  <a:extLst>
                    <a:ext uri="{9D8B030D-6E8A-4147-A177-3AD203B41FA5}">
                      <a16:colId xmlns:a16="http://schemas.microsoft.com/office/drawing/2014/main" val="3905083037"/>
                    </a:ext>
                  </a:extLst>
                </a:gridCol>
              </a:tblGrid>
              <a:tr h="370840">
                <a:tc>
                  <a:txBody>
                    <a:bodyPr/>
                    <a:lstStyle/>
                    <a:p>
                      <a:r>
                        <a:rPr lang="ru-RU" dirty="0"/>
                        <a:t>Статья, часть 44-ФЗ</a:t>
                      </a:r>
                    </a:p>
                  </a:txBody>
                  <a:tcPr/>
                </a:tc>
                <a:tc>
                  <a:txBody>
                    <a:bodyPr/>
                    <a:lstStyle/>
                    <a:p>
                      <a:r>
                        <a:rPr lang="ru-RU" dirty="0"/>
                        <a:t>Суть особенностей в «строительных» закупках</a:t>
                      </a:r>
                    </a:p>
                  </a:txBody>
                  <a:tcPr/>
                </a:tc>
                <a:extLst>
                  <a:ext uri="{0D108BD9-81ED-4DB2-BD59-A6C34878D82A}">
                    <a16:rowId xmlns:a16="http://schemas.microsoft.com/office/drawing/2014/main" val="1924991881"/>
                  </a:ext>
                </a:extLst>
              </a:tr>
              <a:tr h="370840">
                <a:tc>
                  <a:txBody>
                    <a:bodyPr/>
                    <a:lstStyle/>
                    <a:p>
                      <a:r>
                        <a:rPr lang="ru-RU" dirty="0"/>
                        <a:t>Пункт 8 часть 1 статьи 33 – новелла 360-ФЗ</a:t>
                      </a:r>
                    </a:p>
                  </a:txBody>
                  <a:tcPr/>
                </a:tc>
                <a:tc>
                  <a:txBody>
                    <a:bodyPr/>
                    <a:lstStyle/>
                    <a:p>
                      <a:r>
                        <a:rPr lang="ru-RU" dirty="0"/>
                        <a:t>Описание объекта закупки при осуществлении закупки работ по строительству, реконструкции, капитальному ремонту, сносу объекта капитального строительства должно содержать  проектную документацию, утвержденную в порядке, установленном законодательством о градостроительной деятельности, </a:t>
                      </a:r>
                    </a:p>
                    <a:p>
                      <a:r>
                        <a:rPr lang="ru-RU" dirty="0"/>
                        <a:t>или типовую проектную документацию, или смету на капитальный ремонт объекта капитального строительства, за исключением …</a:t>
                      </a:r>
                    </a:p>
                  </a:txBody>
                  <a:tcPr/>
                </a:tc>
                <a:extLst>
                  <a:ext uri="{0D108BD9-81ED-4DB2-BD59-A6C34878D82A}">
                    <a16:rowId xmlns:a16="http://schemas.microsoft.com/office/drawing/2014/main" val="1212830966"/>
                  </a:ext>
                </a:extLst>
              </a:tr>
            </a:tbl>
          </a:graphicData>
        </a:graphic>
      </p:graphicFrame>
    </p:spTree>
    <p:extLst>
      <p:ext uri="{BB962C8B-B14F-4D97-AF65-F5344CB8AC3E}">
        <p14:creationId xmlns:p14="http://schemas.microsoft.com/office/powerpoint/2010/main" val="174915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72895"/>
            <a:ext cx="10515600" cy="405840"/>
          </a:xfrm>
        </p:spPr>
        <p:txBody>
          <a:bodyPr>
            <a:normAutofit fontScale="90000"/>
          </a:bodyPr>
          <a:lstStyle/>
          <a:p>
            <a:pPr algn="ctr"/>
            <a:r>
              <a:rPr lang="ru-RU" sz="2400" b="1" dirty="0">
                <a:solidFill>
                  <a:srgbClr val="FF0000"/>
                </a:solidFill>
              </a:rPr>
              <a:t>Основные нарушения при описании объекта закупки  </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3540800686"/>
              </p:ext>
            </p:extLst>
          </p:nvPr>
        </p:nvGraphicFramePr>
        <p:xfrm>
          <a:off x="372035" y="630236"/>
          <a:ext cx="11447930" cy="5948680"/>
        </p:xfrm>
        <a:graphic>
          <a:graphicData uri="http://schemas.openxmlformats.org/drawingml/2006/table">
            <a:tbl>
              <a:tblPr firstRow="1" bandRow="1">
                <a:tableStyleId>{93296810-A885-4BE3-A3E7-6D5BEEA58F35}</a:tableStyleId>
              </a:tblPr>
              <a:tblGrid>
                <a:gridCol w="2684930">
                  <a:extLst>
                    <a:ext uri="{9D8B030D-6E8A-4147-A177-3AD203B41FA5}">
                      <a16:colId xmlns:a16="http://schemas.microsoft.com/office/drawing/2014/main" val="2028518078"/>
                    </a:ext>
                  </a:extLst>
                </a:gridCol>
                <a:gridCol w="8763000">
                  <a:extLst>
                    <a:ext uri="{9D8B030D-6E8A-4147-A177-3AD203B41FA5}">
                      <a16:colId xmlns:a16="http://schemas.microsoft.com/office/drawing/2014/main" val="343016146"/>
                    </a:ext>
                  </a:extLst>
                </a:gridCol>
              </a:tblGrid>
              <a:tr h="370840">
                <a:tc>
                  <a:txBody>
                    <a:bodyPr/>
                    <a:lstStyle/>
                    <a:p>
                      <a:r>
                        <a:rPr lang="ru-RU" dirty="0"/>
                        <a:t>Суть нарушений</a:t>
                      </a:r>
                    </a:p>
                  </a:txBody>
                  <a:tcPr/>
                </a:tc>
                <a:tc>
                  <a:txBody>
                    <a:bodyPr/>
                    <a:lstStyle/>
                    <a:p>
                      <a:r>
                        <a:rPr lang="ru-RU" dirty="0"/>
                        <a:t>Пример  </a:t>
                      </a:r>
                    </a:p>
                  </a:txBody>
                  <a:tcPr/>
                </a:tc>
                <a:extLst>
                  <a:ext uri="{0D108BD9-81ED-4DB2-BD59-A6C34878D82A}">
                    <a16:rowId xmlns:a16="http://schemas.microsoft.com/office/drawing/2014/main" val="2513641010"/>
                  </a:ext>
                </a:extLst>
              </a:tr>
              <a:tr h="370840">
                <a:tc>
                  <a:txBody>
                    <a:bodyPr/>
                    <a:lstStyle/>
                    <a:p>
                      <a:r>
                        <a:rPr lang="ru-RU" sz="1800" b="1" dirty="0"/>
                        <a:t>Описание объекта закупки не содержит проектную документацию</a:t>
                      </a:r>
                    </a:p>
                  </a:txBody>
                  <a:tcPr/>
                </a:tc>
                <a:tc>
                  <a:txBody>
                    <a:bodyPr/>
                    <a:lstStyle/>
                    <a:p>
                      <a:pPr marL="285750" indent="-285750">
                        <a:buFont typeface="Arial" panose="020B0604020202020204" pitchFamily="34" charset="0"/>
                        <a:buChar char="•"/>
                      </a:pPr>
                      <a:r>
                        <a:rPr lang="ru-RU" sz="1800" dirty="0"/>
                        <a:t>РЕШЕНИЕ Адыгейского УФАС по делу №001/06/33-5/2022 от 21 января 2022 года</a:t>
                      </a:r>
                    </a:p>
                    <a:p>
                      <a:pPr marL="285750" indent="-285750">
                        <a:buFont typeface="Arial" panose="020B0604020202020204" pitchFamily="34" charset="0"/>
                        <a:buChar char="•"/>
                      </a:pPr>
                      <a:r>
                        <a:rPr lang="ru-RU" sz="1800" dirty="0"/>
                        <a:t>Заказчик проводит ЭА на монтаж системы экстренного речевого оповещения о ЧС в учреждениях образования Майкопского района (извещение №0376300021521000282).</a:t>
                      </a:r>
                    </a:p>
                    <a:p>
                      <a:pPr marL="285750" indent="-285750">
                        <a:buFont typeface="Arial" panose="020B0604020202020204" pitchFamily="34" charset="0"/>
                        <a:buChar char="•"/>
                      </a:pPr>
                      <a:r>
                        <a:rPr lang="ru-RU" sz="1800" dirty="0"/>
                        <a:t> Заказчик не предоставил в состав аукционной документации проект на выполнения данных видов работ, согласно требованиям ст. 83 закона N 123-ФЗ от 22.07.2008 (ред. от 30.04.2021) "Технический регламент о требованиях пожарной безопасности". Без данного проекта лицензионный вид работ не может выполнятся. В своих разъяснениях заказчик путает проект, смету и виды работ. Для запрашиваемых работ смета составляется на основании проекта или акта обследования согласно руководящий документ РД 78.145-93 МВД РФ. Но заказчик не представил даже планы объектов. Работы, не указанные в сметном расчете, заказчик перекладывает на подрядчика установив требование, что подрядчику перед производством работ следует провести комплексное обследование каждого объекта для определения порядка производства работ. При обследовании Объекта Подрядчиком оцениваются (уточняются) объемы выполняемых работ. Исходя из вышеизложенных требований заказчика, получается, что заказчик не имеет данных об объеме работ.</a:t>
                      </a:r>
                    </a:p>
                    <a:p>
                      <a:pPr marL="285750" indent="-285750">
                        <a:buFont typeface="Arial" panose="020B0604020202020204" pitchFamily="34" charset="0"/>
                        <a:buChar char="•"/>
                      </a:pPr>
                      <a:r>
                        <a:rPr lang="ru-RU" sz="1800" dirty="0">
                          <a:solidFill>
                            <a:srgbClr val="FF0000"/>
                          </a:solidFill>
                        </a:rPr>
                        <a:t>Аукционная документация не содержит проектную документацию, что является нарушением части 1 статьи 33 Закона о контрактной системе.</a:t>
                      </a:r>
                    </a:p>
                  </a:txBody>
                  <a:tcPr/>
                </a:tc>
                <a:extLst>
                  <a:ext uri="{0D108BD9-81ED-4DB2-BD59-A6C34878D82A}">
                    <a16:rowId xmlns:a16="http://schemas.microsoft.com/office/drawing/2014/main" val="3779737944"/>
                  </a:ext>
                </a:extLst>
              </a:tr>
            </a:tbl>
          </a:graphicData>
        </a:graphic>
      </p:graphicFrame>
    </p:spTree>
    <p:extLst>
      <p:ext uri="{BB962C8B-B14F-4D97-AF65-F5344CB8AC3E}">
        <p14:creationId xmlns:p14="http://schemas.microsoft.com/office/powerpoint/2010/main" val="425405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BFC4B-56F8-5197-8DCA-2443E6591EA5}"/>
              </a:ext>
            </a:extLst>
          </p:cNvPr>
          <p:cNvSpPr>
            <a:spLocks noGrp="1"/>
          </p:cNvSpPr>
          <p:nvPr>
            <p:ph type="title"/>
          </p:nvPr>
        </p:nvSpPr>
        <p:spPr>
          <a:xfrm>
            <a:off x="838200" y="72895"/>
            <a:ext cx="10515600" cy="405840"/>
          </a:xfrm>
        </p:spPr>
        <p:txBody>
          <a:bodyPr>
            <a:normAutofit fontScale="90000"/>
          </a:bodyPr>
          <a:lstStyle/>
          <a:p>
            <a:pPr algn="ctr"/>
            <a:r>
              <a:rPr lang="ru-RU" sz="2400" b="1" dirty="0">
                <a:solidFill>
                  <a:srgbClr val="FF0000"/>
                </a:solidFill>
              </a:rPr>
              <a:t>Основные нарушения при описании объекта закупки  </a:t>
            </a:r>
          </a:p>
        </p:txBody>
      </p:sp>
      <p:graphicFrame>
        <p:nvGraphicFramePr>
          <p:cNvPr id="4" name="Таблица 4">
            <a:extLst>
              <a:ext uri="{FF2B5EF4-FFF2-40B4-BE49-F238E27FC236}">
                <a16:creationId xmlns:a16="http://schemas.microsoft.com/office/drawing/2014/main" id="{BF57802B-4E43-3E88-9FD8-3AC000DD5EDB}"/>
              </a:ext>
            </a:extLst>
          </p:cNvPr>
          <p:cNvGraphicFramePr>
            <a:graphicFrameLocks noGrp="1"/>
          </p:cNvGraphicFramePr>
          <p:nvPr>
            <p:extLst>
              <p:ext uri="{D42A27DB-BD31-4B8C-83A1-F6EECF244321}">
                <p14:modId xmlns:p14="http://schemas.microsoft.com/office/powerpoint/2010/main" val="925806395"/>
              </p:ext>
            </p:extLst>
          </p:nvPr>
        </p:nvGraphicFramePr>
        <p:xfrm>
          <a:off x="170329" y="478735"/>
          <a:ext cx="11878236" cy="6223000"/>
        </p:xfrm>
        <a:graphic>
          <a:graphicData uri="http://schemas.openxmlformats.org/drawingml/2006/table">
            <a:tbl>
              <a:tblPr firstRow="1" bandRow="1">
                <a:tableStyleId>{93296810-A885-4BE3-A3E7-6D5BEEA58F35}</a:tableStyleId>
              </a:tblPr>
              <a:tblGrid>
                <a:gridCol w="2078923">
                  <a:extLst>
                    <a:ext uri="{9D8B030D-6E8A-4147-A177-3AD203B41FA5}">
                      <a16:colId xmlns:a16="http://schemas.microsoft.com/office/drawing/2014/main" val="2028518078"/>
                    </a:ext>
                  </a:extLst>
                </a:gridCol>
                <a:gridCol w="9799313">
                  <a:extLst>
                    <a:ext uri="{9D8B030D-6E8A-4147-A177-3AD203B41FA5}">
                      <a16:colId xmlns:a16="http://schemas.microsoft.com/office/drawing/2014/main" val="343016146"/>
                    </a:ext>
                  </a:extLst>
                </a:gridCol>
              </a:tblGrid>
              <a:tr h="370840">
                <a:tc>
                  <a:txBody>
                    <a:bodyPr/>
                    <a:lstStyle/>
                    <a:p>
                      <a:r>
                        <a:rPr lang="ru-RU" dirty="0"/>
                        <a:t>Суть нарушений</a:t>
                      </a:r>
                    </a:p>
                  </a:txBody>
                  <a:tcPr/>
                </a:tc>
                <a:tc>
                  <a:txBody>
                    <a:bodyPr/>
                    <a:lstStyle/>
                    <a:p>
                      <a:r>
                        <a:rPr lang="ru-RU" dirty="0"/>
                        <a:t>Пример</a:t>
                      </a:r>
                    </a:p>
                  </a:txBody>
                  <a:tcPr/>
                </a:tc>
                <a:extLst>
                  <a:ext uri="{0D108BD9-81ED-4DB2-BD59-A6C34878D82A}">
                    <a16:rowId xmlns:a16="http://schemas.microsoft.com/office/drawing/2014/main" val="2513641010"/>
                  </a:ext>
                </a:extLst>
              </a:tr>
              <a:tr h="370840">
                <a:tc>
                  <a:txBody>
                    <a:bodyPr/>
                    <a:lstStyle/>
                    <a:p>
                      <a:r>
                        <a:rPr lang="ru-RU" sz="1800" b="1" dirty="0"/>
                        <a:t>Описание объекта закупки не содержит смету на капитальный ремонт объекта капитального строительства</a:t>
                      </a:r>
                    </a:p>
                  </a:txBody>
                  <a:tcPr/>
                </a:tc>
                <a:tc>
                  <a:txBody>
                    <a:bodyPr/>
                    <a:lstStyle/>
                    <a:p>
                      <a:pPr marL="285750" indent="-285750">
                        <a:buFont typeface="Arial" panose="020B0604020202020204" pitchFamily="34" charset="0"/>
                        <a:buChar char="•"/>
                      </a:pPr>
                      <a:r>
                        <a:rPr lang="ru-RU" sz="1800" dirty="0">
                          <a:solidFill>
                            <a:schemeClr val="tx1"/>
                          </a:solidFill>
                        </a:rPr>
                        <a:t>Р Е Ш Е Н И Е Тамбовского УФАС по делу № 068/06/33-445/2022 18 августа 2022 года.</a:t>
                      </a:r>
                    </a:p>
                    <a:p>
                      <a:pPr marL="285750" indent="-285750">
                        <a:buFont typeface="Arial" panose="020B0604020202020204" pitchFamily="34" charset="0"/>
                        <a:buChar char="•"/>
                      </a:pPr>
                      <a:r>
                        <a:rPr lang="ru-RU" sz="1800" dirty="0">
                          <a:solidFill>
                            <a:schemeClr val="tx1"/>
                          </a:solidFill>
                        </a:rPr>
                        <a:t>Комитет </a:t>
                      </a:r>
                      <a:r>
                        <a:rPr lang="ru-RU" sz="1800" dirty="0" err="1">
                          <a:solidFill>
                            <a:schemeClr val="tx1"/>
                          </a:solidFill>
                        </a:rPr>
                        <a:t>государственого</a:t>
                      </a:r>
                      <a:r>
                        <a:rPr lang="ru-RU" sz="1800" dirty="0">
                          <a:solidFill>
                            <a:schemeClr val="tx1"/>
                          </a:solidFill>
                        </a:rPr>
                        <a:t> заказа Тамбовской области (далее – Уполномоченный орган) опубликовал 01.08.2022 на сайте единой информационной системы в сфере закупок извещение о проведении электронного аукциона № 0164200003022002410 на капитальный ремонт здания.</a:t>
                      </a:r>
                    </a:p>
                    <a:p>
                      <a:pPr marL="285750" indent="-285750">
                        <a:buFont typeface="Arial" panose="020B0604020202020204" pitchFamily="34" charset="0"/>
                        <a:buChar char="•"/>
                      </a:pPr>
                      <a:r>
                        <a:rPr lang="ru-RU" sz="1800" dirty="0">
                          <a:solidFill>
                            <a:schemeClr val="tx1"/>
                          </a:solidFill>
                        </a:rPr>
                        <a:t>Строительство, реконструкция, капитальный ремонт объекта капитального строительства осуществляется на основании проектной документации, которая содержит показатели, связанные с определением соответствия выполняемых работ, оказываемых услуг потребностям заказчика.</a:t>
                      </a:r>
                    </a:p>
                    <a:p>
                      <a:pPr marL="285750" indent="-285750">
                        <a:buFont typeface="Arial" panose="020B0604020202020204" pitchFamily="34" charset="0"/>
                        <a:buChar char="•"/>
                      </a:pPr>
                      <a:r>
                        <a:rPr lang="ru-RU" sz="1800" dirty="0">
                          <a:solidFill>
                            <a:schemeClr val="tx1"/>
                          </a:solidFill>
                        </a:rPr>
                        <a:t>Отсутствие проектной документации в полном объеме в составе документации означает, что заказчик не установил требования к объему работ, подлежащих выполнению в рамках заключаемого контракта, и лишает участника закупки обоснованно сформировать свое предложение.</a:t>
                      </a:r>
                    </a:p>
                    <a:p>
                      <a:pPr marL="285750" indent="-285750">
                        <a:buFont typeface="Arial" panose="020B0604020202020204" pitchFamily="34" charset="0"/>
                        <a:buChar char="•"/>
                      </a:pPr>
                      <a:r>
                        <a:rPr lang="ru-RU" sz="1800" dirty="0">
                          <a:solidFill>
                            <a:schemeClr val="tx1"/>
                          </a:solidFill>
                        </a:rPr>
                        <a:t>Комиссия Тамбовского УФАС России, изучив размещенное в ЕИС  извещение о проведении Аукциона, установила, что Заказчиком не размещены локальные сметные расчеты по объекту закупки. Отсутствие локальных сметных расчетов не позволяет потенциальным участникам закупки определить объем выполняемых работ в рамках исполнения контракта.</a:t>
                      </a:r>
                    </a:p>
                    <a:p>
                      <a:pPr marL="285750" indent="-285750">
                        <a:buFont typeface="Arial" panose="020B0604020202020204" pitchFamily="34" charset="0"/>
                        <a:buChar char="•"/>
                      </a:pPr>
                      <a:r>
                        <a:rPr lang="ru-RU" sz="1800" dirty="0">
                          <a:solidFill>
                            <a:schemeClr val="tx1"/>
                          </a:solidFill>
                        </a:rPr>
                        <a:t>Действия Заказчика, не разместившего в ЕИС проектную документацию (локальные сметные расчеты), нарушают требования п.8 ч. 1 ст. 33 Закона о контрактной системе в сфере закупок и содержат признаки административного правонарушения, предусмотренного частью 1.4 статьи 7.30 КоАП РФ.</a:t>
                      </a:r>
                    </a:p>
                  </a:txBody>
                  <a:tcPr/>
                </a:tc>
                <a:extLst>
                  <a:ext uri="{0D108BD9-81ED-4DB2-BD59-A6C34878D82A}">
                    <a16:rowId xmlns:a16="http://schemas.microsoft.com/office/drawing/2014/main" val="3779737944"/>
                  </a:ext>
                </a:extLst>
              </a:tr>
            </a:tbl>
          </a:graphicData>
        </a:graphic>
      </p:graphicFrame>
    </p:spTree>
    <p:extLst>
      <p:ext uri="{BB962C8B-B14F-4D97-AF65-F5344CB8AC3E}">
        <p14:creationId xmlns:p14="http://schemas.microsoft.com/office/powerpoint/2010/main" val="243820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5DA4F4-7761-753C-F90A-C82314744AFE}"/>
              </a:ext>
            </a:extLst>
          </p:cNvPr>
          <p:cNvSpPr>
            <a:spLocks noGrp="1"/>
          </p:cNvSpPr>
          <p:nvPr>
            <p:ph type="title"/>
          </p:nvPr>
        </p:nvSpPr>
        <p:spPr>
          <a:xfrm>
            <a:off x="329968" y="143761"/>
            <a:ext cx="11862032" cy="812255"/>
          </a:xfrm>
        </p:spPr>
        <p:txBody>
          <a:bodyPr>
            <a:noAutofit/>
          </a:bodyPr>
          <a:lstStyle/>
          <a:p>
            <a:pPr algn="ctr"/>
            <a:r>
              <a:rPr kumimoji="0" lang="ru-RU" sz="3600" b="0" i="0" u="none" strike="noStrike" kern="1200" cap="none" spc="0" normalizeH="0" baseline="0" noProof="0" dirty="0">
                <a:ln>
                  <a:noFill/>
                </a:ln>
                <a:solidFill>
                  <a:srgbClr val="00B0F0"/>
                </a:solidFill>
                <a:effectLst/>
                <a:uLnTx/>
                <a:uFillTx/>
                <a:latin typeface="Calibri Light"/>
                <a:ea typeface="+mj-ea"/>
                <a:cs typeface="+mj-cs"/>
              </a:rPr>
              <a:t>На этапе подготовки к закупке </a:t>
            </a:r>
            <a:br>
              <a:rPr kumimoji="0" lang="ru-RU" sz="3600" b="0" i="0" u="none" strike="noStrike" kern="1200" cap="none" spc="0" normalizeH="0" baseline="0" noProof="0" dirty="0">
                <a:ln>
                  <a:noFill/>
                </a:ln>
                <a:solidFill>
                  <a:srgbClr val="00B0F0"/>
                </a:solidFill>
                <a:effectLst/>
                <a:uLnTx/>
                <a:uFillTx/>
                <a:latin typeface="Calibri Light"/>
                <a:ea typeface="+mj-ea"/>
                <a:cs typeface="+mj-cs"/>
              </a:rPr>
            </a:br>
            <a:r>
              <a:rPr kumimoji="0" lang="ru-RU" sz="3600" b="0" i="0" u="none" strike="noStrike" kern="1200" cap="none" spc="0" normalizeH="0" baseline="0" noProof="0" dirty="0">
                <a:ln>
                  <a:noFill/>
                </a:ln>
                <a:solidFill>
                  <a:srgbClr val="00B0F0"/>
                </a:solidFill>
                <a:effectLst/>
                <a:uLnTx/>
                <a:uFillTx/>
                <a:latin typeface="Calibri Light"/>
                <a:ea typeface="+mj-ea"/>
                <a:cs typeface="+mj-cs"/>
              </a:rPr>
              <a:t>(требования к извещению – к составу заявки)</a:t>
            </a:r>
            <a:endParaRPr lang="ru-RU" sz="3600" dirty="0">
              <a:solidFill>
                <a:srgbClr val="00B0F0"/>
              </a:solidFill>
            </a:endParaRPr>
          </a:p>
        </p:txBody>
      </p:sp>
      <p:graphicFrame>
        <p:nvGraphicFramePr>
          <p:cNvPr id="4" name="Таблица 5">
            <a:extLst>
              <a:ext uri="{FF2B5EF4-FFF2-40B4-BE49-F238E27FC236}">
                <a16:creationId xmlns:a16="http://schemas.microsoft.com/office/drawing/2014/main" id="{8027ED92-F248-81A9-E08F-F9F8CCB9CB7A}"/>
              </a:ext>
            </a:extLst>
          </p:cNvPr>
          <p:cNvGraphicFramePr>
            <a:graphicFrameLocks noGrp="1"/>
          </p:cNvGraphicFramePr>
          <p:nvPr>
            <p:extLst>
              <p:ext uri="{D42A27DB-BD31-4B8C-83A1-F6EECF244321}">
                <p14:modId xmlns:p14="http://schemas.microsoft.com/office/powerpoint/2010/main" val="3221342127"/>
              </p:ext>
            </p:extLst>
          </p:nvPr>
        </p:nvGraphicFramePr>
        <p:xfrm>
          <a:off x="295835" y="956016"/>
          <a:ext cx="11603845" cy="5582920"/>
        </p:xfrm>
        <a:graphic>
          <a:graphicData uri="http://schemas.openxmlformats.org/drawingml/2006/table">
            <a:tbl>
              <a:tblPr firstRow="1" bandRow="1">
                <a:tableStyleId>{7DF18680-E054-41AD-8BC1-D1AEF772440D}</a:tableStyleId>
              </a:tblPr>
              <a:tblGrid>
                <a:gridCol w="6764755">
                  <a:extLst>
                    <a:ext uri="{9D8B030D-6E8A-4147-A177-3AD203B41FA5}">
                      <a16:colId xmlns:a16="http://schemas.microsoft.com/office/drawing/2014/main" val="3256495154"/>
                    </a:ext>
                  </a:extLst>
                </a:gridCol>
                <a:gridCol w="4839090">
                  <a:extLst>
                    <a:ext uri="{9D8B030D-6E8A-4147-A177-3AD203B41FA5}">
                      <a16:colId xmlns:a16="http://schemas.microsoft.com/office/drawing/2014/main" val="1318441645"/>
                    </a:ext>
                  </a:extLst>
                </a:gridCol>
              </a:tblGrid>
              <a:tr h="370840">
                <a:tc>
                  <a:txBody>
                    <a:bodyPr/>
                    <a:lstStyle/>
                    <a:p>
                      <a:r>
                        <a:rPr lang="ru-RU" sz="1600" dirty="0"/>
                        <a:t>Требования к составу заявки</a:t>
                      </a:r>
                    </a:p>
                  </a:txBody>
                  <a:tcPr/>
                </a:tc>
                <a:tc>
                  <a:txBody>
                    <a:bodyPr/>
                    <a:lstStyle/>
                    <a:p>
                      <a:r>
                        <a:rPr lang="ru-RU" sz="1600" dirty="0"/>
                        <a:t>Комментарий</a:t>
                      </a:r>
                    </a:p>
                  </a:txBody>
                  <a:tcPr/>
                </a:tc>
                <a:extLst>
                  <a:ext uri="{0D108BD9-81ED-4DB2-BD59-A6C34878D82A}">
                    <a16:rowId xmlns:a16="http://schemas.microsoft.com/office/drawing/2014/main" val="17632467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600" b="0" dirty="0"/>
                        <a:t>2) </a:t>
                      </a:r>
                      <a:r>
                        <a:rPr lang="ru-RU" sz="1600" b="1" dirty="0"/>
                        <a:t>предложение участника закупки в отношении объекта закупки:</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600" b="0" dirty="0"/>
                        <a:t>а) с учетом положений части 2 настоящей статьи характеристики предлагаемого участником закупки товара, соответствующие показателям, установленным в описании объекта закупки в соответствии с частью 2 статьи 33 настоящего Федерального закона, товарный знак (при наличии у товара товарного знака);</a:t>
                      </a:r>
                    </a:p>
                  </a:txBody>
                  <a:tcPr/>
                </a:tc>
                <a:tc rowSpan="3">
                  <a:txBody>
                    <a:bodyPr/>
                    <a:lstStyle/>
                    <a:p>
                      <a:r>
                        <a:rPr lang="ru-RU" sz="1600" dirty="0"/>
                        <a:t>Информация, предусмотренная подпунктами «а» </a:t>
                      </a:r>
                      <a:r>
                        <a:rPr lang="ru-RU" sz="1600" i="1" dirty="0"/>
                        <a:t>(характеристики товара) </a:t>
                      </a:r>
                      <a:r>
                        <a:rPr lang="ru-RU" sz="1600" dirty="0"/>
                        <a:t>и «г» </a:t>
                      </a:r>
                      <a:r>
                        <a:rPr lang="ru-RU" sz="1600" i="1" dirty="0"/>
                        <a:t>(предложение по критериям – расходы и качество)</a:t>
                      </a:r>
                      <a:r>
                        <a:rPr lang="ru-RU" sz="1600" dirty="0"/>
                        <a:t> пункта 2 части 1 настоящей статьи, </a:t>
                      </a:r>
                      <a:r>
                        <a:rPr lang="ru-RU" sz="1600" b="1" dirty="0">
                          <a:solidFill>
                            <a:srgbClr val="FF0000"/>
                          </a:solidFill>
                        </a:rPr>
                        <a:t>не включается </a:t>
                      </a:r>
                      <a:r>
                        <a:rPr lang="ru-RU" sz="1600" dirty="0"/>
                        <a:t>в заявку на участие в закупке </a:t>
                      </a:r>
                      <a:r>
                        <a:rPr lang="ru-RU" sz="1600" b="1" dirty="0">
                          <a:solidFill>
                            <a:schemeClr val="tx1"/>
                          </a:solidFill>
                        </a:rPr>
                        <a:t>в случае включения </a:t>
                      </a:r>
                      <a:r>
                        <a:rPr lang="ru-RU" sz="1600" dirty="0"/>
                        <a:t>заказчиком в соответствии с пунктом 8 части 1 статьи 33 настоящего Федерального закона в описание объекта закупки </a:t>
                      </a:r>
                      <a:r>
                        <a:rPr lang="ru-RU" sz="1600" b="1" dirty="0">
                          <a:solidFill>
                            <a:schemeClr val="tx1"/>
                          </a:solidFill>
                        </a:rPr>
                        <a:t>проектной документации, или типовой проектной документации, или сметы на капитальный ремонт объекта капитального строительства. </a:t>
                      </a:r>
                      <a:r>
                        <a:rPr lang="ru-RU" sz="1600" dirty="0"/>
                        <a:t>(часть 2 статьи 43)</a:t>
                      </a:r>
                    </a:p>
                    <a:p>
                      <a:endParaRPr lang="ru-RU" sz="1600" dirty="0"/>
                    </a:p>
                    <a:p>
                      <a:r>
                        <a:rPr lang="ru-RU" sz="1600" b="1" u="sng" dirty="0">
                          <a:solidFill>
                            <a:srgbClr val="FF0000"/>
                          </a:solidFill>
                        </a:rPr>
                        <a:t>То есть наименование страны происхождения товара указывается в составе заявки в том числе, если при строительных работах будет поставляться товар: </a:t>
                      </a:r>
                    </a:p>
                    <a:p>
                      <a:r>
                        <a:rPr lang="ru-RU" sz="1600" b="1" u="none" dirty="0">
                          <a:solidFill>
                            <a:srgbClr val="FF0000"/>
                          </a:solidFill>
                        </a:rPr>
                        <a:t>В ЭА – в заявке (ч. 1. ст. 49) </a:t>
                      </a:r>
                    </a:p>
                    <a:p>
                      <a:r>
                        <a:rPr lang="ru-RU" sz="1600" b="1" u="none" dirty="0">
                          <a:solidFill>
                            <a:srgbClr val="FF0000"/>
                          </a:solidFill>
                        </a:rPr>
                        <a:t>В ЭК – во второй части (п.1. ч. 19 ст. 48)</a:t>
                      </a:r>
                    </a:p>
                    <a:p>
                      <a:r>
                        <a:rPr lang="ru-RU" sz="1600" b="1" u="none" dirty="0">
                          <a:solidFill>
                            <a:srgbClr val="FF0000"/>
                          </a:solidFill>
                        </a:rPr>
                        <a:t>В ЭЗК – в заявке (ч. 1. ст. 50)</a:t>
                      </a:r>
                    </a:p>
                    <a:p>
                      <a:endParaRPr lang="ru-RU" sz="1600" b="1" i="0" u="none" dirty="0">
                        <a:solidFill>
                          <a:srgbClr val="FF0000"/>
                        </a:solidFill>
                      </a:endParaRPr>
                    </a:p>
                    <a:p>
                      <a:r>
                        <a:rPr lang="ru-RU" sz="1600" b="1" i="0" u="none" dirty="0">
                          <a:solidFill>
                            <a:srgbClr val="FF0000"/>
                          </a:solidFill>
                        </a:rPr>
                        <a:t>ВАЖНО!!! Помним о </a:t>
                      </a:r>
                      <a:r>
                        <a:rPr lang="ru-RU" sz="1600" b="1" i="0" u="none" dirty="0" err="1">
                          <a:solidFill>
                            <a:srgbClr val="FF0000"/>
                          </a:solidFill>
                        </a:rPr>
                        <a:t>нацрежиме</a:t>
                      </a:r>
                      <a:r>
                        <a:rPr lang="ru-RU" sz="1600" b="1" i="0" u="none" dirty="0">
                          <a:solidFill>
                            <a:srgbClr val="FF0000"/>
                          </a:solidFill>
                        </a:rPr>
                        <a:t>!</a:t>
                      </a:r>
                    </a:p>
                  </a:txBody>
                  <a:tcPr/>
                </a:tc>
                <a:extLst>
                  <a:ext uri="{0D108BD9-81ED-4DB2-BD59-A6C34878D82A}">
                    <a16:rowId xmlns:a16="http://schemas.microsoft.com/office/drawing/2014/main" val="27157277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600" b="0" dirty="0"/>
                        <a:t>б) наименование страны происхождения товара в соответствии с общероссийским классификатором, используемым для идентификации стран мира, с учетом положений части 2 настоящей статьи;</a:t>
                      </a:r>
                    </a:p>
                  </a:txBody>
                  <a:tcPr/>
                </a:tc>
                <a:tc vMerge="1">
                  <a:txBody>
                    <a:bodyPr/>
                    <a:lstStyle/>
                    <a:p>
                      <a:endParaRPr lang="ru-RU" sz="1400" i="0" dirty="0"/>
                    </a:p>
                  </a:txBody>
                  <a:tcPr/>
                </a:tc>
                <a:extLst>
                  <a:ext uri="{0D108BD9-81ED-4DB2-BD59-A6C34878D82A}">
                    <a16:rowId xmlns:a16="http://schemas.microsoft.com/office/drawing/2014/main" val="26184722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600" b="0" dirty="0"/>
                        <a:t>г) с учетом положений части 2 настоящей статьи предложение по критериям, предусмотренным пунктами 2 и (или) 3 части 1 статьи 32 настоящего Федерального закона (в случае проведения конкурсов и установления таких критериев). При этом отсутствие такого предложения не является основанием для признания заявки не соответствующей требованиям настоящего Федерального закона</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16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ru-RU" sz="1200" b="0" i="1" u="none" strike="noStrike" kern="1200" cap="none" spc="0" normalizeH="0" baseline="0" noProof="0" dirty="0">
                          <a:ln>
                            <a:noFill/>
                          </a:ln>
                          <a:solidFill>
                            <a:prstClr val="black"/>
                          </a:solidFill>
                          <a:effectLst/>
                          <a:uLnTx/>
                          <a:uFillTx/>
                        </a:rPr>
                        <a:t>2) расходы на эксплуатацию и ремонт товаров, использование результатов работ;</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ru-RU" sz="1200" b="0" i="1" u="none" strike="noStrike" kern="1200" cap="none" spc="0" normalizeH="0" baseline="0" noProof="0" dirty="0">
                          <a:ln>
                            <a:noFill/>
                          </a:ln>
                          <a:solidFill>
                            <a:prstClr val="black"/>
                          </a:solidFill>
                          <a:effectLst/>
                          <a:uLnTx/>
                          <a:uFillTx/>
                        </a:rPr>
                        <a:t>3) качественные, функциональные и экологические характеристики объекта закупки</a:t>
                      </a:r>
                      <a:endParaRPr lang="ru-RU" sz="1200" b="0" i="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1600" b="0" dirty="0"/>
                    </a:p>
                  </a:txBody>
                  <a:tcPr/>
                </a:tc>
                <a:tc vMerge="1">
                  <a:txBody>
                    <a:bodyPr/>
                    <a:lstStyle/>
                    <a:p>
                      <a:endParaRPr lang="ru-RU" sz="1400" i="0" dirty="0"/>
                    </a:p>
                  </a:txBody>
                  <a:tcPr/>
                </a:tc>
                <a:extLst>
                  <a:ext uri="{0D108BD9-81ED-4DB2-BD59-A6C34878D82A}">
                    <a16:rowId xmlns:a16="http://schemas.microsoft.com/office/drawing/2014/main" val="791008991"/>
                  </a:ext>
                </a:extLst>
              </a:tr>
            </a:tbl>
          </a:graphicData>
        </a:graphic>
      </p:graphicFrame>
    </p:spTree>
    <p:extLst>
      <p:ext uri="{BB962C8B-B14F-4D97-AF65-F5344CB8AC3E}">
        <p14:creationId xmlns:p14="http://schemas.microsoft.com/office/powerpoint/2010/main" val="1635424671"/>
      </p:ext>
    </p:extLst>
  </p:cSld>
  <p:clrMapOvr>
    <a:masterClrMapping/>
  </p:clrMapOvr>
</p:sld>
</file>

<file path=ppt/theme/theme1.xml><?xml version="1.0" encoding="utf-8"?>
<a:theme xmlns:a="http://schemas.openxmlformats.org/drawingml/2006/main" name="2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5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11380</TotalTime>
  <Words>11569</Words>
  <Application>Microsoft Office PowerPoint</Application>
  <PresentationFormat>Широкоэкранный</PresentationFormat>
  <Paragraphs>501</Paragraphs>
  <Slides>54</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5</vt:i4>
      </vt:variant>
      <vt:variant>
        <vt:lpstr>Заголовки слайдов</vt:lpstr>
      </vt:variant>
      <vt:variant>
        <vt:i4>54</vt:i4>
      </vt:variant>
    </vt:vector>
  </HeadingPairs>
  <TitlesOfParts>
    <vt:vector size="63" baseType="lpstr">
      <vt:lpstr>Arial</vt:lpstr>
      <vt:lpstr>Calibri</vt:lpstr>
      <vt:lpstr>Calibri Light</vt:lpstr>
      <vt:lpstr>Myriad Pro</vt:lpstr>
      <vt:lpstr>2_Тема Office</vt:lpstr>
      <vt:lpstr>8_Оформление по умолчанию</vt:lpstr>
      <vt:lpstr>Office Theme</vt:lpstr>
      <vt:lpstr>5_Тема Office</vt:lpstr>
      <vt:lpstr>4_Тема Office</vt:lpstr>
      <vt:lpstr>Реформа строительных закупок: новые нормы, правила, первая практика и первые итоги.</vt:lpstr>
      <vt:lpstr>Нормативное регулирование «строительных» закупок</vt:lpstr>
      <vt:lpstr>На этапе планирования</vt:lpstr>
      <vt:lpstr>На этапе планирования</vt:lpstr>
      <vt:lpstr>На этапе подготовки к закупке</vt:lpstr>
      <vt:lpstr>На этапе подготовки к закупке  (требования к извещению)</vt:lpstr>
      <vt:lpstr>Основные нарушения при описании объекта закупки  </vt:lpstr>
      <vt:lpstr>Основные нарушения при описании объекта закупки  </vt:lpstr>
      <vt:lpstr>На этапе подготовки к закупке  (требования к извещению – к составу заявки)</vt:lpstr>
      <vt:lpstr>Примеры по применению нац.режима</vt:lpstr>
      <vt:lpstr>Примеры по применению нац.режима</vt:lpstr>
      <vt:lpstr>На этапе подготовки к закупке – НПА, связанные с извещением</vt:lpstr>
      <vt:lpstr>Основные нарушения при установлении дополнительных требований </vt:lpstr>
      <vt:lpstr>Презентация PowerPoint</vt:lpstr>
      <vt:lpstr>Презентация PowerPoint</vt:lpstr>
      <vt:lpstr>Презентация PowerPoint</vt:lpstr>
      <vt:lpstr>Презентация PowerPoint</vt:lpstr>
      <vt:lpstr>Презентация PowerPoint</vt:lpstr>
      <vt:lpstr>Основные нарушения при формировании извещения по п.1. ч.1. ст. 31</vt:lpstr>
      <vt:lpstr>Презентация PowerPoint</vt:lpstr>
      <vt:lpstr>Презентация PowerPoint</vt:lpstr>
      <vt:lpstr>Практика Карельского УФАС по «строительным» контрактам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 этапе подготовки к закупке – НПА, связанные с извещением</vt:lpstr>
      <vt:lpstr>Основные нарушения при определении начальной (максимальной) цены контракта (ФК)</vt:lpstr>
      <vt:lpstr>Основные нарушения при определении начальной (максимальной) цены контракта (ФК)</vt:lpstr>
      <vt:lpstr>На этапе подготовки к закупке – НПА, связанные с извещением</vt:lpstr>
      <vt:lpstr>На этапе подготовки к закупке – НПА, связанные с извещением</vt:lpstr>
      <vt:lpstr>На этапе подготовки к закупке – НПА, связанные с извещением</vt:lpstr>
      <vt:lpstr>На этапе проведения закупки</vt:lpstr>
      <vt:lpstr>На этапе проведения закупки - конкурса</vt:lpstr>
      <vt:lpstr>Презентация PowerPoint</vt:lpstr>
      <vt:lpstr>Презентация PowerPoint</vt:lpstr>
      <vt:lpstr>На этапе подготовки контракта, его исполнения</vt:lpstr>
      <vt:lpstr>Презентация PowerPoint</vt:lpstr>
      <vt:lpstr>Особенности «строительных» контрактов</vt:lpstr>
      <vt:lpstr>Особенности «строительных» контрактов</vt:lpstr>
      <vt:lpstr>Правила применения новой нормы от 9 августа 2021 г. N 1315 (существенный рост стройматериалов)</vt:lpstr>
      <vt:lpstr>Правила применения новой нормы от 9 августа 2021 г. N 1315 (существенный рост стройматериалов)</vt:lpstr>
      <vt:lpstr>На этапе подготовки к закупке – НПА, связанные с исполнением контракта</vt:lpstr>
      <vt:lpstr>Правила применения новой нормы  от 16 апреля 2022 г. N 680 «Об установлении порядка и случаев изменения существенных условий государственных и муниципальных контрактов, предметом которых является выполнение работ по строительству, реконструкции, капитальному ремонту, сносу объекта капитального строительства, проведение работ по сохранению объектов культурного наследия»</vt:lpstr>
      <vt:lpstr>Правила применения новой нормы  от 16 апреля 2022 г. N 680</vt:lpstr>
      <vt:lpstr>Основные нарушения при исполнении «строительных» контрактов (ФК)</vt:lpstr>
      <vt:lpstr>Основные нарушения при исполнении «строительных» контрактов (ФК)</vt:lpstr>
      <vt:lpstr>На что обращает внимание Прокуратура Республики Карелия по исполнению «строительных» контрактов</vt:lpstr>
      <vt:lpstr>В Питкярантском районе прокуратура пресекла нарушения при приемке работ по содержанию дорог </vt:lpstr>
      <vt:lpstr>За бездействие при реализации национального проекта юридическое лицо оштрафовано на сумму свыше 17 млн рублей</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Tatyana Trefilova</dc:creator>
  <cp:lastModifiedBy>Даниил Еленцов</cp:lastModifiedBy>
  <cp:revision>1176</cp:revision>
  <dcterms:created xsi:type="dcterms:W3CDTF">2021-03-27T05:42:36Z</dcterms:created>
  <dcterms:modified xsi:type="dcterms:W3CDTF">2022-08-23T05:59:59Z</dcterms:modified>
</cp:coreProperties>
</file>