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9" r:id="rId4"/>
    <p:sldId id="287" r:id="rId5"/>
    <p:sldId id="263" r:id="rId6"/>
    <p:sldId id="262" r:id="rId7"/>
    <p:sldId id="270" r:id="rId8"/>
    <p:sldId id="275" r:id="rId9"/>
    <p:sldId id="258" r:id="rId10"/>
    <p:sldId id="269" r:id="rId11"/>
    <p:sldId id="271" r:id="rId12"/>
    <p:sldId id="261" r:id="rId13"/>
    <p:sldId id="268" r:id="rId14"/>
    <p:sldId id="264" r:id="rId15"/>
    <p:sldId id="266" r:id="rId16"/>
    <p:sldId id="272" r:id="rId17"/>
    <p:sldId id="273" r:id="rId18"/>
    <p:sldId id="278" r:id="rId19"/>
    <p:sldId id="274" r:id="rId20"/>
    <p:sldId id="277" r:id="rId21"/>
    <p:sldId id="285" r:id="rId22"/>
    <p:sldId id="281" r:id="rId23"/>
    <p:sldId id="283" r:id="rId24"/>
    <p:sldId id="286"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aterina sukhanova" initials="Es" lastIdx="1" clrIdx="0">
    <p:extLst>
      <p:ext uri="{19B8F6BF-5375-455C-9EA6-DF929625EA0E}">
        <p15:presenceInfo xmlns:p15="http://schemas.microsoft.com/office/powerpoint/2012/main" userId="73c82f16c57b32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66"/>
    <a:srgbClr val="008080"/>
    <a:srgbClr val="FF5050"/>
    <a:srgbClr val="008000"/>
    <a:srgbClr val="9933FF"/>
    <a:srgbClr val="FF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5512" autoAdjust="0"/>
  </p:normalViewPr>
  <p:slideViewPr>
    <p:cSldViewPr snapToGrid="0">
      <p:cViewPr>
        <p:scale>
          <a:sx n="95" d="100"/>
          <a:sy n="95" d="100"/>
        </p:scale>
        <p:origin x="6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65BCE-6350-4127-AE8E-A9583AAC076F}" type="doc">
      <dgm:prSet loTypeId="urn:microsoft.com/office/officeart/2005/8/layout/arrow2" loCatId="process" qsTypeId="urn:microsoft.com/office/officeart/2005/8/quickstyle/simple1" qsCatId="simple" csTypeId="urn:microsoft.com/office/officeart/2005/8/colors/accent1_2" csCatId="accent1" phldr="1"/>
      <dgm:spPr/>
    </dgm:pt>
    <dgm:pt modelId="{5AE3F462-7D7A-4641-9D05-74A178F4AF6F}">
      <dgm:prSet phldrT="[Текст]" custT="1"/>
      <dgm:spPr/>
      <dgm:t>
        <a:bodyPr/>
        <a:lstStyle/>
        <a:p>
          <a:r>
            <a:rPr lang="ru-RU" sz="1400" b="0" dirty="0">
              <a:latin typeface="Book Antiqua" panose="02040602050305030304" pitchFamily="18" charset="0"/>
            </a:rPr>
            <a:t>Определение потребности (предмет закупки)</a:t>
          </a:r>
        </a:p>
      </dgm:t>
    </dgm:pt>
    <dgm:pt modelId="{E0537B80-6523-49AE-A34B-9A4E485C7915}" type="parTrans" cxnId="{563B18DA-9FD2-4B9B-9026-1B015B22C566}">
      <dgm:prSet/>
      <dgm:spPr/>
      <dgm:t>
        <a:bodyPr/>
        <a:lstStyle/>
        <a:p>
          <a:endParaRPr lang="ru-RU"/>
        </a:p>
      </dgm:t>
    </dgm:pt>
    <dgm:pt modelId="{57196308-75BC-4AEC-BFAA-68B3F7659FDE}" type="sibTrans" cxnId="{563B18DA-9FD2-4B9B-9026-1B015B22C566}">
      <dgm:prSet/>
      <dgm:spPr/>
      <dgm:t>
        <a:bodyPr/>
        <a:lstStyle/>
        <a:p>
          <a:endParaRPr lang="ru-RU"/>
        </a:p>
      </dgm:t>
    </dgm:pt>
    <dgm:pt modelId="{8E067CB1-C0A8-4515-A32E-D836A918CB9C}">
      <dgm:prSet phldrT="[Текст]" custT="1"/>
      <dgm:spPr/>
      <dgm:t>
        <a:bodyPr/>
        <a:lstStyle/>
        <a:p>
          <a:r>
            <a:rPr lang="ru-RU" sz="1400" dirty="0">
              <a:latin typeface="Book Antiqua" panose="02040602050305030304" pitchFamily="18" charset="0"/>
            </a:rPr>
            <a:t>Требования к участнику закупки</a:t>
          </a:r>
        </a:p>
      </dgm:t>
    </dgm:pt>
    <dgm:pt modelId="{FEAFCEE6-7292-49DD-B2E7-357BE06EF857}" type="parTrans" cxnId="{798CECFE-9CA0-4EEB-9ACC-528228CF31F6}">
      <dgm:prSet/>
      <dgm:spPr/>
      <dgm:t>
        <a:bodyPr/>
        <a:lstStyle/>
        <a:p>
          <a:endParaRPr lang="ru-RU"/>
        </a:p>
      </dgm:t>
    </dgm:pt>
    <dgm:pt modelId="{8FC78D1A-4485-4CAC-91A6-F829D9FFE6FD}" type="sibTrans" cxnId="{798CECFE-9CA0-4EEB-9ACC-528228CF31F6}">
      <dgm:prSet/>
      <dgm:spPr/>
      <dgm:t>
        <a:bodyPr/>
        <a:lstStyle/>
        <a:p>
          <a:endParaRPr lang="ru-RU"/>
        </a:p>
      </dgm:t>
    </dgm:pt>
    <dgm:pt modelId="{88AEE470-2557-4E63-A7C5-AE205C42A18D}">
      <dgm:prSet phldrT="[Текст]" custT="1"/>
      <dgm:spPr/>
      <dgm:t>
        <a:bodyPr/>
        <a:lstStyle/>
        <a:p>
          <a:r>
            <a:rPr lang="ru-RU" sz="1400" dirty="0">
              <a:latin typeface="Book Antiqua" panose="02040602050305030304" pitchFamily="18" charset="0"/>
            </a:rPr>
            <a:t>Законодательные ограничения</a:t>
          </a:r>
        </a:p>
      </dgm:t>
    </dgm:pt>
    <dgm:pt modelId="{15B607D5-0AD8-4D89-99D3-EF240355BE9E}" type="parTrans" cxnId="{14370081-A318-4B52-A416-6E79388B70BC}">
      <dgm:prSet/>
      <dgm:spPr/>
      <dgm:t>
        <a:bodyPr/>
        <a:lstStyle/>
        <a:p>
          <a:endParaRPr lang="ru-RU"/>
        </a:p>
      </dgm:t>
    </dgm:pt>
    <dgm:pt modelId="{FD1F4026-68DE-4004-89FF-65C5CC4D0E98}" type="sibTrans" cxnId="{14370081-A318-4B52-A416-6E79388B70BC}">
      <dgm:prSet/>
      <dgm:spPr/>
      <dgm:t>
        <a:bodyPr/>
        <a:lstStyle/>
        <a:p>
          <a:endParaRPr lang="ru-RU"/>
        </a:p>
      </dgm:t>
    </dgm:pt>
    <dgm:pt modelId="{D29EC4C7-F4D2-4FE4-89FF-8452E29A827B}" type="pres">
      <dgm:prSet presAssocID="{70665BCE-6350-4127-AE8E-A9583AAC076F}" presName="arrowDiagram" presStyleCnt="0">
        <dgm:presLayoutVars>
          <dgm:chMax val="5"/>
          <dgm:dir/>
          <dgm:resizeHandles val="exact"/>
        </dgm:presLayoutVars>
      </dgm:prSet>
      <dgm:spPr/>
    </dgm:pt>
    <dgm:pt modelId="{365A108A-BF27-43C3-A4AE-DCA725692A65}" type="pres">
      <dgm:prSet presAssocID="{70665BCE-6350-4127-AE8E-A9583AAC076F}" presName="arrow" presStyleLbl="bgShp" presStyleIdx="0" presStyleCnt="1" custLinFactNeighborY="-15106"/>
      <dgm:spPr>
        <a:solidFill>
          <a:srgbClr val="7030A0"/>
        </a:solidFill>
      </dgm:spPr>
    </dgm:pt>
    <dgm:pt modelId="{EE284FA3-4B75-47F4-8E15-25CD66DAE58E}" type="pres">
      <dgm:prSet presAssocID="{70665BCE-6350-4127-AE8E-A9583AAC076F}" presName="arrowDiagram3" presStyleCnt="0"/>
      <dgm:spPr/>
    </dgm:pt>
    <dgm:pt modelId="{1EDEB02E-641D-46E0-8166-09BF0334D0A8}" type="pres">
      <dgm:prSet presAssocID="{5AE3F462-7D7A-4641-9D05-74A178F4AF6F}" presName="bullet3a" presStyleLbl="node1" presStyleIdx="0" presStyleCnt="3"/>
      <dgm:spPr/>
    </dgm:pt>
    <dgm:pt modelId="{BABEB062-38E7-4316-897D-55353751565E}" type="pres">
      <dgm:prSet presAssocID="{5AE3F462-7D7A-4641-9D05-74A178F4AF6F}" presName="textBox3a" presStyleLbl="revTx" presStyleIdx="0" presStyleCnt="3" custScaleX="169360" custLinFactNeighborX="31489" custLinFactNeighborY="12036">
        <dgm:presLayoutVars>
          <dgm:bulletEnabled val="1"/>
        </dgm:presLayoutVars>
      </dgm:prSet>
      <dgm:spPr/>
      <dgm:t>
        <a:bodyPr/>
        <a:lstStyle/>
        <a:p>
          <a:endParaRPr lang="ru-RU"/>
        </a:p>
      </dgm:t>
    </dgm:pt>
    <dgm:pt modelId="{AB8849CD-9801-483C-9173-212F84928678}" type="pres">
      <dgm:prSet presAssocID="{8E067CB1-C0A8-4515-A32E-D836A918CB9C}" presName="bullet3b" presStyleLbl="node1" presStyleIdx="1" presStyleCnt="3"/>
      <dgm:spPr/>
    </dgm:pt>
    <dgm:pt modelId="{46CE8891-40DE-4610-9C88-82D88AB9EACD}" type="pres">
      <dgm:prSet presAssocID="{8E067CB1-C0A8-4515-A32E-D836A918CB9C}" presName="textBox3b" presStyleLbl="revTx" presStyleIdx="1" presStyleCnt="3" custScaleX="122283" custScaleY="48459" custLinFactNeighborX="3397" custLinFactNeighborY="-5595">
        <dgm:presLayoutVars>
          <dgm:bulletEnabled val="1"/>
        </dgm:presLayoutVars>
      </dgm:prSet>
      <dgm:spPr/>
      <dgm:t>
        <a:bodyPr/>
        <a:lstStyle/>
        <a:p>
          <a:endParaRPr lang="ru-RU"/>
        </a:p>
      </dgm:t>
    </dgm:pt>
    <dgm:pt modelId="{E4094665-8B7E-4BB5-A46C-4641309C0680}" type="pres">
      <dgm:prSet presAssocID="{88AEE470-2557-4E63-A7C5-AE205C42A18D}" presName="bullet3c" presStyleLbl="node1" presStyleIdx="2" presStyleCnt="3"/>
      <dgm:spPr/>
    </dgm:pt>
    <dgm:pt modelId="{4BE59BA3-A8C7-484C-8CA6-E09CF3922059}" type="pres">
      <dgm:prSet presAssocID="{88AEE470-2557-4E63-A7C5-AE205C42A18D}" presName="textBox3c" presStyleLbl="revTx" presStyleIdx="2" presStyleCnt="3" custScaleX="150931" custScaleY="38027" custLinFactNeighborX="15250" custLinFactNeighborY="-11080">
        <dgm:presLayoutVars>
          <dgm:bulletEnabled val="1"/>
        </dgm:presLayoutVars>
      </dgm:prSet>
      <dgm:spPr/>
      <dgm:t>
        <a:bodyPr/>
        <a:lstStyle/>
        <a:p>
          <a:endParaRPr lang="ru-RU"/>
        </a:p>
      </dgm:t>
    </dgm:pt>
  </dgm:ptLst>
  <dgm:cxnLst>
    <dgm:cxn modelId="{5B24F0FA-1ADD-4640-9A7E-C3757FB2D18F}" type="presOf" srcId="{5AE3F462-7D7A-4641-9D05-74A178F4AF6F}" destId="{BABEB062-38E7-4316-897D-55353751565E}" srcOrd="0" destOrd="0" presId="urn:microsoft.com/office/officeart/2005/8/layout/arrow2"/>
    <dgm:cxn modelId="{798CECFE-9CA0-4EEB-9ACC-528228CF31F6}" srcId="{70665BCE-6350-4127-AE8E-A9583AAC076F}" destId="{8E067CB1-C0A8-4515-A32E-D836A918CB9C}" srcOrd="1" destOrd="0" parTransId="{FEAFCEE6-7292-49DD-B2E7-357BE06EF857}" sibTransId="{8FC78D1A-4485-4CAC-91A6-F829D9FFE6FD}"/>
    <dgm:cxn modelId="{88A1D200-C0F0-4B71-9936-11CF292B7205}" type="presOf" srcId="{88AEE470-2557-4E63-A7C5-AE205C42A18D}" destId="{4BE59BA3-A8C7-484C-8CA6-E09CF3922059}" srcOrd="0" destOrd="0" presId="urn:microsoft.com/office/officeart/2005/8/layout/arrow2"/>
    <dgm:cxn modelId="{563B18DA-9FD2-4B9B-9026-1B015B22C566}" srcId="{70665BCE-6350-4127-AE8E-A9583AAC076F}" destId="{5AE3F462-7D7A-4641-9D05-74A178F4AF6F}" srcOrd="0" destOrd="0" parTransId="{E0537B80-6523-49AE-A34B-9A4E485C7915}" sibTransId="{57196308-75BC-4AEC-BFAA-68B3F7659FDE}"/>
    <dgm:cxn modelId="{14370081-A318-4B52-A416-6E79388B70BC}" srcId="{70665BCE-6350-4127-AE8E-A9583AAC076F}" destId="{88AEE470-2557-4E63-A7C5-AE205C42A18D}" srcOrd="2" destOrd="0" parTransId="{15B607D5-0AD8-4D89-99D3-EF240355BE9E}" sibTransId="{FD1F4026-68DE-4004-89FF-65C5CC4D0E98}"/>
    <dgm:cxn modelId="{0EA5322F-0546-4B1B-9073-62D26DF09AA9}" type="presOf" srcId="{70665BCE-6350-4127-AE8E-A9583AAC076F}" destId="{D29EC4C7-F4D2-4FE4-89FF-8452E29A827B}" srcOrd="0" destOrd="0" presId="urn:microsoft.com/office/officeart/2005/8/layout/arrow2"/>
    <dgm:cxn modelId="{D936241B-A976-42AD-92F9-492772CC9648}" type="presOf" srcId="{8E067CB1-C0A8-4515-A32E-D836A918CB9C}" destId="{46CE8891-40DE-4610-9C88-82D88AB9EACD}" srcOrd="0" destOrd="0" presId="urn:microsoft.com/office/officeart/2005/8/layout/arrow2"/>
    <dgm:cxn modelId="{DEA932F8-2566-4DA3-8D02-5E0C7C3DBAAF}" type="presParOf" srcId="{D29EC4C7-F4D2-4FE4-89FF-8452E29A827B}" destId="{365A108A-BF27-43C3-A4AE-DCA725692A65}" srcOrd="0" destOrd="0" presId="urn:microsoft.com/office/officeart/2005/8/layout/arrow2"/>
    <dgm:cxn modelId="{18D7DAD8-9257-4653-9948-B3004DCAF894}" type="presParOf" srcId="{D29EC4C7-F4D2-4FE4-89FF-8452E29A827B}" destId="{EE284FA3-4B75-47F4-8E15-25CD66DAE58E}" srcOrd="1" destOrd="0" presId="urn:microsoft.com/office/officeart/2005/8/layout/arrow2"/>
    <dgm:cxn modelId="{45B0049D-F203-4CA0-96C9-0DBC08162B78}" type="presParOf" srcId="{EE284FA3-4B75-47F4-8E15-25CD66DAE58E}" destId="{1EDEB02E-641D-46E0-8166-09BF0334D0A8}" srcOrd="0" destOrd="0" presId="urn:microsoft.com/office/officeart/2005/8/layout/arrow2"/>
    <dgm:cxn modelId="{0636FA98-B956-405E-B0AF-9E6D0B58DF05}" type="presParOf" srcId="{EE284FA3-4B75-47F4-8E15-25CD66DAE58E}" destId="{BABEB062-38E7-4316-897D-55353751565E}" srcOrd="1" destOrd="0" presId="urn:microsoft.com/office/officeart/2005/8/layout/arrow2"/>
    <dgm:cxn modelId="{83376D65-9C7C-4B57-8B44-240C1DD41660}" type="presParOf" srcId="{EE284FA3-4B75-47F4-8E15-25CD66DAE58E}" destId="{AB8849CD-9801-483C-9173-212F84928678}" srcOrd="2" destOrd="0" presId="urn:microsoft.com/office/officeart/2005/8/layout/arrow2"/>
    <dgm:cxn modelId="{5BB78A77-5C08-4BDF-8C45-87B845E2F204}" type="presParOf" srcId="{EE284FA3-4B75-47F4-8E15-25CD66DAE58E}" destId="{46CE8891-40DE-4610-9C88-82D88AB9EACD}" srcOrd="3" destOrd="0" presId="urn:microsoft.com/office/officeart/2005/8/layout/arrow2"/>
    <dgm:cxn modelId="{7F73B9DB-B729-4F05-80AE-E0E75CAD18A1}" type="presParOf" srcId="{EE284FA3-4B75-47F4-8E15-25CD66DAE58E}" destId="{E4094665-8B7E-4BB5-A46C-4641309C0680}" srcOrd="4" destOrd="0" presId="urn:microsoft.com/office/officeart/2005/8/layout/arrow2"/>
    <dgm:cxn modelId="{345AF782-5822-480B-8471-F8527ED08566}" type="presParOf" srcId="{EE284FA3-4B75-47F4-8E15-25CD66DAE58E}" destId="{4BE59BA3-A8C7-484C-8CA6-E09CF392205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A108A-BF27-43C3-A4AE-DCA725692A65}">
      <dsp:nvSpPr>
        <dsp:cNvPr id="0" name=""/>
        <dsp:cNvSpPr/>
      </dsp:nvSpPr>
      <dsp:spPr>
        <a:xfrm>
          <a:off x="0" y="0"/>
          <a:ext cx="5903496" cy="3689685"/>
        </a:xfrm>
        <a:prstGeom prst="swooshArrow">
          <a:avLst>
            <a:gd name="adj1" fmla="val 25000"/>
            <a:gd name="adj2" fmla="val 25000"/>
          </a:avLst>
        </a:prstGeom>
        <a:solidFill>
          <a:srgbClr val="7030A0"/>
        </a:solidFill>
        <a:ln>
          <a:noFill/>
        </a:ln>
        <a:effectLst/>
      </dsp:spPr>
      <dsp:style>
        <a:lnRef idx="0">
          <a:scrgbClr r="0" g="0" b="0"/>
        </a:lnRef>
        <a:fillRef idx="1">
          <a:scrgbClr r="0" g="0" b="0"/>
        </a:fillRef>
        <a:effectRef idx="0">
          <a:scrgbClr r="0" g="0" b="0"/>
        </a:effectRef>
        <a:fontRef idx="minor"/>
      </dsp:style>
    </dsp:sp>
    <dsp:sp modelId="{1EDEB02E-641D-46E0-8166-09BF0334D0A8}">
      <dsp:nvSpPr>
        <dsp:cNvPr id="0" name=""/>
        <dsp:cNvSpPr/>
      </dsp:nvSpPr>
      <dsp:spPr>
        <a:xfrm>
          <a:off x="749743" y="2622917"/>
          <a:ext cx="153490" cy="1534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EB062-38E7-4316-897D-55353751565E}">
      <dsp:nvSpPr>
        <dsp:cNvPr id="0" name=""/>
        <dsp:cNvSpPr/>
      </dsp:nvSpPr>
      <dsp:spPr>
        <a:xfrm>
          <a:off x="782596" y="2775960"/>
          <a:ext cx="2329571" cy="106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32" tIns="0" rIns="0" bIns="0" numCol="1" spcCol="1270" anchor="t" anchorCtr="0">
          <a:noAutofit/>
        </a:bodyPr>
        <a:lstStyle/>
        <a:p>
          <a:pPr lvl="0" algn="l" defTabSz="622300">
            <a:lnSpc>
              <a:spcPct val="90000"/>
            </a:lnSpc>
            <a:spcBef>
              <a:spcPct val="0"/>
            </a:spcBef>
            <a:spcAft>
              <a:spcPct val="35000"/>
            </a:spcAft>
          </a:pPr>
          <a:r>
            <a:rPr lang="ru-RU" sz="1400" b="0" kern="1200" dirty="0">
              <a:latin typeface="Book Antiqua" panose="02040602050305030304" pitchFamily="18" charset="0"/>
            </a:rPr>
            <a:t>Определение потребности (предмет закупки)</a:t>
          </a:r>
        </a:p>
      </dsp:txBody>
      <dsp:txXfrm>
        <a:off x="782596" y="2775960"/>
        <a:ext cx="2329571" cy="1066318"/>
      </dsp:txXfrm>
    </dsp:sp>
    <dsp:sp modelId="{AB8849CD-9801-483C-9173-212F84928678}">
      <dsp:nvSpPr>
        <dsp:cNvPr id="0" name=""/>
        <dsp:cNvSpPr/>
      </dsp:nvSpPr>
      <dsp:spPr>
        <a:xfrm>
          <a:off x="2104596" y="1620061"/>
          <a:ext cx="277464" cy="2774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E8891-40DE-4610-9C88-82D88AB9EACD}">
      <dsp:nvSpPr>
        <dsp:cNvPr id="0" name=""/>
        <dsp:cNvSpPr/>
      </dsp:nvSpPr>
      <dsp:spPr>
        <a:xfrm>
          <a:off x="2133601" y="2163753"/>
          <a:ext cx="1732553" cy="972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23" tIns="0" rIns="0" bIns="0" numCol="1" spcCol="1270" anchor="t" anchorCtr="0">
          <a:noAutofit/>
        </a:bodyPr>
        <a:lstStyle/>
        <a:p>
          <a:pPr lvl="0" algn="l" defTabSz="622300">
            <a:lnSpc>
              <a:spcPct val="90000"/>
            </a:lnSpc>
            <a:spcBef>
              <a:spcPct val="0"/>
            </a:spcBef>
            <a:spcAft>
              <a:spcPct val="35000"/>
            </a:spcAft>
          </a:pPr>
          <a:r>
            <a:rPr lang="ru-RU" sz="1400" kern="1200" dirty="0">
              <a:latin typeface="Book Antiqua" panose="02040602050305030304" pitchFamily="18" charset="0"/>
            </a:rPr>
            <a:t>Требования к участнику закупки</a:t>
          </a:r>
        </a:p>
      </dsp:txBody>
      <dsp:txXfrm>
        <a:off x="2133601" y="2163753"/>
        <a:ext cx="1732553" cy="972663"/>
      </dsp:txXfrm>
    </dsp:sp>
    <dsp:sp modelId="{E4094665-8B7E-4BB5-A46C-4641309C0680}">
      <dsp:nvSpPr>
        <dsp:cNvPr id="0" name=""/>
        <dsp:cNvSpPr/>
      </dsp:nvSpPr>
      <dsp:spPr>
        <a:xfrm>
          <a:off x="3733961" y="1009787"/>
          <a:ext cx="383727" cy="383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59BA3-A8C7-484C-8CA6-E09CF3922059}">
      <dsp:nvSpPr>
        <dsp:cNvPr id="0" name=""/>
        <dsp:cNvSpPr/>
      </dsp:nvSpPr>
      <dsp:spPr>
        <a:xfrm>
          <a:off x="3765046" y="1712119"/>
          <a:ext cx="2138449" cy="97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29" tIns="0" rIns="0" bIns="0" numCol="1" spcCol="1270" anchor="t" anchorCtr="0">
          <a:noAutofit/>
        </a:bodyPr>
        <a:lstStyle/>
        <a:p>
          <a:pPr lvl="0" algn="l" defTabSz="622300">
            <a:lnSpc>
              <a:spcPct val="90000"/>
            </a:lnSpc>
            <a:spcBef>
              <a:spcPct val="0"/>
            </a:spcBef>
            <a:spcAft>
              <a:spcPct val="35000"/>
            </a:spcAft>
          </a:pPr>
          <a:r>
            <a:rPr lang="ru-RU" sz="1400" kern="1200" dirty="0">
              <a:latin typeface="Book Antiqua" panose="02040602050305030304" pitchFamily="18" charset="0"/>
            </a:rPr>
            <a:t>Законодательные ограничения</a:t>
          </a:r>
        </a:p>
      </dsp:txBody>
      <dsp:txXfrm>
        <a:off x="3765046" y="1712119"/>
        <a:ext cx="2138449" cy="9751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26C5DDF-C3A7-4DEC-8BE6-4AF7262D978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324910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26C5DDF-C3A7-4DEC-8BE6-4AF7262D978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121421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26C5DDF-C3A7-4DEC-8BE6-4AF7262D978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171696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26C5DDF-C3A7-4DEC-8BE6-4AF7262D978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213629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26C5DDF-C3A7-4DEC-8BE6-4AF7262D978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97877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26C5DDF-C3A7-4DEC-8BE6-4AF7262D9787}" type="datetimeFigureOut">
              <a:rPr lang="ru-RU" smtClean="0"/>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145672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26C5DDF-C3A7-4DEC-8BE6-4AF7262D9787}" type="datetimeFigureOut">
              <a:rPr lang="ru-RU" smtClean="0"/>
              <a:t>28.06.2023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348448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26C5DDF-C3A7-4DEC-8BE6-4AF7262D9787}" type="datetimeFigureOut">
              <a:rPr lang="ru-RU" smtClean="0"/>
              <a:t>28.06.2023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47233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6C5DDF-C3A7-4DEC-8BE6-4AF7262D9787}" type="datetimeFigureOut">
              <a:rPr lang="ru-RU" smtClean="0"/>
              <a:t>28.06.2023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48962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26C5DDF-C3A7-4DEC-8BE6-4AF7262D9787}" type="datetimeFigureOut">
              <a:rPr lang="ru-RU" smtClean="0"/>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387208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26C5DDF-C3A7-4DEC-8BE6-4AF7262D9787}" type="datetimeFigureOut">
              <a:rPr lang="ru-RU" smtClean="0"/>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400854-8835-4159-8DD8-68835D6D4842}" type="slidenum">
              <a:rPr lang="ru-RU" smtClean="0"/>
              <a:t>‹#›</a:t>
            </a:fld>
            <a:endParaRPr lang="ru-RU"/>
          </a:p>
        </p:txBody>
      </p:sp>
    </p:spTree>
    <p:extLst>
      <p:ext uri="{BB962C8B-B14F-4D97-AF65-F5344CB8AC3E}">
        <p14:creationId xmlns:p14="http://schemas.microsoft.com/office/powerpoint/2010/main" val="272482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5DDF-C3A7-4DEC-8BE6-4AF7262D9787}" type="datetimeFigureOut">
              <a:rPr lang="ru-RU" smtClean="0"/>
              <a:t>28.06.2023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00854-8835-4159-8DD8-68835D6D4842}" type="slidenum">
              <a:rPr lang="ru-RU" smtClean="0"/>
              <a:t>‹#›</a:t>
            </a:fld>
            <a:endParaRPr lang="ru-RU"/>
          </a:p>
        </p:txBody>
      </p:sp>
    </p:spTree>
    <p:extLst>
      <p:ext uri="{BB962C8B-B14F-4D97-AF65-F5344CB8AC3E}">
        <p14:creationId xmlns:p14="http://schemas.microsoft.com/office/powerpoint/2010/main" val="2896200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52282" y="1416817"/>
            <a:ext cx="8912888" cy="1969477"/>
          </a:xfrm>
          <a:effectLst>
            <a:innerShdw blurRad="863600" dist="1104900" dir="9000000">
              <a:prstClr val="black">
                <a:alpha val="38000"/>
              </a:prstClr>
            </a:innerShdw>
            <a:softEdge rad="508000"/>
          </a:effectLst>
        </p:spPr>
        <p:txBody>
          <a:bodyPr>
            <a:noAutofit/>
          </a:bodyPr>
          <a:lstStyle/>
          <a:p>
            <a:r>
              <a:rPr lang="ru-RU" sz="4400" b="1" dirty="0" smtClean="0">
                <a:solidFill>
                  <a:schemeClr val="bg1"/>
                </a:solidFill>
                <a:effectLst>
                  <a:outerShdw blurRad="38100" dist="38100" dir="2700000" algn="tl">
                    <a:srgbClr val="000000">
                      <a:alpha val="43137"/>
                    </a:srgbClr>
                  </a:outerShdw>
                </a:effectLst>
                <a:latin typeface="Book Antiqua" panose="02040602050305030304" pitchFamily="18" charset="0"/>
              </a:rPr>
              <a:t>Критерии отбора поставщиков по Закону № 223-ФЗ</a:t>
            </a:r>
            <a:r>
              <a:rPr lang="ru-RU" sz="4400" b="1" dirty="0">
                <a:solidFill>
                  <a:schemeClr val="bg1"/>
                </a:solidFill>
                <a:effectLst>
                  <a:outerShdw blurRad="38100" dist="38100" dir="2700000" algn="tl">
                    <a:srgbClr val="000000">
                      <a:alpha val="43137"/>
                    </a:srgbClr>
                  </a:outerShdw>
                </a:effectLst>
                <a:latin typeface="Book Antiqua" panose="02040602050305030304" pitchFamily="18" charset="0"/>
              </a:rPr>
              <a:t>. </a:t>
            </a:r>
          </a:p>
        </p:txBody>
      </p:sp>
      <p:sp>
        <p:nvSpPr>
          <p:cNvPr id="3" name="Подзаголовок 2"/>
          <p:cNvSpPr>
            <a:spLocks noGrp="1"/>
          </p:cNvSpPr>
          <p:nvPr>
            <p:ph type="subTitle" idx="1"/>
          </p:nvPr>
        </p:nvSpPr>
        <p:spPr>
          <a:xfrm>
            <a:off x="7157349" y="5965615"/>
            <a:ext cx="4469970" cy="709505"/>
          </a:xfrm>
        </p:spPr>
        <p:txBody>
          <a:bodyPr>
            <a:normAutofit/>
          </a:bodyPr>
          <a:lstStyle/>
          <a:p>
            <a:pPr algn="just">
              <a:spcBef>
                <a:spcPts val="0"/>
              </a:spcBef>
            </a:pPr>
            <a:r>
              <a:rPr lang="ru-RU" sz="2000" dirty="0" smtClean="0">
                <a:solidFill>
                  <a:schemeClr val="bg1"/>
                </a:solidFill>
                <a:latin typeface="Bahnschrift SemiLight Condensed" panose="020B0502040204020203" pitchFamily="34" charset="0"/>
              </a:rPr>
              <a:t>Суханова </a:t>
            </a:r>
            <a:r>
              <a:rPr lang="ru-RU" sz="2000" dirty="0">
                <a:solidFill>
                  <a:schemeClr val="bg1"/>
                </a:solidFill>
                <a:latin typeface="Bahnschrift SemiLight Condensed" panose="020B0502040204020203" pitchFamily="34" charset="0"/>
              </a:rPr>
              <a:t>Екатерина Юрьевна</a:t>
            </a:r>
          </a:p>
          <a:p>
            <a:pPr algn="just">
              <a:spcBef>
                <a:spcPts val="0"/>
              </a:spcBef>
            </a:pPr>
            <a:r>
              <a:rPr lang="ru-RU" sz="2000" dirty="0" smtClean="0">
                <a:solidFill>
                  <a:schemeClr val="bg1"/>
                </a:solidFill>
                <a:latin typeface="Bahnschrift SemiLight Condensed" panose="020B0502040204020203" pitchFamily="34" charset="0"/>
              </a:rPr>
              <a:t>Квалифицированный </a:t>
            </a:r>
            <a:r>
              <a:rPr lang="ru-RU" sz="2000" dirty="0">
                <a:solidFill>
                  <a:schemeClr val="bg1"/>
                </a:solidFill>
                <a:latin typeface="Bahnschrift SemiLight Condensed" panose="020B0502040204020203" pitchFamily="34" charset="0"/>
              </a:rPr>
              <a:t>эксперт в сфере закупок</a:t>
            </a:r>
          </a:p>
        </p:txBody>
      </p:sp>
      <p:pic>
        <p:nvPicPr>
          <p:cNvPr id="6" name="Рисунок 5">
            <a:extLst>
              <a:ext uri="{FF2B5EF4-FFF2-40B4-BE49-F238E27FC236}">
                <a16:creationId xmlns:a16="http://schemas.microsoft.com/office/drawing/2014/main" xmlns="" id="{3EBBADBB-9AB7-471D-A121-63D91D32AB00}"/>
              </a:ext>
            </a:extLst>
          </p:cNvPr>
          <p:cNvPicPr>
            <a:picLocks noChangeAspect="1"/>
          </p:cNvPicPr>
          <p:nvPr/>
        </p:nvPicPr>
        <p:blipFill>
          <a:blip r:embed="rId3"/>
          <a:stretch>
            <a:fillRect/>
          </a:stretch>
        </p:blipFill>
        <p:spPr>
          <a:xfrm>
            <a:off x="120580" y="141980"/>
            <a:ext cx="1553276" cy="2147740"/>
          </a:xfrm>
          <a:prstGeom prst="rect">
            <a:avLst/>
          </a:prstGeom>
        </p:spPr>
      </p:pic>
    </p:spTree>
    <p:extLst>
      <p:ext uri="{BB962C8B-B14F-4D97-AF65-F5344CB8AC3E}">
        <p14:creationId xmlns:p14="http://schemas.microsoft.com/office/powerpoint/2010/main" val="73171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закупки </a:t>
            </a:r>
          </a:p>
        </p:txBody>
      </p:sp>
      <p:sp>
        <p:nvSpPr>
          <p:cNvPr id="3" name="Объект 2"/>
          <p:cNvSpPr>
            <a:spLocks noGrp="1"/>
          </p:cNvSpPr>
          <p:nvPr>
            <p:ph idx="1"/>
          </p:nvPr>
        </p:nvSpPr>
        <p:spPr>
          <a:xfrm>
            <a:off x="368498" y="805966"/>
            <a:ext cx="11353800" cy="4699817"/>
          </a:xfrm>
        </p:spPr>
        <p:txBody>
          <a:bodyPr>
            <a:noAutofit/>
          </a:bodyPr>
          <a:lstStyle/>
          <a:p>
            <a:pPr>
              <a:spcBef>
                <a:spcPts val="0"/>
              </a:spcBef>
            </a:pPr>
            <a:r>
              <a:rPr lang="ru-RU" sz="2200" dirty="0">
                <a:latin typeface="Book Antiqua" panose="02040602050305030304" pitchFamily="18" charset="0"/>
              </a:rPr>
              <a:t>Сумма величин значимости </a:t>
            </a:r>
            <a:r>
              <a:rPr lang="ru-RU" sz="2200" dirty="0">
                <a:solidFill>
                  <a:srgbClr val="CC0066"/>
                </a:solidFill>
                <a:latin typeface="Book Antiqua" panose="02040602050305030304" pitchFamily="18" charset="0"/>
              </a:rPr>
              <a:t>критериев оценки, </a:t>
            </a:r>
            <a:r>
              <a:rPr lang="ru-RU" sz="2200" dirty="0">
                <a:latin typeface="Book Antiqua" panose="02040602050305030304" pitchFamily="18" charset="0"/>
              </a:rPr>
              <a:t>применяемых заказчиком, </a:t>
            </a:r>
            <a:r>
              <a:rPr lang="ru-RU" sz="2200" dirty="0">
                <a:solidFill>
                  <a:srgbClr val="CC0066"/>
                </a:solidFill>
                <a:latin typeface="Book Antiqua" panose="02040602050305030304" pitchFamily="18" charset="0"/>
              </a:rPr>
              <a:t>должна составлять 100 процентов. </a:t>
            </a:r>
          </a:p>
          <a:p>
            <a:pPr>
              <a:spcBef>
                <a:spcPts val="0"/>
              </a:spcBef>
            </a:pPr>
            <a:r>
              <a:rPr lang="ru-RU" sz="2200" dirty="0">
                <a:latin typeface="Book Antiqua" panose="02040602050305030304" pitchFamily="18" charset="0"/>
              </a:rPr>
              <a:t>В случае применения заказчиком нескольких подкритериев по критерию "рейтинг, присуждаемый заявке по такому критерию, складывается из суммы рейтингов подкритериев, умноженной на коэффициент значимости критерия оценки.</a:t>
            </a:r>
          </a:p>
          <a:p>
            <a:pPr>
              <a:spcBef>
                <a:spcPts val="0"/>
              </a:spcBef>
            </a:pPr>
            <a:r>
              <a:rPr lang="ru-RU" sz="2200" dirty="0">
                <a:latin typeface="Book Antiqua" panose="02040602050305030304" pitchFamily="18" charset="0"/>
              </a:rPr>
              <a:t>Сумма величин значимости подкритериев оценки, применяемых в одном критерии, должна составлять 100 процентов. </a:t>
            </a:r>
          </a:p>
          <a:p>
            <a:pPr>
              <a:spcBef>
                <a:spcPts val="0"/>
              </a:spcBef>
            </a:pPr>
            <a:r>
              <a:rPr lang="ru-RU" sz="2200" dirty="0">
                <a:latin typeface="Book Antiqua" panose="02040602050305030304" pitchFamily="18" charset="0"/>
              </a:rPr>
              <a:t>Оценка заявок по неценовому критерию/подкритерию может осуществляться в соответствии </a:t>
            </a:r>
            <a:r>
              <a:rPr lang="ru-RU" sz="2200" dirty="0">
                <a:solidFill>
                  <a:srgbClr val="CC0066"/>
                </a:solidFill>
                <a:latin typeface="Book Antiqua" panose="02040602050305030304" pitchFamily="18" charset="0"/>
              </a:rPr>
              <a:t>со </a:t>
            </a:r>
            <a:r>
              <a:rPr lang="ru-RU" sz="2200" dirty="0" smtClean="0">
                <a:solidFill>
                  <a:srgbClr val="CC0066"/>
                </a:solidFill>
                <a:latin typeface="Book Antiqua" panose="02040602050305030304" pitchFamily="18" charset="0"/>
              </a:rPr>
              <a:t>шкалой оценки</a:t>
            </a:r>
            <a:r>
              <a:rPr lang="ru-RU" sz="2200" dirty="0">
                <a:solidFill>
                  <a:srgbClr val="CC0066"/>
                </a:solidFill>
                <a:latin typeface="Book Antiqua" panose="02040602050305030304" pitchFamily="18" charset="0"/>
              </a:rPr>
              <a:t>, </a:t>
            </a:r>
            <a:r>
              <a:rPr lang="ru-RU" sz="2200" dirty="0">
                <a:latin typeface="Book Antiqua" panose="02040602050305030304" pitchFamily="18" charset="0"/>
              </a:rPr>
              <a:t>предусматривающей присвоение определенного количества баллов в зависимости от степени предпочтительности предложений участников закупки, которая должна отражать </a:t>
            </a:r>
            <a:r>
              <a:rPr lang="ru-RU" sz="2200" dirty="0">
                <a:solidFill>
                  <a:srgbClr val="CC0066"/>
                </a:solidFill>
                <a:latin typeface="Book Antiqua" panose="02040602050305030304" pitchFamily="18" charset="0"/>
              </a:rPr>
              <a:t>корреспондирующую взаимосвязь количества </a:t>
            </a:r>
            <a:r>
              <a:rPr lang="ru-RU" sz="2200" dirty="0">
                <a:latin typeface="Book Antiqua" panose="02040602050305030304" pitchFamily="18" charset="0"/>
              </a:rPr>
              <a:t>присваиваемых по критерию/подкритерию оценки баллов с представляемыми сведениями по такому критерию/подкритерию. При этом в документации о закупке должны быть установлены порядок оценки и шкала оценки, а также порядок ее определения, позволяющий объективно сравнивать заявки участников по содержательным характеристикам представленного участником закупки предложения и однозначным образом выявлять лучшее предложение.</a:t>
            </a:r>
          </a:p>
        </p:txBody>
      </p:sp>
    </p:spTree>
    <p:extLst>
      <p:ext uri="{BB962C8B-B14F-4D97-AF65-F5344CB8AC3E}">
        <p14:creationId xmlns:p14="http://schemas.microsoft.com/office/powerpoint/2010/main" val="400690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закупки </a:t>
            </a:r>
          </a:p>
        </p:txBody>
      </p:sp>
      <p:sp>
        <p:nvSpPr>
          <p:cNvPr id="3" name="Объект 2"/>
          <p:cNvSpPr>
            <a:spLocks noGrp="1"/>
          </p:cNvSpPr>
          <p:nvPr>
            <p:ph idx="1"/>
          </p:nvPr>
        </p:nvSpPr>
        <p:spPr>
          <a:xfrm>
            <a:off x="433383" y="871924"/>
            <a:ext cx="11353800" cy="4030155"/>
          </a:xfrm>
        </p:spPr>
        <p:txBody>
          <a:bodyPr>
            <a:noAutofit/>
          </a:bodyPr>
          <a:lstStyle/>
          <a:p>
            <a:pPr>
              <a:spcBef>
                <a:spcPts val="0"/>
              </a:spcBef>
            </a:pPr>
            <a:r>
              <a:rPr lang="ru-RU" sz="2000" dirty="0">
                <a:latin typeface="Book Antiqua" panose="02040602050305030304" pitchFamily="18" charset="0"/>
              </a:rPr>
              <a:t>Для оценки заявок по неценовым критериям/подкритериям оценки заказчик вправе установить предельно необходимое минимальное и (или) максимальное предельное количественное значение качественных, функциональных и квалификационных характеристик, которые подлежат оценке в рамках указанных критериев/подкритериев.</a:t>
            </a:r>
          </a:p>
          <a:p>
            <a:pPr>
              <a:spcBef>
                <a:spcPts val="0"/>
              </a:spcBef>
            </a:pPr>
            <a:r>
              <a:rPr lang="ru-RU" sz="2000" dirty="0">
                <a:latin typeface="Book Antiqua" panose="02040602050305030304" pitchFamily="18" charset="0"/>
              </a:rPr>
              <a:t>Заказчик в документации о закупке вправе установить значимость (коэффициент значимости) в отношении </a:t>
            </a:r>
            <a:r>
              <a:rPr lang="ru-RU" sz="2000" dirty="0">
                <a:solidFill>
                  <a:srgbClr val="CC0066"/>
                </a:solidFill>
                <a:latin typeface="Book Antiqua" panose="02040602050305030304" pitchFamily="18" charset="0"/>
              </a:rPr>
              <a:t>каждой единицы продукции, </a:t>
            </a:r>
            <a:r>
              <a:rPr lang="ru-RU" sz="2000" dirty="0">
                <a:latin typeface="Book Antiqua" panose="02040602050305030304" pitchFamily="18" charset="0"/>
              </a:rPr>
              <a:t>если предусмотрена подача ценовых предложений в отношении отдельных единиц продукции, либо указать на то, что участник процедуры закупки должен предложить одинаковый размер (процент) снижения в отношении перечня единиц продукции.</a:t>
            </a:r>
          </a:p>
          <a:p>
            <a:pPr>
              <a:spcBef>
                <a:spcPts val="0"/>
              </a:spcBef>
            </a:pPr>
            <a:r>
              <a:rPr lang="ru-RU" altLang="ru-RU" sz="2000" dirty="0">
                <a:latin typeface="Book Antiqua" panose="02040602050305030304" pitchFamily="18" charset="0"/>
                <a:ea typeface="Times New Roman" panose="02020603050405020304" pitchFamily="18" charset="0"/>
                <a:cs typeface="Times New Roman" panose="02020603050405020304" pitchFamily="18" charset="0"/>
              </a:rPr>
              <a:t>При проведении отдельных процедур закупки (к примеру, в отношении сложного, инновационного предмета закупки), заказчик вправе установить запрет на подачу участниками закупки предложений о цене за единицу продукции равных или меньше нуля.</a:t>
            </a:r>
          </a:p>
          <a:p>
            <a:pPr>
              <a:spcBef>
                <a:spcPts val="0"/>
              </a:spcBef>
            </a:pPr>
            <a:r>
              <a:rPr lang="ru-RU" altLang="ru-RU" sz="2000" dirty="0">
                <a:latin typeface="Book Antiqua" panose="02040602050305030304" pitchFamily="18" charset="0"/>
                <a:cs typeface="Times New Roman" panose="02020603050405020304" pitchFamily="18" charset="0"/>
              </a:rPr>
              <a:t>Оценка заявок по </a:t>
            </a:r>
            <a:r>
              <a:rPr lang="ru-RU" altLang="ru-RU" sz="2000" dirty="0" err="1">
                <a:latin typeface="Book Antiqua" panose="02040602050305030304" pitchFamily="18" charset="0"/>
                <a:cs typeface="Times New Roman" panose="02020603050405020304" pitchFamily="18" charset="0"/>
              </a:rPr>
              <a:t>нестоимостным</a:t>
            </a:r>
            <a:r>
              <a:rPr lang="ru-RU" altLang="ru-RU" sz="2000" dirty="0">
                <a:latin typeface="Book Antiqua" panose="02040602050305030304" pitchFamily="18" charset="0"/>
                <a:cs typeface="Times New Roman" panose="02020603050405020304" pitchFamily="18" charset="0"/>
              </a:rPr>
              <a:t> критериям на конкурс и запрос предложений, участниками которой могут быть только </a:t>
            </a:r>
            <a:r>
              <a:rPr lang="ru-RU" altLang="ru-RU" sz="2000" dirty="0">
                <a:solidFill>
                  <a:srgbClr val="CC0066"/>
                </a:solidFill>
                <a:latin typeface="Book Antiqua" panose="02040602050305030304" pitchFamily="18" charset="0"/>
                <a:cs typeface="Times New Roman" panose="02020603050405020304" pitchFamily="18" charset="0"/>
              </a:rPr>
              <a:t>субъекты МСП,  осуществляется исключительно в соответствии с п.1 или п. 2 ч. 4 ст. 3.2. 223-ФЗ!</a:t>
            </a:r>
          </a:p>
          <a:p>
            <a:pPr>
              <a:spcBef>
                <a:spcPts val="0"/>
              </a:spcBef>
            </a:pPr>
            <a:r>
              <a:rPr lang="ru-RU" altLang="ru-RU" sz="2000" dirty="0">
                <a:latin typeface="Book Antiqua" panose="02040602050305030304" pitchFamily="18" charset="0"/>
                <a:cs typeface="Times New Roman" panose="02020603050405020304" pitchFamily="18" charset="0"/>
              </a:rPr>
              <a:t>Порядок оценки заявок (частей заявок) участников </a:t>
            </a:r>
            <a:r>
              <a:rPr lang="ru-RU" altLang="ru-RU" sz="2000" dirty="0">
                <a:solidFill>
                  <a:srgbClr val="CC0066"/>
                </a:solidFill>
                <a:latin typeface="Book Antiqua" panose="02040602050305030304" pitchFamily="18" charset="0"/>
                <a:cs typeface="Times New Roman" panose="02020603050405020304" pitchFamily="18" charset="0"/>
              </a:rPr>
              <a:t>не должен содержать избыточных требований, </a:t>
            </a:r>
            <a:r>
              <a:rPr lang="ru-RU" altLang="ru-RU" sz="2000" dirty="0">
                <a:latin typeface="Book Antiqua" panose="02040602050305030304" pitchFamily="18" charset="0"/>
                <a:cs typeface="Times New Roman" panose="02020603050405020304" pitchFamily="18" charset="0"/>
              </a:rPr>
              <a:t>изменять условия проекта договора, при этом,  должен устанавливать понятия сопоставимости информации и сведений в отношении объекта оценки и точный перечень информации, предоставляемой в составе заявки (части заявки) участником.</a:t>
            </a:r>
            <a:endParaRPr lang="ru-RU" altLang="ru-RU" sz="2000" dirty="0">
              <a:latin typeface="Book Antiqua" panose="02040602050305030304" pitchFamily="18" charset="0"/>
            </a:endParaRPr>
          </a:p>
          <a:p>
            <a:pPr marL="0" indent="0">
              <a:spcBef>
                <a:spcPts val="0"/>
              </a:spcBef>
              <a:buNone/>
            </a:pPr>
            <a:endParaRPr lang="ru-RU" sz="2000" dirty="0">
              <a:latin typeface="Book Antiqua" panose="02040602050305030304" pitchFamily="18" charset="0"/>
            </a:endParaRPr>
          </a:p>
        </p:txBody>
      </p:sp>
    </p:spTree>
    <p:extLst>
      <p:ext uri="{BB962C8B-B14F-4D97-AF65-F5344CB8AC3E}">
        <p14:creationId xmlns:p14="http://schemas.microsoft.com/office/powerpoint/2010/main" val="311423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2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критериев оценки заявки участника закупок </a:t>
            </a:r>
          </a:p>
        </p:txBody>
      </p:sp>
      <p:graphicFrame>
        <p:nvGraphicFramePr>
          <p:cNvPr id="6" name="Схема 5"/>
          <p:cNvGraphicFramePr/>
          <p:nvPr>
            <p:extLst>
              <p:ext uri="{D42A27DB-BD31-4B8C-83A1-F6EECF244321}">
                <p14:modId xmlns:p14="http://schemas.microsoft.com/office/powerpoint/2010/main" val="878722206"/>
              </p:ext>
            </p:extLst>
          </p:nvPr>
        </p:nvGraphicFramePr>
        <p:xfrm>
          <a:off x="272715" y="1563910"/>
          <a:ext cx="5903496" cy="384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6087449" y="1974023"/>
            <a:ext cx="5407249" cy="2985433"/>
          </a:xfrm>
          <a:prstGeom prst="rect">
            <a:avLst/>
          </a:prstGeom>
        </p:spPr>
        <p:txBody>
          <a:bodyPr wrap="none">
            <a:spAutoFit/>
          </a:bodyPr>
          <a:lstStyle/>
          <a:p>
            <a:pPr algn="ctr"/>
            <a:r>
              <a:rPr lang="ru-RU" sz="4400" b="1" dirty="0">
                <a:solidFill>
                  <a:srgbClr val="7030A0"/>
                </a:solidFill>
                <a:latin typeface="Bahnschrift SemiLight Condensed" panose="020B0502040204020203" pitchFamily="34" charset="0"/>
              </a:rPr>
              <a:t>Критерии оценки </a:t>
            </a:r>
          </a:p>
          <a:p>
            <a:endParaRPr lang="ru-RU" sz="3600" dirty="0">
              <a:latin typeface="Bahnschrift SemiLight Condensed" panose="020B0502040204020203" pitchFamily="34" charset="0"/>
            </a:endParaRPr>
          </a:p>
          <a:p>
            <a:endParaRPr lang="ru-RU" sz="3600" dirty="0">
              <a:latin typeface="Bahnschrift SemiLight Condensed" panose="020B0502040204020203" pitchFamily="34" charset="0"/>
            </a:endParaRPr>
          </a:p>
          <a:p>
            <a:endParaRPr lang="ru-RU" sz="3600" dirty="0">
              <a:latin typeface="Bahnschrift SemiLight Condensed" panose="020B0502040204020203" pitchFamily="34" charset="0"/>
            </a:endParaRPr>
          </a:p>
          <a:p>
            <a:r>
              <a:rPr lang="ru-RU" sz="3600" dirty="0">
                <a:latin typeface="Bahnschrift SemiLight Condensed" panose="020B0502040204020203" pitchFamily="34" charset="0"/>
              </a:rPr>
              <a:t>стоимостные 	 </a:t>
            </a:r>
            <a:r>
              <a:rPr lang="ru-RU" sz="3600" dirty="0" err="1">
                <a:latin typeface="Bahnschrift SemiLight Condensed" panose="020B0502040204020203" pitchFamily="34" charset="0"/>
              </a:rPr>
              <a:t>нестоимостные</a:t>
            </a:r>
            <a:endParaRPr lang="ru-RU" sz="3600" dirty="0">
              <a:solidFill>
                <a:srgbClr val="7030A0"/>
              </a:solidFill>
              <a:latin typeface="Bahnschrift SemiLight Condensed" panose="020B0502040204020203" pitchFamily="34" charset="0"/>
            </a:endParaRPr>
          </a:p>
        </p:txBody>
      </p:sp>
      <p:cxnSp>
        <p:nvCxnSpPr>
          <p:cNvPr id="10" name="Прямая со стрелкой 9"/>
          <p:cNvCxnSpPr/>
          <p:nvPr/>
        </p:nvCxnSpPr>
        <p:spPr>
          <a:xfrm flipH="1">
            <a:off x="7065771" y="2723049"/>
            <a:ext cx="1443790" cy="1524000"/>
          </a:xfrm>
          <a:prstGeom prst="straightConnector1">
            <a:avLst/>
          </a:prstGeom>
          <a:ln w="50800" cap="rnd" cmpd="tri">
            <a:solidFill>
              <a:srgbClr val="FF66FF"/>
            </a:solidFill>
            <a:headEnd type="oval"/>
            <a:tailEnd type="stealth" w="lg" len="lg"/>
          </a:ln>
          <a:effectLst>
            <a:outerShdw blurRad="50800" dist="50800" dir="5400000" algn="ctr" rotWithShape="0">
              <a:srgbClr val="7030A0"/>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588995" y="2723049"/>
            <a:ext cx="1620252" cy="1524000"/>
          </a:xfrm>
          <a:prstGeom prst="straightConnector1">
            <a:avLst/>
          </a:prstGeom>
          <a:ln w="50800" cmpd="tri">
            <a:solidFill>
              <a:srgbClr val="7030A0"/>
            </a:solidFill>
            <a:round/>
            <a:headEnd type="oval"/>
            <a:tailEnd type="stealth" w="lg" len="lg"/>
          </a:ln>
          <a:effectLst>
            <a:outerShdw blurRad="50800" dist="50800" dir="5400000" algn="ctr" rotWithShape="0">
              <a:srgbClr val="7030A0"/>
            </a:outerShdw>
          </a:effectLst>
          <a:scene3d>
            <a:camera prst="orthographicFront"/>
            <a:lightRig rig="threePt" dir="t"/>
          </a:scene3d>
          <a:sp3d extrusionH="76200" contourW="12700">
            <a:extrusionClr>
              <a:srgbClr val="002060"/>
            </a:extrusionClr>
            <a:contourClr>
              <a:srgbClr val="FF66F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83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критериев оценки заявки участника закупок </a:t>
            </a:r>
          </a:p>
        </p:txBody>
      </p:sp>
      <p:sp>
        <p:nvSpPr>
          <p:cNvPr id="3" name="Объект 2"/>
          <p:cNvSpPr>
            <a:spLocks noGrp="1"/>
          </p:cNvSpPr>
          <p:nvPr>
            <p:ph idx="1"/>
          </p:nvPr>
        </p:nvSpPr>
        <p:spPr>
          <a:xfrm>
            <a:off x="838200" y="1317524"/>
            <a:ext cx="10734368" cy="5540476"/>
          </a:xfrm>
        </p:spPr>
        <p:txBody>
          <a:bodyPr>
            <a:normAutofit/>
          </a:bodyPr>
          <a:lstStyle/>
          <a:p>
            <a:pPr marL="0" indent="0">
              <a:buNone/>
            </a:pPr>
            <a:r>
              <a:rPr lang="ru-RU" sz="2200" dirty="0">
                <a:latin typeface="Book Antiqua" panose="02040602050305030304" pitchFamily="18" charset="0"/>
              </a:rPr>
              <a:t>	К стоимостным критериям относятся:</a:t>
            </a:r>
          </a:p>
          <a:p>
            <a:pPr lvl="0"/>
            <a:r>
              <a:rPr lang="ru-RU" sz="2200" dirty="0">
                <a:solidFill>
                  <a:srgbClr val="7030A0"/>
                </a:solidFill>
                <a:latin typeface="Book Antiqua" panose="02040602050305030304" pitchFamily="18" charset="0"/>
              </a:rPr>
              <a:t>цена договора</a:t>
            </a:r>
            <a:r>
              <a:rPr lang="ru-RU" sz="2200" dirty="0">
                <a:latin typeface="Book Antiqua" panose="02040602050305030304" pitchFamily="18" charset="0"/>
              </a:rPr>
              <a:t> (лота), </a:t>
            </a:r>
            <a:r>
              <a:rPr lang="ru-RU" sz="2200" dirty="0">
                <a:solidFill>
                  <a:srgbClr val="7030A0"/>
                </a:solidFill>
                <a:latin typeface="Book Antiqua" panose="02040602050305030304" pitchFamily="18" charset="0"/>
              </a:rPr>
              <a:t>цена (стоимость) единицы</a:t>
            </a:r>
            <a:r>
              <a:rPr lang="ru-RU" sz="2200" dirty="0">
                <a:latin typeface="Book Antiqua" panose="02040602050305030304" pitchFamily="18" charset="0"/>
              </a:rPr>
              <a:t> продукции, </a:t>
            </a:r>
            <a:r>
              <a:rPr lang="ru-RU" sz="2200" dirty="0">
                <a:solidFill>
                  <a:srgbClr val="7030A0"/>
                </a:solidFill>
                <a:latin typeface="Book Antiqua" panose="02040602050305030304" pitchFamily="18" charset="0"/>
              </a:rPr>
              <a:t>сумма цен единиц </a:t>
            </a:r>
            <a:r>
              <a:rPr lang="ru-RU" sz="2200" dirty="0">
                <a:latin typeface="Book Antiqua" panose="02040602050305030304" pitchFamily="18" charset="0"/>
              </a:rPr>
              <a:t>продукции;</a:t>
            </a:r>
          </a:p>
          <a:p>
            <a:pPr lvl="0"/>
            <a:r>
              <a:rPr lang="ru-RU" sz="2200" dirty="0">
                <a:solidFill>
                  <a:srgbClr val="7030A0"/>
                </a:solidFill>
                <a:latin typeface="Book Antiqua" panose="02040602050305030304" pitchFamily="18" charset="0"/>
              </a:rPr>
              <a:t>стоимость владения продукцией </a:t>
            </a:r>
            <a:r>
              <a:rPr lang="ru-RU" sz="2200" dirty="0">
                <a:latin typeface="Book Antiqua" panose="02040602050305030304" pitchFamily="18" charset="0"/>
              </a:rPr>
              <a:t>(стоимость приобретения, расходы на содержание, эксплуатацию и ремонт продукции, использование результатов работ);</a:t>
            </a:r>
          </a:p>
          <a:p>
            <a:pPr lvl="0"/>
            <a:r>
              <a:rPr lang="ru-RU" sz="2200" dirty="0">
                <a:solidFill>
                  <a:srgbClr val="7030A0"/>
                </a:solidFill>
                <a:latin typeface="Book Antiqua" panose="02040602050305030304" pitchFamily="18" charset="0"/>
              </a:rPr>
              <a:t>стоимость жизненного цикла продукции</a:t>
            </a:r>
            <a:r>
              <a:rPr lang="ru-RU" sz="2200" dirty="0">
                <a:latin typeface="Book Antiqua" panose="02040602050305030304" pitchFamily="18" charset="0"/>
              </a:rPr>
              <a:t> при проведении закупки на заключение договора жизненного цикла;</a:t>
            </a:r>
          </a:p>
          <a:p>
            <a:pPr lvl="0"/>
            <a:r>
              <a:rPr lang="ru-RU" sz="2200" dirty="0">
                <a:solidFill>
                  <a:srgbClr val="7030A0"/>
                </a:solidFill>
                <a:latin typeface="Book Antiqua" panose="02040602050305030304" pitchFamily="18" charset="0"/>
              </a:rPr>
              <a:t>процент гарантированной скидки от стоимости </a:t>
            </a:r>
            <a:r>
              <a:rPr lang="ru-RU" sz="2200" dirty="0">
                <a:latin typeface="Book Antiqua" panose="02040602050305030304" pitchFamily="18" charset="0"/>
              </a:rPr>
              <a:t>закупаемой продукции, предложение об экономии. Заказчик вправе установить в документации о закупке минимальный процент гарантированной скидки от стоимости (в том числе от тарифов, установленных в процентах) закупаемой продукции. При этом порядок оценки заявок на участие в конкурентной закупке по ценовому критерию и другие особенности осуществления такой закупки устанавливаются в документации о закупке. </a:t>
            </a:r>
          </a:p>
          <a:p>
            <a:pPr marL="0" indent="0">
              <a:buNone/>
            </a:pPr>
            <a:endParaRPr lang="ru-RU" sz="2200" dirty="0">
              <a:solidFill>
                <a:schemeClr val="bg1">
                  <a:lumMod val="50000"/>
                </a:schemeClr>
              </a:solidFill>
              <a:latin typeface="Book Antiqua" panose="02040602050305030304" pitchFamily="18" charset="0"/>
            </a:endParaRPr>
          </a:p>
        </p:txBody>
      </p:sp>
    </p:spTree>
    <p:extLst>
      <p:ext uri="{BB962C8B-B14F-4D97-AF65-F5344CB8AC3E}">
        <p14:creationId xmlns:p14="http://schemas.microsoft.com/office/powerpoint/2010/main" val="51302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закупок </a:t>
            </a:r>
          </a:p>
        </p:txBody>
      </p:sp>
      <p:sp>
        <p:nvSpPr>
          <p:cNvPr id="3" name="Объект 2"/>
          <p:cNvSpPr>
            <a:spLocks noGrp="1"/>
          </p:cNvSpPr>
          <p:nvPr>
            <p:ph idx="1"/>
          </p:nvPr>
        </p:nvSpPr>
        <p:spPr>
          <a:xfrm>
            <a:off x="703729" y="860324"/>
            <a:ext cx="10734368" cy="5540476"/>
          </a:xfrm>
        </p:spPr>
        <p:txBody>
          <a:bodyPr>
            <a:noAutofit/>
          </a:bodyPr>
          <a:lstStyle/>
          <a:p>
            <a:pPr marL="0" indent="0">
              <a:buNone/>
            </a:pPr>
            <a:r>
              <a:rPr lang="ru-RU" sz="2000" dirty="0">
                <a:latin typeface="Book Antiqua" panose="02040602050305030304" pitchFamily="18" charset="0"/>
              </a:rPr>
              <a:t>	Особые закупочные ситуации: НДС</a:t>
            </a:r>
          </a:p>
          <a:p>
            <a:pPr marL="0" indent="0">
              <a:buNone/>
            </a:pPr>
            <a:r>
              <a:rPr lang="ru-RU" sz="2000" dirty="0">
                <a:latin typeface="Book Antiqua" panose="02040602050305030304" pitchFamily="18" charset="0"/>
              </a:rPr>
              <a:t>Условия оценки заявок не должны предоставлять преимущества отдельным участникам или группам участников товарного рынка, в том числе не могут зависеть от режима налогообложения участника!</a:t>
            </a:r>
          </a:p>
          <a:p>
            <a:pPr marL="0" indent="0">
              <a:buNone/>
            </a:pPr>
            <a:r>
              <a:rPr lang="ru-RU" sz="2000" dirty="0">
                <a:solidFill>
                  <a:srgbClr val="C00000"/>
                </a:solidFill>
                <a:latin typeface="Book Antiqua" panose="02040602050305030304" pitchFamily="18" charset="0"/>
              </a:rPr>
              <a:t>Неправомерно</a:t>
            </a:r>
            <a:r>
              <a:rPr lang="ru-RU" sz="2000" dirty="0">
                <a:latin typeface="Book Antiqua" panose="02040602050305030304" pitchFamily="18" charset="0"/>
              </a:rPr>
              <a:t> приведение ценовых предложений к единому базису оценки без учета НДС. (Заказчик вычитает НДС из ценовых предложений Участника закупок на ОСНО) приводит к нарушению п. 2 ч. 1 ,  ч. 6 ст. 3 223-ФЗ и ограничению конкуренции согласно п. 2  ч. 1 ст. 17  135-ФЗ</a:t>
            </a:r>
          </a:p>
          <a:p>
            <a:pPr marL="0" indent="0">
              <a:buNone/>
            </a:pPr>
            <a:r>
              <a:rPr lang="ru-RU" sz="2000" dirty="0">
                <a:solidFill>
                  <a:schemeClr val="bg1">
                    <a:lumMod val="65000"/>
                  </a:schemeClr>
                </a:solidFill>
                <a:latin typeface="Book Antiqua" panose="02040602050305030304" pitchFamily="18" charset="0"/>
              </a:rPr>
              <a:t>Где смотреть? Определение ВС РФ от 02.11.2020 № 304-ЭС20-17548 по делу № А46-6096/2019, Постановление Арбитражного суда Московского округа от 18 января 2022 г. по делу N А40-67325/2021, Письмо ФАС России от 22.8.2018№ АД/66562/18</a:t>
            </a:r>
          </a:p>
          <a:p>
            <a:pPr marL="0" indent="0">
              <a:buNone/>
            </a:pPr>
            <a:r>
              <a:rPr lang="ru-RU" sz="2000" dirty="0">
                <a:latin typeface="Book Antiqua" panose="02040602050305030304" pitchFamily="18" charset="0"/>
              </a:rPr>
              <a:t>Условия оценки заявок должны учитывать условия предоставления приоритета продукции российского происхождения в рамках 925-ПП, включенного в соответствующие государственные реестры. </a:t>
            </a:r>
            <a:endParaRPr lang="en-US" sz="2000" dirty="0">
              <a:latin typeface="Book Antiqua" panose="02040602050305030304" pitchFamily="18" charset="0"/>
            </a:endParaRPr>
          </a:p>
          <a:p>
            <a:pPr marL="0" indent="0">
              <a:buNone/>
            </a:pPr>
            <a:r>
              <a:rPr lang="ru-RU" sz="2000" dirty="0">
                <a:solidFill>
                  <a:schemeClr val="bg1">
                    <a:lumMod val="65000"/>
                  </a:schemeClr>
                </a:solidFill>
                <a:latin typeface="Book Antiqua" panose="02040602050305030304" pitchFamily="18" charset="0"/>
              </a:rPr>
              <a:t>Где смотреть? Постановление Правительства РФ от 16.09.2016 N 925 (ред. от 16.05.2022) "О приоритете товаров российского происхождения, работ, услуг, выполняемых, оказываемых российскими лицами, по отношению к товарам, происходящим из иностранного государства, работам, услугам, выполняемым, оказываемым иностранными лицами», письмо ФАС России от 22.11.2019 г. № ИА/102692/19 </a:t>
            </a:r>
          </a:p>
          <a:p>
            <a:pPr marL="0" indent="0">
              <a:buNone/>
            </a:pPr>
            <a:endParaRPr lang="ru-RU" sz="2000" dirty="0">
              <a:latin typeface="Book Antiqua" panose="02040602050305030304" pitchFamily="18" charset="0"/>
            </a:endParaRPr>
          </a:p>
          <a:p>
            <a:pPr marL="0" indent="0">
              <a:buNone/>
            </a:pPr>
            <a:endParaRPr lang="ru-RU" sz="2000" dirty="0">
              <a:latin typeface="Book Antiqua" panose="02040602050305030304" pitchFamily="18" charset="0"/>
            </a:endParaRPr>
          </a:p>
          <a:p>
            <a:pPr marL="0" lvl="0" indent="0">
              <a:buNone/>
            </a:pPr>
            <a:r>
              <a:rPr lang="ru-RU" sz="2000" dirty="0">
                <a:solidFill>
                  <a:schemeClr val="bg1">
                    <a:lumMod val="50000"/>
                  </a:schemeClr>
                </a:solidFill>
                <a:latin typeface="Book Antiqua" panose="02040602050305030304" pitchFamily="18" charset="0"/>
              </a:rPr>
              <a:t>	</a:t>
            </a:r>
          </a:p>
        </p:txBody>
      </p:sp>
    </p:spTree>
    <p:extLst>
      <p:ext uri="{BB962C8B-B14F-4D97-AF65-F5344CB8AC3E}">
        <p14:creationId xmlns:p14="http://schemas.microsoft.com/office/powerpoint/2010/main" val="43867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504" y="148402"/>
            <a:ext cx="10515600" cy="844243"/>
          </a:xfrm>
        </p:spPr>
        <p:txBody>
          <a:bodyPr>
            <a:normAutofit fontScale="90000"/>
          </a:bodyPr>
          <a:lstStyle/>
          <a:p>
            <a:pPr algn="r"/>
            <a:r>
              <a:rPr lang="ru-RU" sz="3600" dirty="0" err="1" smtClean="0">
                <a:latin typeface="Bahnschrift SemiLight Condensed" panose="020B0502040204020203" pitchFamily="34" charset="0"/>
              </a:rPr>
              <a:t>Антидемпинг</a:t>
            </a:r>
            <a:r>
              <a:rPr lang="ru-RU" sz="3600" dirty="0" smtClean="0">
                <a:latin typeface="Bahnschrift SemiLight Condensed" panose="020B0502040204020203" pitchFamily="34" charset="0"/>
              </a:rPr>
              <a:t> при </a:t>
            </a:r>
            <a:r>
              <a:rPr lang="ru-RU" sz="3600" dirty="0" err="1" smtClean="0">
                <a:latin typeface="Bahnschrift SemiLight Condensed" panose="020B0502040204020203" pitchFamily="34" charset="0"/>
              </a:rPr>
              <a:t>рейтинговании</a:t>
            </a:r>
            <a:r>
              <a:rPr lang="ru-RU" sz="3600" dirty="0" smtClean="0">
                <a:latin typeface="Bahnschrift SemiLight Condensed" panose="020B0502040204020203" pitchFamily="34" charset="0"/>
              </a:rPr>
              <a:t> по стоимостным критериям </a:t>
            </a:r>
            <a:r>
              <a:rPr lang="ru-RU" sz="3600" dirty="0">
                <a:latin typeface="Bahnschrift SemiLight Condensed" panose="020B0502040204020203" pitchFamily="34" charset="0"/>
              </a:rPr>
              <a:t>оценки</a:t>
            </a:r>
          </a:p>
        </p:txBody>
      </p:sp>
      <mc:AlternateContent xmlns:mc="http://schemas.openxmlformats.org/markup-compatibility/2006" xmlns:a14="http://schemas.microsoft.com/office/drawing/2010/main">
        <mc:Choice Requires="a14">
          <p:sp>
            <p:nvSpPr>
              <p:cNvPr id="9" name="Прямоугольник 8"/>
              <p:cNvSpPr/>
              <p:nvPr/>
            </p:nvSpPr>
            <p:spPr>
              <a:xfrm>
                <a:off x="470262" y="744531"/>
                <a:ext cx="11521441" cy="5932265"/>
              </a:xfrm>
              <a:prstGeom prst="rect">
                <a:avLst/>
              </a:prstGeom>
            </p:spPr>
            <p:txBody>
              <a:bodyPr wrap="square">
                <a:spAutoFit/>
              </a:bodyPr>
              <a:lstStyle/>
              <a:p>
                <a:r>
                  <a:rPr lang="ru-RU" altLang="ru-RU" dirty="0">
                    <a:latin typeface="Book Antiqua" panose="02040602050305030304" pitchFamily="18" charset="0"/>
                    <a:ea typeface="Times New Roman" panose="02020603050405020304" pitchFamily="18" charset="0"/>
                    <a:cs typeface="Times New Roman" panose="02020603050405020304" pitchFamily="18" charset="0"/>
                  </a:rPr>
                  <a:t>Критерий оценки "цена договора" и "стоимость жизненного цикла" (</a:t>
                </a:r>
                <a:r>
                  <a:rPr lang="ru-RU" altLang="ru-RU" dirty="0" err="1">
                    <a:latin typeface="Book Antiqua" panose="02040602050305030304" pitchFamily="18" charset="0"/>
                    <a:ea typeface="Times New Roman" panose="02020603050405020304" pitchFamily="18" charset="0"/>
                    <a:cs typeface="Times New Roman" panose="02020603050405020304" pitchFamily="18" charset="0"/>
                  </a:rPr>
                  <a:t>ЦБ</a:t>
                </a:r>
                <a:r>
                  <a:rPr lang="ru-RU" altLang="ru-RU" baseline="-30000" dirty="0" err="1">
                    <a:latin typeface="Book Antiqua" panose="02040602050305030304" pitchFamily="18" charset="0"/>
                    <a:ea typeface="Times New Roman" panose="02020603050405020304" pitchFamily="18" charset="0"/>
                    <a:cs typeface="Times New Roman" panose="02020603050405020304" pitchFamily="18" charset="0"/>
                  </a:rPr>
                  <a:t>i</a:t>
                </a:r>
                <a:r>
                  <a:rPr lang="ru-RU" altLang="ru-RU" dirty="0">
                    <a:latin typeface="Book Antiqua" panose="02040602050305030304" pitchFamily="18" charset="0"/>
                    <a:ea typeface="Times New Roman" panose="02020603050405020304" pitchFamily="18" charset="0"/>
                    <a:cs typeface="Times New Roman" panose="02020603050405020304" pitchFamily="18" charset="0"/>
                  </a:rPr>
                  <a:t>),  также может определяться по формуле </a:t>
                </a:r>
                <a:r>
                  <a:rPr lang="ru-RU" dirty="0">
                    <a:latin typeface="Book Antiqua" panose="02040602050305030304" pitchFamily="18" charset="0"/>
                  </a:rPr>
                  <a:t>:</a:t>
                </a:r>
              </a:p>
              <a:p>
                <a:r>
                  <a:rPr lang="ru-RU" dirty="0">
                    <a:latin typeface="Book Antiqua" panose="02040602050305030304" pitchFamily="18" charset="0"/>
                  </a:rPr>
                  <a:t>               </a:t>
                </a:r>
              </a:p>
              <a:p>
                <a:r>
                  <a:rPr lang="ru-RU" dirty="0">
                    <a:solidFill>
                      <a:srgbClr val="7030A0"/>
                    </a:solidFill>
                    <a:latin typeface="Book Antiqua" panose="02040602050305030304" pitchFamily="18" charset="0"/>
                  </a:rPr>
                  <a:t>	РЗКЦ</a:t>
                </a:r>
                <a:r>
                  <a:rPr lang="en-US" baseline="-25000" dirty="0" err="1">
                    <a:solidFill>
                      <a:srgbClr val="7030A0"/>
                    </a:solidFill>
                    <a:latin typeface="Book Antiqua" panose="02040602050305030304" pitchFamily="18" charset="0"/>
                  </a:rPr>
                  <a:t>i</a:t>
                </a:r>
                <a:r>
                  <a:rPr lang="ru-RU" dirty="0">
                    <a:solidFill>
                      <a:srgbClr val="7030A0"/>
                    </a:solidFill>
                    <a:latin typeface="Book Antiqua" panose="02040602050305030304" pitchFamily="18" charset="0"/>
                  </a:rPr>
                  <a:t> =</a:t>
                </a:r>
                <a:r>
                  <a:rPr lang="ru-RU" dirty="0">
                    <a:latin typeface="Book Antiqua" panose="02040602050305030304" pitchFamily="18" charset="0"/>
                  </a:rPr>
                  <a:t> </a:t>
                </a:r>
                <a:r>
                  <a:rPr lang="ru-RU" dirty="0">
                    <a:solidFill>
                      <a:srgbClr val="7030A0"/>
                    </a:solidFill>
                    <a:latin typeface="Book Antiqua" panose="02040602050305030304" pitchFamily="18" charset="0"/>
                  </a:rPr>
                  <a:t>(</a:t>
                </a:r>
                <a14:m>
                  <m:oMath xmlns:m="http://schemas.openxmlformats.org/officeDocument/2006/math">
                    <m:f>
                      <m:fPr>
                        <m:ctrlPr>
                          <a:rPr lang="ru-RU" i="1">
                            <a:solidFill>
                              <a:srgbClr val="7030A0"/>
                            </a:solidFill>
                            <a:latin typeface="Cambria Math" panose="02040503050406030204" pitchFamily="18" charset="0"/>
                          </a:rPr>
                        </m:ctrlPr>
                      </m:fPr>
                      <m:num>
                        <m:r>
                          <a:rPr lang="ru-RU">
                            <a:solidFill>
                              <a:srgbClr val="7030A0"/>
                            </a:solidFill>
                            <a:latin typeface="Cambria Math" panose="02040503050406030204" pitchFamily="18" charset="0"/>
                          </a:rPr>
                          <m:t>Цнмцк</m:t>
                        </m:r>
                        <m:r>
                          <a:rPr lang="ru-RU" i="1">
                            <a:solidFill>
                              <a:srgbClr val="7030A0"/>
                            </a:solidFill>
                            <a:latin typeface="Cambria Math" panose="02040503050406030204" pitchFamily="18" charset="0"/>
                          </a:rPr>
                          <m:t>−</m:t>
                        </m:r>
                        <m:r>
                          <a:rPr lang="ru-RU">
                            <a:solidFill>
                              <a:srgbClr val="7030A0"/>
                            </a:solidFill>
                            <a:latin typeface="Cambria Math" panose="02040503050406030204" pitchFamily="18" charset="0"/>
                          </a:rPr>
                          <m:t>Ц</m:t>
                        </m:r>
                        <m:r>
                          <m:rPr>
                            <m:sty m:val="p"/>
                          </m:rPr>
                          <a:rPr lang="ru-RU" baseline="-25000">
                            <a:solidFill>
                              <a:srgbClr val="7030A0"/>
                            </a:solidFill>
                            <a:latin typeface="Cambria Math" panose="02040503050406030204" pitchFamily="18" charset="0"/>
                          </a:rPr>
                          <m:t>i</m:t>
                        </m:r>
                        <m:r>
                          <a:rPr lang="ru-RU">
                            <a:solidFill>
                              <a:srgbClr val="7030A0"/>
                            </a:solidFill>
                            <a:latin typeface="Cambria Math" panose="02040503050406030204" pitchFamily="18" charset="0"/>
                          </a:rPr>
                          <m:t> </m:t>
                        </m:r>
                      </m:num>
                      <m:den>
                        <m:r>
                          <a:rPr lang="ru-RU">
                            <a:solidFill>
                              <a:srgbClr val="7030A0"/>
                            </a:solidFill>
                            <a:latin typeface="Cambria Math" panose="02040503050406030204" pitchFamily="18" charset="0"/>
                          </a:rPr>
                          <m:t>Цнмцк</m:t>
                        </m:r>
                        <m:r>
                          <a:rPr lang="ru-RU" i="1">
                            <a:solidFill>
                              <a:srgbClr val="7030A0"/>
                            </a:solidFill>
                            <a:latin typeface="Cambria Math" panose="02040503050406030204" pitchFamily="18" charset="0"/>
                          </a:rPr>
                          <m:t>−</m:t>
                        </m:r>
                        <m:r>
                          <a:rPr lang="ru-RU">
                            <a:solidFill>
                              <a:srgbClr val="7030A0"/>
                            </a:solidFill>
                            <a:latin typeface="Cambria Math" panose="02040503050406030204" pitchFamily="18" charset="0"/>
                          </a:rPr>
                          <m:t>Ц</m:t>
                        </m:r>
                        <m:r>
                          <m:rPr>
                            <m:sty m:val="p"/>
                          </m:rPr>
                          <a:rPr lang="ru-RU" baseline="-25000">
                            <a:solidFill>
                              <a:srgbClr val="7030A0"/>
                            </a:solidFill>
                            <a:latin typeface="Cambria Math" panose="02040503050406030204" pitchFamily="18" charset="0"/>
                          </a:rPr>
                          <m:t>min</m:t>
                        </m:r>
                        <m:r>
                          <a:rPr lang="ru-RU">
                            <a:solidFill>
                              <a:srgbClr val="7030A0"/>
                            </a:solidFill>
                            <a:latin typeface="Cambria Math" panose="02040503050406030204" pitchFamily="18" charset="0"/>
                          </a:rPr>
                          <m:t> </m:t>
                        </m:r>
                      </m:den>
                    </m:f>
                    <m:r>
                      <a:rPr lang="ru-RU" i="1">
                        <a:solidFill>
                          <a:srgbClr val="7030A0"/>
                        </a:solidFill>
                        <a:latin typeface="Cambria Math" panose="02040503050406030204" pitchFamily="18" charset="0"/>
                      </a:rPr>
                      <m:t>)×100×КЗКЦ</m:t>
                    </m:r>
                  </m:oMath>
                </a14:m>
                <a:r>
                  <a:rPr lang="ru-RU" dirty="0">
                    <a:latin typeface="Book Antiqua" panose="02040602050305030304" pitchFamily="18" charset="0"/>
                  </a:rPr>
                  <a:t>, где:</a:t>
                </a:r>
              </a:p>
              <a:p>
                <a:r>
                  <a:rPr lang="ru-RU" dirty="0">
                    <a:latin typeface="Book Antiqua" panose="02040602050305030304" pitchFamily="18" charset="0"/>
                  </a:rPr>
                  <a:t>  </a:t>
                </a:r>
                <a:r>
                  <a:rPr lang="ru-RU" dirty="0" err="1">
                    <a:latin typeface="Book Antiqua" panose="02040602050305030304" pitchFamily="18" charset="0"/>
                  </a:rPr>
                  <a:t>РЗКЦi</a:t>
                </a:r>
                <a:r>
                  <a:rPr lang="ru-RU" dirty="0">
                    <a:latin typeface="Book Antiqua" panose="02040602050305030304" pitchFamily="18" charset="0"/>
                  </a:rPr>
                  <a:t> – рейтинг заявки по критерию «Цена договора или цена за единицу продукции»;</a:t>
                </a:r>
              </a:p>
              <a:p>
                <a:r>
                  <a:rPr lang="ru-RU" dirty="0">
                    <a:latin typeface="Book Antiqua" panose="02040602050305030304" pitchFamily="18" charset="0"/>
                  </a:rPr>
                  <a:t>  </a:t>
                </a:r>
                <a:r>
                  <a:rPr lang="ru-RU" dirty="0" err="1">
                    <a:latin typeface="Book Antiqua" panose="02040602050305030304" pitchFamily="18" charset="0"/>
                  </a:rPr>
                  <a:t>Цmin</a:t>
                </a:r>
                <a:r>
                  <a:rPr lang="ru-RU" dirty="0">
                    <a:latin typeface="Book Antiqua" panose="02040602050305030304" pitchFamily="18" charset="0"/>
                  </a:rPr>
                  <a:t> – минимальное предложение о цене за единицу продукции из предложенных участниками закупки;</a:t>
                </a:r>
              </a:p>
              <a:p>
                <a:r>
                  <a:rPr lang="ru-RU" dirty="0">
                    <a:latin typeface="Book Antiqua" panose="02040602050305030304" pitchFamily="18" charset="0"/>
                  </a:rPr>
                  <a:t>  </a:t>
                </a:r>
                <a:r>
                  <a:rPr lang="ru-RU" dirty="0" err="1">
                    <a:latin typeface="Book Antiqua" panose="02040602050305030304" pitchFamily="18" charset="0"/>
                  </a:rPr>
                  <a:t>Цi</a:t>
                </a:r>
                <a:r>
                  <a:rPr lang="ru-RU" dirty="0">
                    <a:latin typeface="Book Antiqua" panose="02040602050305030304" pitchFamily="18" charset="0"/>
                  </a:rPr>
                  <a:t> – предложение участника закупки, заявка которого оценивается.</a:t>
                </a:r>
              </a:p>
              <a:p>
                <a:r>
                  <a:rPr lang="ru-RU" dirty="0">
                    <a:latin typeface="Book Antiqua" panose="02040602050305030304" pitchFamily="18" charset="0"/>
                  </a:rPr>
                  <a:t>  КЗКЦ – коэффициент значимости критерия «Цена договора или цена за единицу продукции».</a:t>
                </a:r>
              </a:p>
              <a:p>
                <a:r>
                  <a:rPr lang="ru-RU" dirty="0">
                    <a:solidFill>
                      <a:srgbClr val="FF5050"/>
                    </a:solidFill>
                    <a:latin typeface="Book Antiqua" panose="02040602050305030304" pitchFamily="18" charset="0"/>
                  </a:rPr>
                  <a:t>       При этом,  в случае если </a:t>
                </a:r>
                <a:r>
                  <a:rPr lang="ru-RU" dirty="0" err="1">
                    <a:solidFill>
                      <a:srgbClr val="FF5050"/>
                    </a:solidFill>
                    <a:latin typeface="Book Antiqua" panose="02040602050305030304" pitchFamily="18" charset="0"/>
                  </a:rPr>
                  <a:t>Цmin</a:t>
                </a:r>
                <a:r>
                  <a:rPr lang="ru-RU" dirty="0">
                    <a:solidFill>
                      <a:srgbClr val="FF5050"/>
                    </a:solidFill>
                    <a:latin typeface="Book Antiqua" panose="02040602050305030304" pitchFamily="18" charset="0"/>
                  </a:rPr>
                  <a:t> ≤ </a:t>
                </a:r>
                <a:r>
                  <a:rPr lang="ru-RU" dirty="0" err="1">
                    <a:solidFill>
                      <a:srgbClr val="FF5050"/>
                    </a:solidFill>
                    <a:latin typeface="Book Antiqua" panose="02040602050305030304" pitchFamily="18" charset="0"/>
                  </a:rPr>
                  <a:t>Цнмц</a:t>
                </a:r>
                <a:r>
                  <a:rPr lang="ru-RU" dirty="0">
                    <a:solidFill>
                      <a:srgbClr val="FF5050"/>
                    </a:solidFill>
                    <a:latin typeface="Book Antiqua" panose="02040602050305030304" pitchFamily="18" charset="0"/>
                  </a:rPr>
                  <a:t> х 0,85,    </a:t>
                </a:r>
              </a:p>
              <a:p>
                <a:r>
                  <a:rPr lang="ru-RU" dirty="0">
                    <a:solidFill>
                      <a:srgbClr val="7030A0"/>
                    </a:solidFill>
                    <a:latin typeface="Book Antiqua" panose="02040602050305030304" pitchFamily="18" charset="0"/>
                  </a:rPr>
                  <a:t>              </a:t>
                </a:r>
              </a:p>
              <a:p>
                <a:r>
                  <a:rPr lang="ru-RU" dirty="0">
                    <a:solidFill>
                      <a:srgbClr val="7030A0"/>
                    </a:solidFill>
                    <a:latin typeface="Book Antiqua" panose="02040602050305030304" pitchFamily="18" charset="0"/>
                  </a:rPr>
                  <a:t>	 РЗКЦ</a:t>
                </a:r>
                <a:r>
                  <a:rPr lang="en-US" baseline="-25000" dirty="0" err="1">
                    <a:solidFill>
                      <a:srgbClr val="7030A0"/>
                    </a:solidFill>
                    <a:latin typeface="Book Antiqua" panose="02040602050305030304" pitchFamily="18" charset="0"/>
                  </a:rPr>
                  <a:t>i</a:t>
                </a:r>
                <a:r>
                  <a:rPr lang="ru-RU" dirty="0">
                    <a:solidFill>
                      <a:srgbClr val="7030A0"/>
                    </a:solidFill>
                    <a:latin typeface="Book Antiqua" panose="02040602050305030304" pitchFamily="18" charset="0"/>
                  </a:rPr>
                  <a:t> = </a:t>
                </a:r>
                <a14:m>
                  <m:oMath xmlns:m="http://schemas.openxmlformats.org/officeDocument/2006/math">
                    <m:sSup>
                      <m:sSupPr>
                        <m:ctrlPr>
                          <a:rPr lang="ru-RU" i="1">
                            <a:solidFill>
                              <a:srgbClr val="7030A0"/>
                            </a:solidFill>
                            <a:latin typeface="Cambria Math" panose="02040503050406030204" pitchFamily="18" charset="0"/>
                          </a:rPr>
                        </m:ctrlPr>
                      </m:sSupPr>
                      <m:e>
                        <m:r>
                          <a:rPr lang="ru-RU">
                            <a:solidFill>
                              <a:srgbClr val="7030A0"/>
                            </a:solidFill>
                            <a:latin typeface="Cambria Math" panose="02040503050406030204" pitchFamily="18" charset="0"/>
                          </a:rPr>
                          <m:t>(</m:t>
                        </m:r>
                        <m:f>
                          <m:fPr>
                            <m:ctrlPr>
                              <a:rPr lang="ru-RU" i="1">
                                <a:solidFill>
                                  <a:srgbClr val="7030A0"/>
                                </a:solidFill>
                                <a:latin typeface="Cambria Math" panose="02040503050406030204" pitchFamily="18" charset="0"/>
                              </a:rPr>
                            </m:ctrlPr>
                          </m:fPr>
                          <m:num>
                            <m:r>
                              <a:rPr lang="ru-RU">
                                <a:solidFill>
                                  <a:srgbClr val="7030A0"/>
                                </a:solidFill>
                                <a:latin typeface="Cambria Math" panose="02040503050406030204" pitchFamily="18" charset="0"/>
                              </a:rPr>
                              <m:t>Цнмцк</m:t>
                            </m:r>
                            <m:r>
                              <a:rPr lang="ru-RU" i="1">
                                <a:solidFill>
                                  <a:srgbClr val="7030A0"/>
                                </a:solidFill>
                                <a:latin typeface="Cambria Math" panose="02040503050406030204" pitchFamily="18" charset="0"/>
                              </a:rPr>
                              <m:t>−</m:t>
                            </m:r>
                            <m:r>
                              <a:rPr lang="ru-RU">
                                <a:solidFill>
                                  <a:srgbClr val="7030A0"/>
                                </a:solidFill>
                                <a:latin typeface="Cambria Math" panose="02040503050406030204" pitchFamily="18" charset="0"/>
                              </a:rPr>
                              <m:t>Ц</m:t>
                            </m:r>
                            <m:r>
                              <m:rPr>
                                <m:sty m:val="p"/>
                              </m:rPr>
                              <a:rPr lang="ru-RU" baseline="-25000">
                                <a:solidFill>
                                  <a:srgbClr val="7030A0"/>
                                </a:solidFill>
                                <a:latin typeface="Cambria Math" panose="02040503050406030204" pitchFamily="18" charset="0"/>
                              </a:rPr>
                              <m:t>i</m:t>
                            </m:r>
                            <m:r>
                              <a:rPr lang="ru-RU">
                                <a:solidFill>
                                  <a:srgbClr val="7030A0"/>
                                </a:solidFill>
                                <a:latin typeface="Cambria Math" panose="02040503050406030204" pitchFamily="18" charset="0"/>
                              </a:rPr>
                              <m:t> </m:t>
                            </m:r>
                          </m:num>
                          <m:den>
                            <m:r>
                              <a:rPr lang="ru-RU">
                                <a:solidFill>
                                  <a:srgbClr val="7030A0"/>
                                </a:solidFill>
                                <a:latin typeface="Cambria Math" panose="02040503050406030204" pitchFamily="18" charset="0"/>
                              </a:rPr>
                              <m:t>Цнмцк</m:t>
                            </m:r>
                            <m:r>
                              <a:rPr lang="ru-RU" i="1">
                                <a:solidFill>
                                  <a:srgbClr val="7030A0"/>
                                </a:solidFill>
                                <a:latin typeface="Cambria Math" panose="02040503050406030204" pitchFamily="18" charset="0"/>
                              </a:rPr>
                              <m:t>−</m:t>
                            </m:r>
                            <m:r>
                              <a:rPr lang="ru-RU">
                                <a:solidFill>
                                  <a:srgbClr val="7030A0"/>
                                </a:solidFill>
                                <a:latin typeface="Cambria Math" panose="02040503050406030204" pitchFamily="18" charset="0"/>
                              </a:rPr>
                              <m:t>Ц</m:t>
                            </m:r>
                            <m:r>
                              <m:rPr>
                                <m:sty m:val="p"/>
                              </m:rPr>
                              <a:rPr lang="ru-RU" baseline="-25000">
                                <a:solidFill>
                                  <a:srgbClr val="7030A0"/>
                                </a:solidFill>
                                <a:latin typeface="Cambria Math" panose="02040503050406030204" pitchFamily="18" charset="0"/>
                              </a:rPr>
                              <m:t>min</m:t>
                            </m:r>
                            <m:r>
                              <a:rPr lang="ru-RU">
                                <a:solidFill>
                                  <a:srgbClr val="7030A0"/>
                                </a:solidFill>
                                <a:latin typeface="Cambria Math" panose="02040503050406030204" pitchFamily="18" charset="0"/>
                              </a:rPr>
                              <m:t> </m:t>
                            </m:r>
                          </m:den>
                        </m:f>
                        <m:r>
                          <a:rPr lang="ru-RU" i="1">
                            <a:solidFill>
                              <a:srgbClr val="7030A0"/>
                            </a:solidFill>
                            <a:latin typeface="Cambria Math" panose="02040503050406030204" pitchFamily="18" charset="0"/>
                          </a:rPr>
                          <m:t>)</m:t>
                        </m:r>
                      </m:e>
                      <m:sup>
                        <m:r>
                          <a:rPr lang="ru-RU" b="1" i="1" smtClean="0">
                            <a:solidFill>
                              <a:srgbClr val="FF5050"/>
                            </a:solidFill>
                            <a:latin typeface="Cambria Math" panose="02040503050406030204" pitchFamily="18" charset="0"/>
                          </a:rPr>
                          <m:t>𝒌</m:t>
                        </m:r>
                      </m:sup>
                    </m:sSup>
                    <m:r>
                      <a:rPr lang="ru-RU" i="1">
                        <a:solidFill>
                          <a:srgbClr val="7030A0"/>
                        </a:solidFill>
                        <a:latin typeface="Cambria Math" panose="02040503050406030204" pitchFamily="18" charset="0"/>
                      </a:rPr>
                      <m:t>×100×КЗКЦ</m:t>
                    </m:r>
                  </m:oMath>
                </a14:m>
                <a:r>
                  <a:rPr lang="ru-RU" dirty="0">
                    <a:latin typeface="Book Antiqua" panose="02040602050305030304" pitchFamily="18" charset="0"/>
                  </a:rPr>
                  <a:t>, где:</a:t>
                </a:r>
              </a:p>
              <a:p>
                <a:r>
                  <a:rPr lang="ru-RU" dirty="0">
                    <a:latin typeface="Book Antiqua" panose="02040602050305030304" pitchFamily="18" charset="0"/>
                  </a:rPr>
                  <a:t>   </a:t>
                </a:r>
                <a:r>
                  <a:rPr lang="ru-RU" dirty="0" err="1">
                    <a:latin typeface="Book Antiqua" panose="02040602050305030304" pitchFamily="18" charset="0"/>
                  </a:rPr>
                  <a:t>РЗКЦi</a:t>
                </a:r>
                <a:r>
                  <a:rPr lang="ru-RU" dirty="0">
                    <a:latin typeface="Book Antiqua" panose="02040602050305030304" pitchFamily="18" charset="0"/>
                  </a:rPr>
                  <a:t> – рейтинг заявки по критерию «Цена договора или цена за единицу продукции»;</a:t>
                </a:r>
              </a:p>
              <a:p>
                <a:r>
                  <a:rPr lang="ru-RU" dirty="0">
                    <a:latin typeface="Book Antiqua" panose="02040602050305030304" pitchFamily="18" charset="0"/>
                  </a:rPr>
                  <a:t>   </a:t>
                </a:r>
                <a:r>
                  <a:rPr lang="ru-RU" dirty="0" err="1">
                    <a:latin typeface="Book Antiqua" panose="02040602050305030304" pitchFamily="18" charset="0"/>
                  </a:rPr>
                  <a:t>Цmin</a:t>
                </a:r>
                <a:r>
                  <a:rPr lang="ru-RU" dirty="0">
                    <a:latin typeface="Book Antiqua" panose="02040602050305030304" pitchFamily="18" charset="0"/>
                  </a:rPr>
                  <a:t> – минимальное предложение о цене, цене за единицу продукции из предложенных участниками закупки;</a:t>
                </a:r>
              </a:p>
              <a:p>
                <a:r>
                  <a:rPr lang="ru-RU" dirty="0">
                    <a:latin typeface="Book Antiqua" panose="02040602050305030304" pitchFamily="18" charset="0"/>
                  </a:rPr>
                  <a:t>   </a:t>
                </a:r>
                <a:r>
                  <a:rPr lang="ru-RU" dirty="0" err="1">
                    <a:latin typeface="Book Antiqua" panose="02040602050305030304" pitchFamily="18" charset="0"/>
                  </a:rPr>
                  <a:t>Цi</a:t>
                </a:r>
                <a:r>
                  <a:rPr lang="ru-RU" dirty="0">
                    <a:latin typeface="Book Antiqua" panose="02040602050305030304" pitchFamily="18" charset="0"/>
                  </a:rPr>
                  <a:t> – предложение участника закупки, заявка которого оценивается;</a:t>
                </a:r>
              </a:p>
              <a:p>
                <a:r>
                  <a:rPr lang="ru-RU" dirty="0">
                    <a:solidFill>
                      <a:srgbClr val="FF5050"/>
                    </a:solidFill>
                    <a:latin typeface="Book Antiqua" panose="02040602050305030304" pitchFamily="18" charset="0"/>
                  </a:rPr>
                  <a:t>    k = 0,1  антидемпинговый коэффициент</a:t>
                </a:r>
                <a:r>
                  <a:rPr lang="ru-RU" dirty="0" smtClean="0">
                    <a:solidFill>
                      <a:srgbClr val="FF5050"/>
                    </a:solidFill>
                    <a:latin typeface="Book Antiqua" panose="02040602050305030304" pitchFamily="18" charset="0"/>
                  </a:rPr>
                  <a:t>; </a:t>
                </a:r>
                <a:r>
                  <a:rPr lang="ru-RU" dirty="0" smtClean="0">
                    <a:solidFill>
                      <a:schemeClr val="bg1">
                        <a:lumMod val="65000"/>
                      </a:schemeClr>
                    </a:solidFill>
                    <a:latin typeface="Book Antiqua" panose="02040602050305030304" pitchFamily="18" charset="0"/>
                  </a:rPr>
                  <a:t>(Где смотреть? Закупка с реестровым номером 32009420186)</a:t>
                </a:r>
                <a:endParaRPr lang="ru-RU" dirty="0">
                  <a:solidFill>
                    <a:schemeClr val="bg1">
                      <a:lumMod val="65000"/>
                    </a:schemeClr>
                  </a:solidFill>
                  <a:latin typeface="Book Antiqua" panose="02040602050305030304" pitchFamily="18" charset="0"/>
                </a:endParaRPr>
              </a:p>
              <a:p>
                <a:r>
                  <a:rPr lang="ru-RU" dirty="0">
                    <a:solidFill>
                      <a:srgbClr val="FF5050"/>
                    </a:solidFill>
                    <a:latin typeface="Book Antiqua" panose="02040602050305030304" pitchFamily="18" charset="0"/>
                  </a:rPr>
                  <a:t> </a:t>
                </a:r>
              </a:p>
              <a:p>
                <a:r>
                  <a:rPr lang="ru-RU" dirty="0">
                    <a:solidFill>
                      <a:schemeClr val="bg1">
                        <a:lumMod val="65000"/>
                      </a:schemeClr>
                    </a:solidFill>
                    <a:latin typeface="Book Antiqua" panose="02040602050305030304" pitchFamily="18" charset="0"/>
                  </a:rPr>
                  <a:t>Важно! Оценочная стоимость применяется только для целей оценки заявок на участие в закупке и не оказывает влияния на цену заключаемого договора. </a:t>
                </a: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470262" y="744531"/>
                <a:ext cx="11521441" cy="5932265"/>
              </a:xfrm>
              <a:prstGeom prst="rect">
                <a:avLst/>
              </a:prstGeom>
              <a:blipFill rotWithShape="0">
                <a:blip r:embed="rId2"/>
                <a:stretch>
                  <a:fillRect l="-423" t="-411" r="-794" b="-822"/>
                </a:stretch>
              </a:blipFill>
            </p:spPr>
            <p:txBody>
              <a:bodyPr/>
              <a:lstStyle/>
              <a:p>
                <a:r>
                  <a:rPr lang="ru-RU">
                    <a:noFill/>
                  </a:rPr>
                  <a:t> </a:t>
                </a:r>
              </a:p>
            </p:txBody>
          </p:sp>
        </mc:Fallback>
      </mc:AlternateContent>
    </p:spTree>
    <p:extLst>
      <p:ext uri="{BB962C8B-B14F-4D97-AF65-F5344CB8AC3E}">
        <p14:creationId xmlns:p14="http://schemas.microsoft.com/office/powerpoint/2010/main" val="222510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34297" y="703032"/>
            <a:ext cx="11697929" cy="5940088"/>
          </a:xfrm>
          <a:prstGeom prst="rect">
            <a:avLst/>
          </a:prstGeom>
        </p:spPr>
        <p:txBody>
          <a:bodyPr wrap="square">
            <a:spAutoFit/>
          </a:bodyPr>
          <a:lstStyle/>
          <a:p>
            <a:pPr algn="ctr"/>
            <a:r>
              <a:rPr lang="ru-RU" sz="2000" dirty="0">
                <a:latin typeface="Book Antiqua" panose="02040602050305030304" pitchFamily="18" charset="0"/>
              </a:rPr>
              <a:t>К </a:t>
            </a:r>
            <a:r>
              <a:rPr lang="ru-RU" sz="2000" dirty="0" err="1">
                <a:latin typeface="Book Antiqua" panose="02040602050305030304" pitchFamily="18" charset="0"/>
              </a:rPr>
              <a:t>нестоимостным</a:t>
            </a:r>
            <a:r>
              <a:rPr lang="ru-RU" sz="2000" dirty="0">
                <a:latin typeface="Book Antiqua" panose="02040602050305030304" pitchFamily="18" charset="0"/>
              </a:rPr>
              <a:t> критериям оценки заявок участников относятся:</a:t>
            </a:r>
          </a:p>
          <a:p>
            <a:pPr defTabSz="354013"/>
            <a:r>
              <a:rPr lang="ru-RU" sz="2000" dirty="0">
                <a:latin typeface="Book Antiqua" panose="02040602050305030304" pitchFamily="18" charset="0"/>
              </a:rPr>
              <a:t>а)	</a:t>
            </a:r>
            <a:r>
              <a:rPr lang="ru-RU" sz="2000" dirty="0">
                <a:solidFill>
                  <a:srgbClr val="7030A0"/>
                </a:solidFill>
                <a:latin typeface="Book Antiqua" panose="02040602050305030304" pitchFamily="18" charset="0"/>
              </a:rPr>
              <a:t>квалификация участников закупки</a:t>
            </a:r>
            <a:r>
              <a:rPr lang="ru-RU" sz="2000" dirty="0">
                <a:latin typeface="Book Antiqua" panose="02040602050305030304" pitchFamily="18" charset="0"/>
              </a:rPr>
              <a:t>, в том числе наличие у них финансовых ресурсов и / или финансовой устойчивости, наличие на праве собственности или ином законном основании оборудования и других материальных ресурсов, наличие опыта работы, связанного или сопоставимого с предметом закупки, и деловой репутации, специалистов и иных работников определенного уровня квалификации</a:t>
            </a:r>
          </a:p>
          <a:p>
            <a:pPr defTabSz="354013"/>
            <a:r>
              <a:rPr lang="ru-RU" sz="2000" dirty="0">
                <a:latin typeface="Book Antiqua" panose="02040602050305030304" pitchFamily="18" charset="0"/>
              </a:rPr>
              <a:t>б)	</a:t>
            </a:r>
            <a:r>
              <a:rPr lang="ru-RU" sz="2000" dirty="0">
                <a:solidFill>
                  <a:srgbClr val="7030A0"/>
                </a:solidFill>
                <a:latin typeface="Book Antiqua" panose="02040602050305030304" pitchFamily="18" charset="0"/>
              </a:rPr>
              <a:t>качественные, функциональные и экологические характеристики объекта закупки</a:t>
            </a:r>
            <a:r>
              <a:rPr lang="ru-RU" sz="2000" dirty="0">
                <a:latin typeface="Book Antiqua" panose="02040602050305030304" pitchFamily="18" charset="0"/>
              </a:rPr>
              <a:t>;</a:t>
            </a:r>
          </a:p>
          <a:p>
            <a:pPr defTabSz="354013"/>
            <a:r>
              <a:rPr lang="ru-RU" sz="2000" dirty="0">
                <a:latin typeface="Book Antiqua" panose="02040602050305030304" pitchFamily="18" charset="0"/>
              </a:rPr>
              <a:t>в)	</a:t>
            </a:r>
            <a:r>
              <a:rPr lang="ru-RU" sz="2000" dirty="0">
                <a:solidFill>
                  <a:srgbClr val="7030A0"/>
                </a:solidFill>
                <a:latin typeface="Book Antiqua" panose="02040602050305030304" pitchFamily="18" charset="0"/>
              </a:rPr>
              <a:t>условия исполнения обязательств (договора), </a:t>
            </a:r>
            <a:r>
              <a:rPr lang="ru-RU" sz="2000" dirty="0">
                <a:latin typeface="Book Antiqua" panose="02040602050305030304" pitchFamily="18" charset="0"/>
              </a:rPr>
              <a:t>в т. ч.</a:t>
            </a:r>
          </a:p>
          <a:p>
            <a:r>
              <a:rPr lang="ru-RU" sz="2000" dirty="0" smtClean="0">
                <a:latin typeface="Book Antiqua" panose="02040602050305030304" pitchFamily="18" charset="0"/>
              </a:rPr>
              <a:t>       сроки </a:t>
            </a:r>
            <a:r>
              <a:rPr lang="ru-RU" sz="2000" dirty="0">
                <a:latin typeface="Book Antiqua" panose="02040602050305030304" pitchFamily="18" charset="0"/>
              </a:rPr>
              <a:t>(сроки этапов) поставки товара, выполнения работ, оказания услуг;</a:t>
            </a:r>
          </a:p>
          <a:p>
            <a:r>
              <a:rPr lang="ru-RU" sz="2000" dirty="0" smtClean="0">
                <a:latin typeface="Book Antiqua" panose="02040602050305030304" pitchFamily="18" charset="0"/>
              </a:rPr>
              <a:t>       объем </a:t>
            </a:r>
            <a:r>
              <a:rPr lang="ru-RU" sz="2000" dirty="0">
                <a:latin typeface="Book Antiqua" panose="02040602050305030304" pitchFamily="18" charset="0"/>
              </a:rPr>
              <a:t>гарантии качества поставляемого товара, выполняемых работ, оказываемых услуг.</a:t>
            </a:r>
          </a:p>
          <a:p>
            <a:r>
              <a:rPr lang="ru-RU" sz="2000" dirty="0" smtClean="0">
                <a:latin typeface="Book Antiqua" panose="02040602050305030304" pitchFamily="18" charset="0"/>
              </a:rPr>
              <a:t>       срок </a:t>
            </a:r>
            <a:r>
              <a:rPr lang="ru-RU" sz="2000" dirty="0">
                <a:latin typeface="Book Antiqua" panose="02040602050305030304" pitchFamily="18" charset="0"/>
              </a:rPr>
              <a:t>предоставляемых гарантий качества продукции; </a:t>
            </a:r>
          </a:p>
          <a:p>
            <a:r>
              <a:rPr lang="ru-RU" sz="2000" dirty="0" smtClean="0">
                <a:latin typeface="Book Antiqua" panose="02040602050305030304" pitchFamily="18" charset="0"/>
              </a:rPr>
              <a:t>       срок </a:t>
            </a:r>
            <a:r>
              <a:rPr lang="ru-RU" sz="2000" dirty="0">
                <a:latin typeface="Book Antiqua" panose="02040602050305030304" pitchFamily="18" charset="0"/>
              </a:rPr>
              <a:t>выполнения работ, оказания услуг по предмету закупки.</a:t>
            </a:r>
          </a:p>
          <a:p>
            <a:r>
              <a:rPr lang="ru-RU" sz="2000" dirty="0">
                <a:latin typeface="Book Antiqua" panose="02040602050305030304" pitchFamily="18" charset="0"/>
              </a:rPr>
              <a:t>					Условия оплаты</a:t>
            </a:r>
          </a:p>
          <a:p>
            <a:pPr algn="just"/>
            <a:r>
              <a:rPr lang="ru-RU" sz="2000" b="1" dirty="0">
                <a:solidFill>
                  <a:srgbClr val="7030A0"/>
                </a:solidFill>
                <a:latin typeface="Book Antiqua" panose="02040602050305030304" pitchFamily="18" charset="0"/>
              </a:rPr>
              <a:t>          НО! </a:t>
            </a:r>
            <a:r>
              <a:rPr lang="ru-RU" sz="2000" dirty="0">
                <a:solidFill>
                  <a:srgbClr val="7030A0"/>
                </a:solidFill>
                <a:latin typeface="Book Antiqua" panose="02040602050305030304" pitchFamily="18" charset="0"/>
              </a:rPr>
              <a:t>	</a:t>
            </a:r>
            <a:r>
              <a:rPr lang="ru-RU" sz="2000" dirty="0">
                <a:latin typeface="Book Antiqua" panose="02040602050305030304" pitchFamily="18" charset="0"/>
              </a:rPr>
              <a:t>			Штрафы и пени</a:t>
            </a:r>
          </a:p>
          <a:p>
            <a:pPr algn="just"/>
            <a:r>
              <a:rPr lang="ru-RU" sz="2000" dirty="0">
                <a:latin typeface="Book Antiqua" panose="02040602050305030304" pitchFamily="18" charset="0"/>
              </a:rPr>
              <a:t>					Форма расчетов</a:t>
            </a:r>
          </a:p>
          <a:p>
            <a:pPr algn="just"/>
            <a:r>
              <a:rPr lang="ru-RU" sz="2000" dirty="0">
                <a:latin typeface="Book Antiqua" panose="02040602050305030304" pitchFamily="18" charset="0"/>
              </a:rPr>
              <a:t>					Отсрочка платежа</a:t>
            </a:r>
          </a:p>
          <a:p>
            <a:pPr algn="ctr"/>
            <a:r>
              <a:rPr lang="ru-RU" sz="2000" dirty="0">
                <a:latin typeface="Book Antiqua" panose="02040602050305030304" pitchFamily="18" charset="0"/>
              </a:rPr>
              <a:t>	         Прочие условия исполнения договора</a:t>
            </a:r>
          </a:p>
          <a:p>
            <a:r>
              <a:rPr lang="ru-RU" sz="2000" dirty="0">
                <a:solidFill>
                  <a:schemeClr val="bg1">
                    <a:lumMod val="65000"/>
                  </a:schemeClr>
                </a:solidFill>
                <a:latin typeface="Book Antiqua" panose="02040602050305030304" pitchFamily="18" charset="0"/>
              </a:rPr>
              <a:t>Где смотреть? Постановление Арбитражного суда Московского округа от 11.03.2020 N Ф05-26191/2019 по делу N А40-164688/2019 </a:t>
            </a:r>
          </a:p>
        </p:txBody>
      </p:sp>
      <p:sp>
        <p:nvSpPr>
          <p:cNvPr id="4" name="Умножение 3"/>
          <p:cNvSpPr/>
          <p:nvPr/>
        </p:nvSpPr>
        <p:spPr>
          <a:xfrm>
            <a:off x="1185704" y="4300695"/>
            <a:ext cx="3924557" cy="1759131"/>
          </a:xfrm>
          <a:prstGeom prst="mathMultiply">
            <a:avLst/>
          </a:prstGeom>
          <a:solidFill>
            <a:srgbClr val="C00000">
              <a:alpha val="2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133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34297" y="943632"/>
            <a:ext cx="11697929" cy="5847755"/>
          </a:xfrm>
          <a:prstGeom prst="rect">
            <a:avLst/>
          </a:prstGeom>
        </p:spPr>
        <p:txBody>
          <a:bodyPr wrap="square">
            <a:spAutoFit/>
          </a:bodyPr>
          <a:lstStyle/>
          <a:p>
            <a:r>
              <a:rPr lang="ru-RU" sz="2200" dirty="0">
                <a:latin typeface="Book Antiqua" panose="02040602050305030304" pitchFamily="18" charset="0"/>
              </a:rPr>
              <a:t>Качественные, функциональные и экологические характеристики объекта закупки могут включать, не ограничиваясь:</a:t>
            </a:r>
          </a:p>
          <a:p>
            <a:r>
              <a:rPr lang="ru-RU" sz="2200" dirty="0">
                <a:latin typeface="Book Antiqua" panose="02040602050305030304" pitchFamily="18" charset="0"/>
              </a:rPr>
              <a:t>1.  Методология оказания услуг, выполнения работ (качество продукции);</a:t>
            </a:r>
          </a:p>
          <a:p>
            <a:r>
              <a:rPr lang="ru-RU" sz="2200" dirty="0">
                <a:latin typeface="Book Antiqua" panose="02040602050305030304" pitchFamily="18" charset="0"/>
              </a:rPr>
              <a:t>2. Функциональные, потребительские свойства предмета закупки;</a:t>
            </a:r>
          </a:p>
          <a:p>
            <a:r>
              <a:rPr lang="ru-RU" sz="2200" dirty="0">
                <a:latin typeface="Book Antiqua" panose="02040602050305030304" pitchFamily="18" charset="0"/>
              </a:rPr>
              <a:t>3. Соответствие экологическим нормам (</a:t>
            </a:r>
            <a:r>
              <a:rPr lang="en-US" sz="2200" dirty="0">
                <a:latin typeface="Book Antiqua" panose="02040602050305030304" pitchFamily="18" charset="0"/>
              </a:rPr>
              <a:t>ESG-</a:t>
            </a:r>
            <a:r>
              <a:rPr lang="ru-RU" sz="2200" dirty="0">
                <a:latin typeface="Book Antiqua" panose="02040602050305030304" pitchFamily="18" charset="0"/>
              </a:rPr>
              <a:t>закупки);</a:t>
            </a:r>
          </a:p>
          <a:p>
            <a:r>
              <a:rPr lang="ru-RU" sz="2200" dirty="0">
                <a:latin typeface="Book Antiqua" panose="02040602050305030304" pitchFamily="18" charset="0"/>
              </a:rPr>
              <a:t>4. Дополнительные предложения по предмету закупки (техническому заданию</a:t>
            </a:r>
            <a:r>
              <a:rPr lang="ru-RU" sz="2200" dirty="0" smtClean="0">
                <a:latin typeface="Book Antiqua" panose="02040602050305030304" pitchFamily="18" charset="0"/>
              </a:rPr>
              <a:t>)</a:t>
            </a:r>
            <a:endParaRPr lang="en-GB" sz="2200" dirty="0" smtClean="0">
              <a:latin typeface="Book Antiqua" panose="02040602050305030304" pitchFamily="18" charset="0"/>
            </a:endParaRPr>
          </a:p>
          <a:p>
            <a:endParaRPr lang="en-GB" sz="2200" dirty="0">
              <a:latin typeface="Book Antiqua" panose="02040602050305030304" pitchFamily="18" charset="0"/>
            </a:endParaRPr>
          </a:p>
          <a:p>
            <a:r>
              <a:rPr lang="en-GB" sz="2200" dirty="0" smtClean="0">
                <a:latin typeface="Book Antiqua" panose="02040602050305030304" pitchFamily="18" charset="0"/>
              </a:rPr>
              <a:t>	</a:t>
            </a:r>
            <a:r>
              <a:rPr lang="ru-RU" sz="2200" dirty="0" smtClean="0">
                <a:latin typeface="Book Antiqua" panose="02040602050305030304" pitchFamily="18" charset="0"/>
              </a:rPr>
              <a:t>Оценка </a:t>
            </a:r>
            <a:r>
              <a:rPr lang="ru-RU" sz="2200" dirty="0">
                <a:latin typeface="Book Antiqua" panose="02040602050305030304" pitchFamily="18" charset="0"/>
              </a:rPr>
              <a:t>заявок по неценовому критерию/подкритерию может осуществляться в соответствии </a:t>
            </a:r>
            <a:r>
              <a:rPr lang="ru-RU" sz="2200" dirty="0">
                <a:solidFill>
                  <a:srgbClr val="CC0066"/>
                </a:solidFill>
                <a:latin typeface="Book Antiqua" panose="02040602050305030304" pitchFamily="18" charset="0"/>
              </a:rPr>
              <a:t>со шкалой оценки, </a:t>
            </a:r>
            <a:r>
              <a:rPr lang="ru-RU" sz="2200" dirty="0">
                <a:latin typeface="Book Antiqua" panose="02040602050305030304" pitchFamily="18" charset="0"/>
              </a:rPr>
              <a:t>предусматривающей присвоение определенного количества баллов в зависимости от степени предпочтительности предложений участников закупки, которая должна отражать </a:t>
            </a:r>
            <a:r>
              <a:rPr lang="ru-RU" sz="2200" dirty="0">
                <a:solidFill>
                  <a:srgbClr val="CC0066"/>
                </a:solidFill>
                <a:latin typeface="Book Antiqua" panose="02040602050305030304" pitchFamily="18" charset="0"/>
              </a:rPr>
              <a:t>корреспондирующую взаимосвязь количества </a:t>
            </a:r>
            <a:r>
              <a:rPr lang="ru-RU" sz="2200" dirty="0">
                <a:latin typeface="Book Antiqua" panose="02040602050305030304" pitchFamily="18" charset="0"/>
              </a:rPr>
              <a:t>присваиваемых по критерию/подкритерию оценки баллов с представляемыми сведениями по такому критерию/подкритерию. При этом в документации о закупке должны быть установлены порядок оценки и шкала оценки, а также порядок ее определения, позволяющий объективно сравнивать заявки участников по содержательным характеристикам представленного участником закупки предложения и однозначным образом выявлять лучшее предложение</a:t>
            </a:r>
            <a:r>
              <a:rPr lang="ru-RU" sz="2200" dirty="0" smtClean="0">
                <a:latin typeface="Book Antiqua" panose="02040602050305030304" pitchFamily="18" charset="0"/>
              </a:rPr>
              <a:t>.</a:t>
            </a:r>
            <a:endParaRPr lang="ru-RU" sz="2200" dirty="0">
              <a:latin typeface="Book Antiqua" panose="02040602050305030304" pitchFamily="18" charset="0"/>
            </a:endParaRPr>
          </a:p>
        </p:txBody>
      </p:sp>
    </p:spTree>
    <p:extLst>
      <p:ext uri="{BB962C8B-B14F-4D97-AF65-F5344CB8AC3E}">
        <p14:creationId xmlns:p14="http://schemas.microsoft.com/office/powerpoint/2010/main" val="229026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24466" y="857318"/>
            <a:ext cx="11153944" cy="5324535"/>
          </a:xfrm>
          <a:prstGeom prst="rect">
            <a:avLst/>
          </a:prstGeom>
        </p:spPr>
        <p:txBody>
          <a:bodyPr wrap="square">
            <a:spAutoFit/>
          </a:bodyPr>
          <a:lstStyle/>
          <a:p>
            <a:r>
              <a:rPr lang="ru-RU" sz="2000" dirty="0">
                <a:solidFill>
                  <a:srgbClr val="9933FF"/>
                </a:solidFill>
                <a:latin typeface="Book Antiqua" panose="02040602050305030304" pitchFamily="18" charset="0"/>
              </a:rPr>
              <a:t>Подкритериями </a:t>
            </a:r>
            <a:r>
              <a:rPr lang="ru-RU" sz="2000" dirty="0" err="1">
                <a:solidFill>
                  <a:srgbClr val="9933FF"/>
                </a:solidFill>
                <a:latin typeface="Book Antiqua" panose="02040602050305030304" pitchFamily="18" charset="0"/>
              </a:rPr>
              <a:t>нестоимостного</a:t>
            </a:r>
            <a:r>
              <a:rPr lang="ru-RU" sz="2000" dirty="0">
                <a:solidFill>
                  <a:srgbClr val="9933FF"/>
                </a:solidFill>
                <a:latin typeface="Book Antiqua" panose="02040602050305030304" pitchFamily="18" charset="0"/>
              </a:rPr>
              <a:t> критерия оценки «Квалификация участников закупки</a:t>
            </a:r>
            <a:r>
              <a:rPr lang="ru-RU" sz="2000" dirty="0">
                <a:latin typeface="Book Antiqua" panose="02040602050305030304" pitchFamily="18" charset="0"/>
              </a:rPr>
              <a:t>, в том числе наличие у них финансовых ресурсов, оборудования и других материальных ресурсов, принадлежащих им на праве собственности или на ином законном основании, опыта работы, связанного с предметом договора, и деловой репутации, специалистов и иных работников определенного уровня квалификации» могут быть следующие:</a:t>
            </a:r>
          </a:p>
          <a:p>
            <a:pPr marL="342900" indent="-342900">
              <a:buFont typeface="Wingdings" panose="05000000000000000000" pitchFamily="2" charset="2"/>
              <a:buChar char="ü"/>
            </a:pPr>
            <a:r>
              <a:rPr lang="ru-RU" sz="2000" dirty="0">
                <a:latin typeface="Book Antiqua" panose="02040602050305030304" pitchFamily="18" charset="0"/>
              </a:rPr>
              <a:t>квалификация трудовых ресурсов (руководителей и ключевых специалистов), предлагаемых для выполнения работ, оказания услуг;</a:t>
            </a:r>
          </a:p>
          <a:p>
            <a:pPr marL="342900" indent="-342900">
              <a:buFont typeface="Wingdings" panose="05000000000000000000" pitchFamily="2" charset="2"/>
              <a:buChar char="ü"/>
            </a:pPr>
            <a:r>
              <a:rPr lang="ru-RU" sz="2000" dirty="0">
                <a:latin typeface="Book Antiqua" panose="02040602050305030304" pitchFamily="18" charset="0"/>
              </a:rPr>
              <a:t>опыт участника по успешной поставке ТРУ сопоставимого характера и объема;</a:t>
            </a:r>
          </a:p>
          <a:p>
            <a:pPr marL="342900" indent="-342900">
              <a:buFont typeface="Wingdings" panose="05000000000000000000" pitchFamily="2" charset="2"/>
              <a:buChar char="ü"/>
            </a:pPr>
            <a:r>
              <a:rPr lang="ru-RU" sz="2000" dirty="0">
                <a:latin typeface="Book Antiqua" panose="02040602050305030304" pitchFamily="18" charset="0"/>
              </a:rPr>
              <a:t>обеспеченность участника закупки материально-техническими ресурсами в части наличия у участника закупки собственных или арендованных производственных мощностей, технологического оборудования, необходимых для выполнения работ, оказания услуг;</a:t>
            </a:r>
          </a:p>
          <a:p>
            <a:pPr marL="342900" indent="-342900">
              <a:buFont typeface="Wingdings" panose="05000000000000000000" pitchFamily="2" charset="2"/>
              <a:buChar char="ü"/>
            </a:pPr>
            <a:r>
              <a:rPr lang="ru-RU" sz="2000" dirty="0">
                <a:latin typeface="Book Antiqua" panose="02040602050305030304" pitchFamily="18" charset="0"/>
              </a:rPr>
              <a:t>обеспеченность участника закупки трудовыми ресурсами;</a:t>
            </a:r>
          </a:p>
          <a:p>
            <a:pPr marL="342900" indent="-342900">
              <a:buFont typeface="Wingdings" panose="05000000000000000000" pitchFamily="2" charset="2"/>
              <a:buChar char="ü"/>
            </a:pPr>
            <a:r>
              <a:rPr lang="ru-RU" sz="2000" dirty="0">
                <a:latin typeface="Book Antiqua" panose="02040602050305030304" pitchFamily="18" charset="0"/>
              </a:rPr>
              <a:t>деловая репутация участника закупки;</a:t>
            </a:r>
          </a:p>
          <a:p>
            <a:pPr marL="342900" indent="-342900">
              <a:buFont typeface="Wingdings" panose="05000000000000000000" pitchFamily="2" charset="2"/>
              <a:buChar char="ü"/>
            </a:pPr>
            <a:r>
              <a:rPr lang="ru-RU" sz="2000" dirty="0">
                <a:latin typeface="Book Antiqua" panose="02040602050305030304" pitchFamily="18" charset="0"/>
              </a:rPr>
              <a:t>наличие системы менеджмента качества;</a:t>
            </a:r>
          </a:p>
          <a:p>
            <a:pPr marL="342900" indent="-342900">
              <a:buFont typeface="Wingdings" panose="05000000000000000000" pitchFamily="2" charset="2"/>
              <a:buChar char="ü"/>
            </a:pPr>
            <a:r>
              <a:rPr lang="ru-RU" sz="2000" dirty="0">
                <a:latin typeface="Book Antiqua" panose="02040602050305030304" pitchFamily="18" charset="0"/>
              </a:rPr>
              <a:t>расчет финансовой устойчивости участника закупки;</a:t>
            </a:r>
          </a:p>
          <a:p>
            <a:pPr marL="342900" indent="-342900">
              <a:buFont typeface="Wingdings" panose="05000000000000000000" pitchFamily="2" charset="2"/>
              <a:buChar char="ü"/>
            </a:pPr>
            <a:r>
              <a:rPr lang="ru-RU" sz="2000" dirty="0">
                <a:latin typeface="Book Antiqua" panose="02040602050305030304" pitchFamily="18" charset="0"/>
              </a:rPr>
              <a:t>обеспеченность финансовыми ресурсами участника закупки.</a:t>
            </a:r>
          </a:p>
        </p:txBody>
      </p:sp>
    </p:spTree>
    <p:extLst>
      <p:ext uri="{BB962C8B-B14F-4D97-AF65-F5344CB8AC3E}">
        <p14:creationId xmlns:p14="http://schemas.microsoft.com/office/powerpoint/2010/main" val="101033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24465" y="796713"/>
            <a:ext cx="11867535" cy="5755422"/>
          </a:xfrm>
          <a:prstGeom prst="rect">
            <a:avLst/>
          </a:prstGeom>
        </p:spPr>
        <p:txBody>
          <a:bodyPr wrap="square">
            <a:spAutoFit/>
          </a:bodyPr>
          <a:lstStyle/>
          <a:p>
            <a:r>
              <a:rPr lang="ru-RU" sz="1600" dirty="0">
                <a:latin typeface="Book Antiqua" panose="02040602050305030304" pitchFamily="18" charset="0"/>
              </a:rPr>
              <a:t>В случае если лучшим условием исполнения договора по </a:t>
            </a:r>
            <a:r>
              <a:rPr lang="ru-RU" sz="1600" dirty="0" err="1">
                <a:latin typeface="Book Antiqua" panose="02040602050305030304" pitchFamily="18" charset="0"/>
              </a:rPr>
              <a:t>нестоимостному</a:t>
            </a:r>
            <a:r>
              <a:rPr lang="ru-RU" sz="1600" dirty="0">
                <a:latin typeface="Book Antiqua" panose="02040602050305030304" pitchFamily="18" charset="0"/>
              </a:rPr>
              <a:t> критерию/подкритерию оценки является наибольшее значение критерия/подкритерия, при этом заказчиком установлено предельно необходимое максимальное или минимальное значение, количество баллов, присуждаемых по критерию (подкритерию) оценки может определяться по формулам:</a:t>
            </a:r>
          </a:p>
          <a:p>
            <a:endParaRPr lang="ru-RU" sz="1600" dirty="0">
              <a:latin typeface="Book Antiqua" panose="02040602050305030304" pitchFamily="18" charset="0"/>
            </a:endParaRPr>
          </a:p>
          <a:p>
            <a:endParaRPr lang="ru-RU" sz="1600" dirty="0">
              <a:latin typeface="Book Antiqua" panose="02040602050305030304" pitchFamily="18" charset="0"/>
            </a:endParaRPr>
          </a:p>
          <a:p>
            <a:endParaRPr lang="ru-RU" sz="1600" dirty="0">
              <a:latin typeface="Book Antiqua" panose="02040602050305030304" pitchFamily="18" charset="0"/>
            </a:endParaRPr>
          </a:p>
          <a:p>
            <a:endParaRPr lang="ru-RU" sz="1600" dirty="0">
              <a:latin typeface="Book Antiqua" panose="02040602050305030304" pitchFamily="18" charset="0"/>
            </a:endParaRPr>
          </a:p>
          <a:p>
            <a:endParaRPr lang="ru-RU" sz="1600" dirty="0">
              <a:latin typeface="Book Antiqua" panose="02040602050305030304" pitchFamily="18" charset="0"/>
            </a:endParaRPr>
          </a:p>
          <a:p>
            <a:endParaRPr lang="ru-RU" sz="1600" dirty="0">
              <a:latin typeface="Book Antiqua" panose="02040602050305030304" pitchFamily="18" charset="0"/>
            </a:endParaRPr>
          </a:p>
          <a:p>
            <a:endParaRPr lang="ru-RU" sz="1600" dirty="0">
              <a:latin typeface="Book Antiqua" panose="02040602050305030304" pitchFamily="18" charset="0"/>
            </a:endParaRPr>
          </a:p>
          <a:p>
            <a:r>
              <a:rPr lang="ru-RU" sz="1600" dirty="0">
                <a:latin typeface="Book Antiqua" panose="02040602050305030304" pitchFamily="18" charset="0"/>
              </a:rPr>
              <a:t>где:</a:t>
            </a:r>
          </a:p>
          <a:p>
            <a:r>
              <a:rPr lang="ru-RU" sz="1600" dirty="0" err="1">
                <a:latin typeface="Book Antiqua" panose="02040602050305030304" pitchFamily="18" charset="0"/>
              </a:rPr>
              <a:t>НЦБ</a:t>
            </a:r>
            <a:r>
              <a:rPr lang="ru-RU" sz="1600" baseline="-25000" dirty="0" err="1">
                <a:latin typeface="Book Antiqua" panose="02040602050305030304" pitchFamily="18" charset="0"/>
              </a:rPr>
              <a:t>i</a:t>
            </a:r>
            <a:r>
              <a:rPr lang="ru-RU" sz="1600" dirty="0">
                <a:latin typeface="Book Antiqua" panose="02040602050305030304" pitchFamily="18" charset="0"/>
              </a:rPr>
              <a:t> - количество баллов по неценовому критерию/подкритерию оценки;</a:t>
            </a:r>
          </a:p>
          <a:p>
            <a:r>
              <a:rPr lang="ru-RU" sz="1600" dirty="0" err="1">
                <a:latin typeface="Book Antiqua" panose="02040602050305030304" pitchFamily="18" charset="0"/>
              </a:rPr>
              <a:t>К</a:t>
            </a:r>
            <a:r>
              <a:rPr lang="ru-RU" sz="1600" baseline="-25000" dirty="0" err="1">
                <a:latin typeface="Book Antiqua" panose="02040602050305030304" pitchFamily="18" charset="0"/>
              </a:rPr>
              <a:t>i</a:t>
            </a:r>
            <a:r>
              <a:rPr lang="ru-RU" sz="1600" dirty="0">
                <a:latin typeface="Book Antiqua" panose="02040602050305030304" pitchFamily="18" charset="0"/>
              </a:rPr>
              <a:t> - предложение i-</a:t>
            </a:r>
            <a:r>
              <a:rPr lang="ru-RU" sz="1600" dirty="0" err="1">
                <a:latin typeface="Book Antiqua" panose="02040602050305030304" pitchFamily="18" charset="0"/>
              </a:rPr>
              <a:t>го</a:t>
            </a:r>
            <a:r>
              <a:rPr lang="ru-RU" sz="1600" dirty="0">
                <a:latin typeface="Book Antiqua" panose="02040602050305030304" pitchFamily="18" charset="0"/>
              </a:rPr>
              <a:t> участника закупки, заявка которого оценивается;</a:t>
            </a:r>
          </a:p>
          <a:p>
            <a:r>
              <a:rPr lang="ru-RU" sz="1600" dirty="0" err="1">
                <a:latin typeface="Book Antiqua" panose="02040602050305030304" pitchFamily="18" charset="0"/>
              </a:rPr>
              <a:t>К</a:t>
            </a:r>
            <a:r>
              <a:rPr lang="ru-RU" sz="1600" baseline="-25000" dirty="0" err="1">
                <a:latin typeface="Book Antiqua" panose="02040602050305030304" pitchFamily="18" charset="0"/>
              </a:rPr>
              <a:t>max</a:t>
            </a:r>
            <a:r>
              <a:rPr lang="ru-RU" sz="1600" dirty="0">
                <a:latin typeface="Book Antiqua" panose="02040602050305030304" pitchFamily="18" charset="0"/>
              </a:rPr>
              <a:t> - максимальное предложение из предложений по </a:t>
            </a:r>
            <a:r>
              <a:rPr lang="ru-RU" sz="1600" dirty="0" err="1">
                <a:latin typeface="Book Antiqua" panose="02040602050305030304" pitchFamily="18" charset="0"/>
              </a:rPr>
              <a:t>нестоимостному</a:t>
            </a:r>
            <a:r>
              <a:rPr lang="ru-RU" sz="1600" dirty="0">
                <a:latin typeface="Book Antiqua" panose="02040602050305030304" pitchFamily="18" charset="0"/>
              </a:rPr>
              <a:t> критерию/подкритерию оценки, сделанных участниками закупки;</a:t>
            </a:r>
          </a:p>
          <a:p>
            <a:r>
              <a:rPr lang="ru-RU" sz="1600" dirty="0" err="1">
                <a:latin typeface="Book Antiqua" panose="02040602050305030304" pitchFamily="18" charset="0"/>
              </a:rPr>
              <a:t>к</a:t>
            </a:r>
            <a:r>
              <a:rPr lang="ru-RU" sz="1600" baseline="30000" dirty="0" err="1">
                <a:latin typeface="Book Antiqua" panose="02040602050305030304" pitchFamily="18" charset="0"/>
              </a:rPr>
              <a:t>пред</a:t>
            </a:r>
            <a:r>
              <a:rPr lang="ru-RU" sz="1600" dirty="0">
                <a:latin typeface="Book Antiqua" panose="02040602050305030304" pitchFamily="18" charset="0"/>
              </a:rPr>
              <a:t> - предельно необходимое заказчику количественное значение, указанное в документации о закупке. </a:t>
            </a:r>
          </a:p>
          <a:p>
            <a:r>
              <a:rPr lang="ru-RU" sz="1600" dirty="0" err="1">
                <a:latin typeface="Book Antiqua" panose="02040602050305030304" pitchFamily="18" charset="0"/>
              </a:rPr>
              <a:t>К</a:t>
            </a:r>
            <a:r>
              <a:rPr lang="ru-RU" sz="1600" baseline="-25000" dirty="0" err="1">
                <a:latin typeface="Book Antiqua" panose="02040602050305030304" pitchFamily="18" charset="0"/>
              </a:rPr>
              <a:t>min</a:t>
            </a:r>
            <a:r>
              <a:rPr lang="ru-RU" sz="1600" dirty="0">
                <a:latin typeface="Book Antiqua" panose="02040602050305030304" pitchFamily="18" charset="0"/>
              </a:rPr>
              <a:t> - минимальное предложение из предложений по критерию оценки, сделанных участниками закупки;</a:t>
            </a:r>
          </a:p>
          <a:p>
            <a:r>
              <a:rPr lang="ru-RU" sz="1600" dirty="0" err="1">
                <a:latin typeface="Book Antiqua" panose="02040602050305030304" pitchFamily="18" charset="0"/>
              </a:rPr>
              <a:t>НЦБ</a:t>
            </a:r>
            <a:r>
              <a:rPr lang="ru-RU" sz="1600" baseline="-25000" dirty="0" err="1">
                <a:latin typeface="Book Antiqua" panose="02040602050305030304" pitchFamily="18" charset="0"/>
              </a:rPr>
              <a:t>min</a:t>
            </a:r>
            <a:r>
              <a:rPr lang="ru-RU" sz="1600" dirty="0">
                <a:latin typeface="Book Antiqua" panose="02040602050305030304" pitchFamily="18" charset="0"/>
              </a:rPr>
              <a:t> - количество баллов по критерию оценки (показателю), присуждаемых участникам закупки, предложение которых меньше предельно необходимого минимального значения, установленного заказчиком.</a:t>
            </a:r>
          </a:p>
          <a:p>
            <a:r>
              <a:rPr lang="ru-RU" sz="1600" dirty="0" err="1">
                <a:latin typeface="Book Antiqua" panose="02040602050305030304" pitchFamily="18" charset="0"/>
              </a:rPr>
              <a:t>НЦБ</a:t>
            </a:r>
            <a:r>
              <a:rPr lang="ru-RU" sz="1600" baseline="-25000" dirty="0" err="1">
                <a:latin typeface="Book Antiqua" panose="02040602050305030304" pitchFamily="18" charset="0"/>
              </a:rPr>
              <a:t>max</a:t>
            </a:r>
            <a:r>
              <a:rPr lang="ru-RU" sz="1600" dirty="0">
                <a:latin typeface="Book Antiqua" panose="02040602050305030304" pitchFamily="18" charset="0"/>
              </a:rPr>
              <a:t> - количество баллов по критерию оценки (показателю), присуждаемых участникам, предложение которых превышает предельно необходимое максимальное значение, установленное заказчиком.</a:t>
            </a:r>
          </a:p>
          <a:p>
            <a:r>
              <a:rPr lang="ru-RU" sz="1600" dirty="0">
                <a:latin typeface="Book Antiqua" panose="02040602050305030304" pitchFamily="18" charset="0"/>
              </a:rPr>
              <a:t>Важно: Несоответствие квалификационным требованиям не является основанием для </a:t>
            </a:r>
            <a:r>
              <a:rPr lang="ru-RU" sz="1600" dirty="0" err="1">
                <a:latin typeface="Book Antiqua" panose="02040602050305030304" pitchFamily="18" charset="0"/>
              </a:rPr>
              <a:t>недопуска</a:t>
            </a:r>
            <a:r>
              <a:rPr lang="ru-RU" sz="1600" dirty="0">
                <a:latin typeface="Book Antiqua" panose="02040602050305030304" pitchFamily="18" charset="0"/>
              </a:rPr>
              <a:t> заявки к процедуре </a:t>
            </a:r>
          </a:p>
        </p:txBody>
      </p:sp>
      <p:graphicFrame>
        <p:nvGraphicFramePr>
          <p:cNvPr id="5" name="Таблица 4"/>
          <p:cNvGraphicFramePr>
            <a:graphicFrameLocks noGrp="1"/>
          </p:cNvGraphicFramePr>
          <p:nvPr>
            <p:extLst>
              <p:ext uri="{D42A27DB-BD31-4B8C-83A1-F6EECF244321}">
                <p14:modId xmlns:p14="http://schemas.microsoft.com/office/powerpoint/2010/main" val="222753681"/>
              </p:ext>
            </p:extLst>
          </p:nvPr>
        </p:nvGraphicFramePr>
        <p:xfrm>
          <a:off x="1006130" y="1840544"/>
          <a:ext cx="10933470" cy="1833880"/>
        </p:xfrm>
        <a:graphic>
          <a:graphicData uri="http://schemas.openxmlformats.org/drawingml/2006/table">
            <a:tbl>
              <a:tblPr firstRow="1" bandRow="1">
                <a:tableStyleId>{616DA210-FB5B-4158-B5E0-FEB733F419BA}</a:tableStyleId>
              </a:tblPr>
              <a:tblGrid>
                <a:gridCol w="5466735">
                  <a:extLst>
                    <a:ext uri="{9D8B030D-6E8A-4147-A177-3AD203B41FA5}">
                      <a16:colId xmlns="" xmlns:a16="http://schemas.microsoft.com/office/drawing/2014/main" val="20000"/>
                    </a:ext>
                  </a:extLst>
                </a:gridCol>
                <a:gridCol w="5466735">
                  <a:extLst>
                    <a:ext uri="{9D8B030D-6E8A-4147-A177-3AD203B41FA5}">
                      <a16:colId xmlns="" xmlns:a16="http://schemas.microsoft.com/office/drawing/2014/main" val="20001"/>
                    </a:ext>
                  </a:extLst>
                </a:gridCol>
              </a:tblGrid>
              <a:tr h="370840">
                <a:tc>
                  <a:txBody>
                    <a:bodyPr/>
                    <a:lstStyle/>
                    <a:p>
                      <a:pPr algn="ctr">
                        <a:lnSpc>
                          <a:spcPct val="100000"/>
                        </a:lnSpc>
                        <a:spcBef>
                          <a:spcPts val="0"/>
                        </a:spcBef>
                        <a:spcAft>
                          <a:spcPts val="0"/>
                        </a:spcAft>
                      </a:pPr>
                      <a:r>
                        <a:rPr lang="ru-RU" sz="1700" dirty="0">
                          <a:solidFill>
                            <a:srgbClr val="9933FF"/>
                          </a:solidFill>
                          <a:latin typeface="Bahnschrift SemiLight Condensed" panose="020B0502040204020203" pitchFamily="34" charset="0"/>
                        </a:rPr>
                        <a:t>Установлено</a:t>
                      </a:r>
                      <a:r>
                        <a:rPr lang="ru-RU" sz="1700" baseline="0" dirty="0">
                          <a:solidFill>
                            <a:srgbClr val="9933FF"/>
                          </a:solidFill>
                          <a:latin typeface="Bahnschrift SemiLight Condensed" panose="020B0502040204020203" pitchFamily="34" charset="0"/>
                        </a:rPr>
                        <a:t> предельное максимальное значение</a:t>
                      </a:r>
                      <a:endParaRPr lang="ru-RU" sz="1700" dirty="0">
                        <a:solidFill>
                          <a:srgbClr val="9933FF"/>
                        </a:solidFill>
                        <a:latin typeface="Bahnschrift SemiLight Condensed" panose="020B0502040204020203" pitchFamily="34" charset="0"/>
                      </a:endParaRPr>
                    </a:p>
                  </a:txBody>
                  <a:tcPr/>
                </a:tc>
                <a:tc>
                  <a:txBody>
                    <a:bodyPr/>
                    <a:lstStyle/>
                    <a:p>
                      <a:pPr algn="ctr">
                        <a:lnSpc>
                          <a:spcPct val="100000"/>
                        </a:lnSpc>
                        <a:spcBef>
                          <a:spcPts val="0"/>
                        </a:spcBef>
                        <a:spcAft>
                          <a:spcPts val="0"/>
                        </a:spcAft>
                      </a:pPr>
                      <a:r>
                        <a:rPr lang="ru-RU" sz="1700" dirty="0">
                          <a:solidFill>
                            <a:srgbClr val="9933FF"/>
                          </a:solidFill>
                          <a:latin typeface="Bahnschrift SemiLight Condensed" panose="020B0502040204020203" pitchFamily="34" charset="0"/>
                        </a:rPr>
                        <a:t>Установлено предельное</a:t>
                      </a:r>
                      <a:r>
                        <a:rPr lang="ru-RU" sz="1700" baseline="0" dirty="0">
                          <a:solidFill>
                            <a:srgbClr val="9933FF"/>
                          </a:solidFill>
                          <a:latin typeface="Bahnschrift SemiLight Condensed" panose="020B0502040204020203" pitchFamily="34" charset="0"/>
                        </a:rPr>
                        <a:t> минимальное значение</a:t>
                      </a:r>
                      <a:endParaRPr lang="ru-RU" sz="1700" dirty="0">
                        <a:solidFill>
                          <a:srgbClr val="9933FF"/>
                        </a:solidFill>
                        <a:latin typeface="Bahnschrift SemiLight Condensed" panose="020B0502040204020203" pitchFamily="34" charset="0"/>
                      </a:endParaRPr>
                    </a:p>
                  </a:txBody>
                  <a:tcPr/>
                </a:tc>
                <a:extLst>
                  <a:ext uri="{0D108BD9-81ED-4DB2-BD59-A6C34878D82A}">
                    <a16:rowId xmlns="" xmlns:a16="http://schemas.microsoft.com/office/drawing/2014/main" val="10000"/>
                  </a:ext>
                </a:extLst>
              </a:tr>
              <a:tr h="370840">
                <a:tc>
                  <a:txBody>
                    <a:bodyPr/>
                    <a:lstStyle/>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а) в случае если </a:t>
                      </a:r>
                      <a:r>
                        <a:rPr lang="ru-RU" sz="1800" dirty="0" err="1">
                          <a:solidFill>
                            <a:srgbClr val="9933FF"/>
                          </a:solidFill>
                          <a:latin typeface="Bahnschrift SemiLight Condensed" panose="020B0502040204020203" pitchFamily="34" charset="0"/>
                        </a:rPr>
                        <a:t>К</a:t>
                      </a:r>
                      <a:r>
                        <a:rPr lang="ru-RU" sz="1800" baseline="-25000" dirty="0" err="1">
                          <a:solidFill>
                            <a:srgbClr val="9933FF"/>
                          </a:solidFill>
                          <a:latin typeface="Bahnschrift SemiLight Condensed" panose="020B0502040204020203" pitchFamily="34" charset="0"/>
                        </a:rPr>
                        <a:t>max</a:t>
                      </a:r>
                      <a:r>
                        <a:rPr lang="ru-RU" sz="1800" dirty="0">
                          <a:solidFill>
                            <a:srgbClr val="9933FF"/>
                          </a:solidFill>
                          <a:latin typeface="Bahnschrift SemiLight Condensed" panose="020B0502040204020203" pitchFamily="34" charset="0"/>
                        </a:rPr>
                        <a:t> &lt; </a:t>
                      </a:r>
                      <a:r>
                        <a:rPr lang="ru-RU" sz="1800" dirty="0" err="1">
                          <a:solidFill>
                            <a:srgbClr val="9933FF"/>
                          </a:solidFill>
                          <a:latin typeface="Bahnschrift SemiLight Condensed" panose="020B0502040204020203" pitchFamily="34" charset="0"/>
                        </a:rPr>
                        <a:t>К</a:t>
                      </a:r>
                      <a:r>
                        <a:rPr lang="ru-RU" sz="1800" baseline="30000" dirty="0" err="1">
                          <a:solidFill>
                            <a:srgbClr val="9933FF"/>
                          </a:solidFill>
                          <a:latin typeface="Bahnschrift SemiLight Condensed" panose="020B0502040204020203" pitchFamily="34" charset="0"/>
                        </a:rPr>
                        <a:t>пред</a:t>
                      </a:r>
                      <a:r>
                        <a:rPr lang="ru-RU" sz="1800" dirty="0">
                          <a:solidFill>
                            <a:srgbClr val="9933FF"/>
                          </a:solidFill>
                          <a:latin typeface="Bahnschrift SemiLight Condensed" panose="020B0502040204020203" pitchFamily="34" charset="0"/>
                        </a:rPr>
                        <a:t>, - по формуле:</a:t>
                      </a:r>
                    </a:p>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	НЦБ</a:t>
                      </a:r>
                      <a:r>
                        <a:rPr lang="en-US" sz="1800" baseline="-25000" dirty="0" err="1">
                          <a:solidFill>
                            <a:srgbClr val="9933FF"/>
                          </a:solidFill>
                          <a:latin typeface="Bahnschrift SemiLight Condensed" panose="020B0502040204020203" pitchFamily="34" charset="0"/>
                        </a:rPr>
                        <a:t>i</a:t>
                      </a:r>
                      <a:r>
                        <a:rPr lang="en-US" sz="1800" dirty="0">
                          <a:solidFill>
                            <a:srgbClr val="9933FF"/>
                          </a:solidFill>
                          <a:latin typeface="Bahnschrift SemiLight Condensed" panose="020B0502040204020203" pitchFamily="34" charset="0"/>
                        </a:rPr>
                        <a:t> = 100 x (</a:t>
                      </a:r>
                      <a:r>
                        <a:rPr lang="ru-RU" sz="1800" dirty="0">
                          <a:solidFill>
                            <a:srgbClr val="9933FF"/>
                          </a:solidFill>
                          <a:latin typeface="Bahnschrift SemiLight Condensed" panose="020B0502040204020203" pitchFamily="34" charset="0"/>
                        </a:rPr>
                        <a:t>К</a:t>
                      </a:r>
                      <a:r>
                        <a:rPr lang="en-US" sz="1800" baseline="-25000" dirty="0" err="1">
                          <a:solidFill>
                            <a:srgbClr val="9933FF"/>
                          </a:solidFill>
                          <a:latin typeface="Bahnschrift SemiLight Condensed" panose="020B0502040204020203" pitchFamily="34" charset="0"/>
                        </a:rPr>
                        <a:t>i</a:t>
                      </a:r>
                      <a:r>
                        <a:rPr lang="en-US" sz="1800" dirty="0">
                          <a:solidFill>
                            <a:srgbClr val="9933FF"/>
                          </a:solidFill>
                          <a:latin typeface="Bahnschrift SemiLight Condensed" panose="020B0502040204020203" pitchFamily="34" charset="0"/>
                        </a:rPr>
                        <a:t> / </a:t>
                      </a:r>
                      <a:r>
                        <a:rPr lang="ru-RU" sz="1800" dirty="0">
                          <a:solidFill>
                            <a:srgbClr val="9933FF"/>
                          </a:solidFill>
                          <a:latin typeface="Bahnschrift SemiLight Condensed" panose="020B0502040204020203" pitchFamily="34" charset="0"/>
                        </a:rPr>
                        <a:t>К</a:t>
                      </a:r>
                      <a:r>
                        <a:rPr lang="en-US" sz="1800" baseline="-25000" dirty="0">
                          <a:solidFill>
                            <a:srgbClr val="9933FF"/>
                          </a:solidFill>
                          <a:latin typeface="Bahnschrift SemiLight Condensed" panose="020B0502040204020203" pitchFamily="34" charset="0"/>
                        </a:rPr>
                        <a:t>max</a:t>
                      </a:r>
                      <a:r>
                        <a:rPr lang="en-US" sz="1800" dirty="0">
                          <a:solidFill>
                            <a:srgbClr val="9933FF"/>
                          </a:solidFill>
                          <a:latin typeface="Bahnschrift SemiLight Condensed" panose="020B0502040204020203" pitchFamily="34" charset="0"/>
                        </a:rPr>
                        <a:t>);</a:t>
                      </a:r>
                    </a:p>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б) в случае если </a:t>
                      </a:r>
                      <a:r>
                        <a:rPr lang="ru-RU" sz="1800" dirty="0" err="1">
                          <a:solidFill>
                            <a:srgbClr val="9933FF"/>
                          </a:solidFill>
                          <a:latin typeface="Bahnschrift SemiLight Condensed" panose="020B0502040204020203" pitchFamily="34" charset="0"/>
                        </a:rPr>
                        <a:t>К</a:t>
                      </a:r>
                      <a:r>
                        <a:rPr lang="ru-RU" sz="1800" baseline="-25000" dirty="0" err="1">
                          <a:solidFill>
                            <a:srgbClr val="9933FF"/>
                          </a:solidFill>
                          <a:latin typeface="Bahnschrift SemiLight Condensed" panose="020B0502040204020203" pitchFamily="34" charset="0"/>
                        </a:rPr>
                        <a:t>max</a:t>
                      </a:r>
                      <a:r>
                        <a:rPr lang="ru-RU" sz="1800" dirty="0">
                          <a:solidFill>
                            <a:srgbClr val="9933FF"/>
                          </a:solidFill>
                          <a:latin typeface="Bahnschrift SemiLight Condensed" panose="020B0502040204020203" pitchFamily="34" charset="0"/>
                        </a:rPr>
                        <a:t> &gt;= </a:t>
                      </a:r>
                      <a:r>
                        <a:rPr lang="ru-RU" sz="1800" dirty="0" err="1">
                          <a:solidFill>
                            <a:srgbClr val="9933FF"/>
                          </a:solidFill>
                          <a:latin typeface="Bahnschrift SemiLight Condensed" panose="020B0502040204020203" pitchFamily="34" charset="0"/>
                        </a:rPr>
                        <a:t>К</a:t>
                      </a:r>
                      <a:r>
                        <a:rPr lang="ru-RU" sz="1800" baseline="30000" dirty="0" err="1">
                          <a:solidFill>
                            <a:srgbClr val="9933FF"/>
                          </a:solidFill>
                          <a:latin typeface="Bahnschrift SemiLight Condensed" panose="020B0502040204020203" pitchFamily="34" charset="0"/>
                        </a:rPr>
                        <a:t>пред</a:t>
                      </a:r>
                      <a:r>
                        <a:rPr lang="ru-RU" sz="1800" baseline="-25000" dirty="0">
                          <a:solidFill>
                            <a:srgbClr val="9933FF"/>
                          </a:solidFill>
                          <a:latin typeface="Bahnschrift SemiLight Condensed" panose="020B0502040204020203" pitchFamily="34" charset="0"/>
                        </a:rPr>
                        <a:t>;</a:t>
                      </a:r>
                      <a:r>
                        <a:rPr lang="ru-RU" sz="1800" dirty="0">
                          <a:solidFill>
                            <a:srgbClr val="9933FF"/>
                          </a:solidFill>
                          <a:latin typeface="Bahnschrift SemiLight Condensed" panose="020B0502040204020203" pitchFamily="34" charset="0"/>
                        </a:rPr>
                        <a:t> - по формуле:</a:t>
                      </a:r>
                    </a:p>
                    <a:p>
                      <a:pPr>
                        <a:lnSpc>
                          <a:spcPct val="100000"/>
                        </a:lnSpc>
                        <a:spcBef>
                          <a:spcPts val="0"/>
                        </a:spcBef>
                        <a:spcAft>
                          <a:spcPts val="0"/>
                        </a:spcAft>
                      </a:pPr>
                      <a:r>
                        <a:rPr lang="ru-RU" sz="1800" dirty="0">
                          <a:solidFill>
                            <a:srgbClr val="9933FF"/>
                          </a:solidFill>
                          <a:latin typeface="Bahnschrift SemiLight Condensed" panose="020B0502040204020203" pitchFamily="34" charset="0"/>
                        </a:rPr>
                        <a:t>	</a:t>
                      </a:r>
                      <a:r>
                        <a:rPr lang="ru-RU" sz="1800" dirty="0" err="1">
                          <a:solidFill>
                            <a:srgbClr val="9933FF"/>
                          </a:solidFill>
                          <a:latin typeface="Bahnschrift SemiLight Condensed" panose="020B0502040204020203" pitchFamily="34" charset="0"/>
                        </a:rPr>
                        <a:t>НЦБ</a:t>
                      </a:r>
                      <a:r>
                        <a:rPr lang="ru-RU" sz="1800" baseline="-25000" dirty="0" err="1">
                          <a:solidFill>
                            <a:srgbClr val="9933FF"/>
                          </a:solidFill>
                          <a:latin typeface="Bahnschrift SemiLight Condensed" panose="020B0502040204020203" pitchFamily="34" charset="0"/>
                        </a:rPr>
                        <a:t>i</a:t>
                      </a:r>
                      <a:r>
                        <a:rPr lang="ru-RU" sz="1800" dirty="0">
                          <a:solidFill>
                            <a:srgbClr val="9933FF"/>
                          </a:solidFill>
                          <a:latin typeface="Bahnschrift SemiLight Condensed" panose="020B0502040204020203" pitchFamily="34" charset="0"/>
                        </a:rPr>
                        <a:t> = 100 x (</a:t>
                      </a:r>
                      <a:r>
                        <a:rPr lang="ru-RU" sz="1800" dirty="0" err="1">
                          <a:solidFill>
                            <a:srgbClr val="9933FF"/>
                          </a:solidFill>
                          <a:latin typeface="Bahnschrift SemiLight Condensed" panose="020B0502040204020203" pitchFamily="34" charset="0"/>
                        </a:rPr>
                        <a:t>К</a:t>
                      </a:r>
                      <a:r>
                        <a:rPr lang="ru-RU" sz="1800" baseline="-25000" dirty="0" err="1">
                          <a:solidFill>
                            <a:srgbClr val="9933FF"/>
                          </a:solidFill>
                          <a:latin typeface="Bahnschrift SemiLight Condensed" panose="020B0502040204020203" pitchFamily="34" charset="0"/>
                        </a:rPr>
                        <a:t>i</a:t>
                      </a:r>
                      <a:r>
                        <a:rPr lang="ru-RU" sz="1800" dirty="0">
                          <a:solidFill>
                            <a:srgbClr val="9933FF"/>
                          </a:solidFill>
                          <a:latin typeface="Bahnschrift SemiLight Condensed" panose="020B0502040204020203" pitchFamily="34" charset="0"/>
                        </a:rPr>
                        <a:t> / </a:t>
                      </a:r>
                      <a:r>
                        <a:rPr lang="ru-RU" sz="1800" dirty="0" err="1">
                          <a:solidFill>
                            <a:srgbClr val="9933FF"/>
                          </a:solidFill>
                          <a:latin typeface="Bahnschrift SemiLight Condensed" panose="020B0502040204020203" pitchFamily="34" charset="0"/>
                        </a:rPr>
                        <a:t>К</a:t>
                      </a:r>
                      <a:r>
                        <a:rPr lang="ru-RU" sz="1800" baseline="30000" dirty="0" err="1">
                          <a:solidFill>
                            <a:srgbClr val="9933FF"/>
                          </a:solidFill>
                          <a:latin typeface="Bahnschrift SemiLight Condensed" panose="020B0502040204020203" pitchFamily="34" charset="0"/>
                        </a:rPr>
                        <a:t>пред</a:t>
                      </a:r>
                      <a:r>
                        <a:rPr lang="ru-RU" sz="1800" dirty="0">
                          <a:solidFill>
                            <a:srgbClr val="9933FF"/>
                          </a:solidFill>
                          <a:latin typeface="Bahnschrift SemiLight Condensed"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rgbClr val="9933FF"/>
                          </a:solidFill>
                          <a:effectLst/>
                          <a:latin typeface="Bahnschrift SemiLight Condensed" panose="020B0502040204020203" pitchFamily="34" charset="0"/>
                          <a:ea typeface="+mn-ea"/>
                          <a:cs typeface="+mn-cs"/>
                        </a:rPr>
                        <a:t>при этом </a:t>
                      </a:r>
                      <a:r>
                        <a:rPr lang="ru-RU" sz="1800" kern="1200" dirty="0" err="1">
                          <a:solidFill>
                            <a:srgbClr val="9933FF"/>
                          </a:solidFill>
                          <a:effectLst/>
                          <a:latin typeface="Bahnschrift SemiLight Condensed" panose="020B0502040204020203" pitchFamily="34" charset="0"/>
                          <a:ea typeface="+mn-ea"/>
                          <a:cs typeface="+mn-cs"/>
                        </a:rPr>
                        <a:t>НЦБ</a:t>
                      </a:r>
                      <a:r>
                        <a:rPr lang="ru-RU" sz="1800" kern="1200" baseline="-25000" dirty="0" err="1">
                          <a:solidFill>
                            <a:srgbClr val="9933FF"/>
                          </a:solidFill>
                          <a:effectLst/>
                          <a:latin typeface="Bahnschrift SemiLight Condensed" panose="020B0502040204020203" pitchFamily="34" charset="0"/>
                          <a:ea typeface="+mn-ea"/>
                          <a:cs typeface="+mn-cs"/>
                        </a:rPr>
                        <a:t>max</a:t>
                      </a:r>
                      <a:r>
                        <a:rPr lang="ru-RU" sz="1800" kern="1200" dirty="0">
                          <a:solidFill>
                            <a:srgbClr val="9933FF"/>
                          </a:solidFill>
                          <a:effectLst/>
                          <a:latin typeface="Bahnschrift SemiLight Condensed" panose="020B0502040204020203" pitchFamily="34" charset="0"/>
                          <a:ea typeface="+mn-ea"/>
                          <a:cs typeface="+mn-cs"/>
                        </a:rPr>
                        <a:t> = КЗ x 100,</a:t>
                      </a:r>
                      <a:endParaRPr lang="ru-RU" sz="1800" dirty="0">
                        <a:solidFill>
                          <a:srgbClr val="9933FF"/>
                        </a:solidFill>
                        <a:latin typeface="Bahnschrift SemiLight Condensed" panose="020B0502040204020203" pitchFamily="34" charset="0"/>
                      </a:endParaRPr>
                    </a:p>
                  </a:txBody>
                  <a:tcPr>
                    <a:noFill/>
                  </a:tcPr>
                </a:tc>
                <a:tc>
                  <a:txBody>
                    <a:bodyPr/>
                    <a:lstStyle/>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а) в случае если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min</a:t>
                      </a:r>
                      <a:r>
                        <a:rPr lang="ru-RU" sz="1800" kern="1200" dirty="0">
                          <a:solidFill>
                            <a:srgbClr val="9933FF"/>
                          </a:solidFill>
                          <a:effectLst/>
                          <a:latin typeface="Bahnschrift SemiLight Condensed" panose="020B0502040204020203" pitchFamily="34" charset="0"/>
                          <a:ea typeface="+mn-ea"/>
                          <a:cs typeface="+mn-cs"/>
                        </a:rPr>
                        <a:t> &gt;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30000" dirty="0" err="1">
                          <a:solidFill>
                            <a:srgbClr val="9933FF"/>
                          </a:solidFill>
                          <a:effectLst/>
                          <a:latin typeface="Bahnschrift SemiLight Condensed" panose="020B0502040204020203" pitchFamily="34" charset="0"/>
                          <a:ea typeface="+mn-ea"/>
                          <a:cs typeface="+mn-cs"/>
                        </a:rPr>
                        <a:t>пред</a:t>
                      </a:r>
                      <a:r>
                        <a:rPr lang="ru-RU" sz="1800" kern="1200" dirty="0">
                          <a:solidFill>
                            <a:srgbClr val="9933FF"/>
                          </a:solidFill>
                          <a:effectLst/>
                          <a:latin typeface="Bahnschrift SemiLight Condensed" panose="020B0502040204020203" pitchFamily="34" charset="0"/>
                          <a:ea typeface="+mn-ea"/>
                          <a:cs typeface="+mn-cs"/>
                        </a:rPr>
                        <a:t>, - по формуле:</a:t>
                      </a:r>
                    </a:p>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 	</a:t>
                      </a:r>
                      <a:r>
                        <a:rPr lang="ru-RU" sz="1800" kern="1200" dirty="0" err="1">
                          <a:solidFill>
                            <a:srgbClr val="9933FF"/>
                          </a:solidFill>
                          <a:effectLst/>
                          <a:latin typeface="Bahnschrift SemiLight Condensed" panose="020B0502040204020203" pitchFamily="34" charset="0"/>
                          <a:ea typeface="+mn-ea"/>
                          <a:cs typeface="+mn-cs"/>
                        </a:rPr>
                        <a:t>НЦБ</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 = КЗ x 100 x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min</a:t>
                      </a:r>
                      <a:r>
                        <a:rPr lang="ru-RU" sz="1800" kern="1200" dirty="0">
                          <a:solidFill>
                            <a:srgbClr val="9933FF"/>
                          </a:solidFill>
                          <a:effectLst/>
                          <a:latin typeface="Bahnschrift SemiLight Condensed" panose="020B0502040204020203" pitchFamily="34" charset="0"/>
                          <a:ea typeface="+mn-ea"/>
                          <a:cs typeface="+mn-cs"/>
                        </a:rPr>
                        <a:t> /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a:t>
                      </a:r>
                    </a:p>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 б) в случае </a:t>
                      </a:r>
                      <a:r>
                        <a:rPr lang="ru-RU" sz="1800" kern="1200" dirty="0" smtClean="0">
                          <a:solidFill>
                            <a:srgbClr val="9933FF"/>
                          </a:solidFill>
                          <a:effectLst/>
                          <a:latin typeface="Bahnschrift SemiLight Condensed" panose="020B0502040204020203" pitchFamily="34" charset="0"/>
                          <a:ea typeface="+mn-ea"/>
                          <a:cs typeface="+mn-cs"/>
                        </a:rPr>
                        <a:t>если </a:t>
                      </a:r>
                      <a:r>
                        <a:rPr lang="ru-RU" sz="1800" kern="1200" dirty="0" err="1" smtClean="0">
                          <a:solidFill>
                            <a:srgbClr val="9933FF"/>
                          </a:solidFill>
                          <a:effectLst/>
                          <a:latin typeface="Bahnschrift SemiLight Condensed" panose="020B0502040204020203" pitchFamily="34" charset="0"/>
                          <a:ea typeface="+mn-ea"/>
                          <a:cs typeface="+mn-cs"/>
                        </a:rPr>
                        <a:t>К</a:t>
                      </a:r>
                      <a:r>
                        <a:rPr lang="ru-RU" sz="1800" kern="1200" baseline="-25000" dirty="0" err="1" smtClean="0">
                          <a:solidFill>
                            <a:srgbClr val="9933FF"/>
                          </a:solidFill>
                          <a:effectLst/>
                          <a:latin typeface="Bahnschrift SemiLight Condensed" panose="020B0502040204020203" pitchFamily="34" charset="0"/>
                          <a:ea typeface="+mn-ea"/>
                          <a:cs typeface="+mn-cs"/>
                        </a:rPr>
                        <a:t>min</a:t>
                      </a:r>
                      <a:r>
                        <a:rPr lang="ru-RU" sz="1800" kern="1200" dirty="0" smtClean="0">
                          <a:solidFill>
                            <a:srgbClr val="9933FF"/>
                          </a:solidFill>
                          <a:effectLst/>
                          <a:latin typeface="Bahnschrift SemiLight Condensed" panose="020B0502040204020203" pitchFamily="34" charset="0"/>
                          <a:ea typeface="+mn-ea"/>
                          <a:cs typeface="+mn-cs"/>
                        </a:rPr>
                        <a:t> =</a:t>
                      </a:r>
                      <a:r>
                        <a:rPr lang="en-GB" sz="1800" kern="1200" dirty="0" smtClean="0">
                          <a:solidFill>
                            <a:srgbClr val="9933FF"/>
                          </a:solidFill>
                          <a:effectLst/>
                          <a:latin typeface="Bahnschrift SemiLight Condensed" panose="020B0502040204020203" pitchFamily="34" charset="0"/>
                          <a:ea typeface="+mn-ea"/>
                          <a:cs typeface="+mn-cs"/>
                        </a:rPr>
                        <a:t>&lt;</a:t>
                      </a:r>
                      <a:r>
                        <a:rPr lang="ru-RU" sz="1800" kern="1200" dirty="0" smtClean="0">
                          <a:solidFill>
                            <a:srgbClr val="9933FF"/>
                          </a:solidFill>
                          <a:effectLst/>
                          <a:latin typeface="Bahnschrift SemiLight Condensed" panose="020B0502040204020203" pitchFamily="34" charset="0"/>
                          <a:ea typeface="+mn-ea"/>
                          <a:cs typeface="+mn-cs"/>
                        </a:rPr>
                        <a:t> </a:t>
                      </a:r>
                      <a:r>
                        <a:rPr lang="ru-RU" sz="1800" kern="1200" dirty="0" err="1" smtClean="0">
                          <a:solidFill>
                            <a:srgbClr val="9933FF"/>
                          </a:solidFill>
                          <a:effectLst/>
                          <a:latin typeface="Bahnschrift SemiLight Condensed" panose="020B0502040204020203" pitchFamily="34" charset="0"/>
                          <a:ea typeface="+mn-ea"/>
                          <a:cs typeface="+mn-cs"/>
                        </a:rPr>
                        <a:t>К</a:t>
                      </a:r>
                      <a:r>
                        <a:rPr lang="ru-RU" sz="1800" kern="1200" baseline="30000" dirty="0" err="1" smtClean="0">
                          <a:solidFill>
                            <a:srgbClr val="9933FF"/>
                          </a:solidFill>
                          <a:effectLst/>
                          <a:latin typeface="Bahnschrift SemiLight Condensed" panose="020B0502040204020203" pitchFamily="34" charset="0"/>
                          <a:ea typeface="+mn-ea"/>
                          <a:cs typeface="+mn-cs"/>
                        </a:rPr>
                        <a:t>пред</a:t>
                      </a:r>
                      <a:r>
                        <a:rPr lang="ru-RU" sz="1800" kern="1200" dirty="0" smtClean="0">
                          <a:solidFill>
                            <a:srgbClr val="9933FF"/>
                          </a:solidFill>
                          <a:effectLst/>
                          <a:latin typeface="Bahnschrift SemiLight Condensed" panose="020B0502040204020203" pitchFamily="34" charset="0"/>
                          <a:ea typeface="+mn-ea"/>
                          <a:cs typeface="+mn-cs"/>
                        </a:rPr>
                        <a:t> </a:t>
                      </a:r>
                      <a:r>
                        <a:rPr lang="ru-RU" sz="1800" kern="1200" dirty="0">
                          <a:solidFill>
                            <a:srgbClr val="9933FF"/>
                          </a:solidFill>
                          <a:effectLst/>
                          <a:latin typeface="Bahnschrift SemiLight Condensed" panose="020B0502040204020203" pitchFamily="34" charset="0"/>
                          <a:ea typeface="+mn-ea"/>
                          <a:cs typeface="+mn-cs"/>
                        </a:rPr>
                        <a:t>, - по формуле:</a:t>
                      </a:r>
                    </a:p>
                    <a:p>
                      <a:pPr>
                        <a:lnSpc>
                          <a:spcPct val="100000"/>
                        </a:lnSpc>
                        <a:spcBef>
                          <a:spcPts val="0"/>
                        </a:spcBef>
                        <a:spcAft>
                          <a:spcPts val="0"/>
                        </a:spcAft>
                      </a:pPr>
                      <a:r>
                        <a:rPr lang="ru-RU" sz="1800" kern="1200" dirty="0">
                          <a:solidFill>
                            <a:srgbClr val="9933FF"/>
                          </a:solidFill>
                          <a:effectLst/>
                          <a:latin typeface="Bahnschrift SemiLight Condensed" panose="020B0502040204020203" pitchFamily="34" charset="0"/>
                          <a:ea typeface="+mn-ea"/>
                          <a:cs typeface="+mn-cs"/>
                        </a:rPr>
                        <a:t> 	</a:t>
                      </a:r>
                      <a:r>
                        <a:rPr lang="ru-RU" sz="1800" kern="1200" dirty="0" err="1">
                          <a:solidFill>
                            <a:srgbClr val="9933FF"/>
                          </a:solidFill>
                          <a:effectLst/>
                          <a:latin typeface="Bahnschrift SemiLight Condensed" panose="020B0502040204020203" pitchFamily="34" charset="0"/>
                          <a:ea typeface="+mn-ea"/>
                          <a:cs typeface="+mn-cs"/>
                        </a:rPr>
                        <a:t>НЦБ</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 = КЗ x 100 x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30000" dirty="0" err="1">
                          <a:solidFill>
                            <a:srgbClr val="9933FF"/>
                          </a:solidFill>
                          <a:effectLst/>
                          <a:latin typeface="Bahnschrift SemiLight Condensed" panose="020B0502040204020203" pitchFamily="34" charset="0"/>
                          <a:ea typeface="+mn-ea"/>
                          <a:cs typeface="+mn-cs"/>
                        </a:rPr>
                        <a:t>пред</a:t>
                      </a:r>
                      <a:r>
                        <a:rPr lang="ru-RU" sz="1800" kern="1200" dirty="0">
                          <a:solidFill>
                            <a:srgbClr val="9933FF"/>
                          </a:solidFill>
                          <a:effectLst/>
                          <a:latin typeface="Bahnschrift SemiLight Condensed" panose="020B0502040204020203" pitchFamily="34" charset="0"/>
                          <a:ea typeface="+mn-ea"/>
                          <a:cs typeface="+mn-cs"/>
                        </a:rPr>
                        <a:t> / </a:t>
                      </a:r>
                      <a:r>
                        <a:rPr lang="ru-RU" sz="1800" kern="1200" dirty="0" err="1">
                          <a:solidFill>
                            <a:srgbClr val="9933FF"/>
                          </a:solidFill>
                          <a:effectLst/>
                          <a:latin typeface="Bahnschrift SemiLight Condensed" panose="020B0502040204020203" pitchFamily="34" charset="0"/>
                          <a:ea typeface="+mn-ea"/>
                          <a:cs typeface="+mn-cs"/>
                        </a:rPr>
                        <a:t>К</a:t>
                      </a:r>
                      <a:r>
                        <a:rPr lang="ru-RU" sz="1800" kern="1200" baseline="-25000" dirty="0" err="1">
                          <a:solidFill>
                            <a:srgbClr val="9933FF"/>
                          </a:solidFill>
                          <a:effectLst/>
                          <a:latin typeface="Bahnschrift SemiLight Condensed" panose="020B0502040204020203" pitchFamily="34" charset="0"/>
                          <a:ea typeface="+mn-ea"/>
                          <a:cs typeface="+mn-cs"/>
                        </a:rPr>
                        <a:t>i</a:t>
                      </a:r>
                      <a:r>
                        <a:rPr lang="ru-RU" sz="1800" kern="1200" dirty="0">
                          <a:solidFill>
                            <a:srgbClr val="9933FF"/>
                          </a:solidFill>
                          <a:effectLst/>
                          <a:latin typeface="Bahnschrift SemiLight Condensed"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rgbClr val="9933FF"/>
                          </a:solidFill>
                          <a:effectLst/>
                          <a:latin typeface="Bahnschrift SemiLight Condensed" panose="020B0502040204020203" pitchFamily="34" charset="0"/>
                          <a:ea typeface="+mn-ea"/>
                          <a:cs typeface="+mn-cs"/>
                        </a:rPr>
                        <a:t> </a:t>
                      </a:r>
                      <a:r>
                        <a:rPr lang="ru-RU" sz="1800" dirty="0">
                          <a:solidFill>
                            <a:srgbClr val="9933FF"/>
                          </a:solidFill>
                          <a:latin typeface="Bahnschrift SemiLight Condensed" panose="020B0502040204020203" pitchFamily="34" charset="0"/>
                        </a:rPr>
                        <a:t>при этом </a:t>
                      </a:r>
                      <a:r>
                        <a:rPr lang="ru-RU" sz="1800" dirty="0" err="1">
                          <a:solidFill>
                            <a:srgbClr val="9933FF"/>
                          </a:solidFill>
                          <a:latin typeface="Bahnschrift SemiLight Condensed" panose="020B0502040204020203" pitchFamily="34" charset="0"/>
                        </a:rPr>
                        <a:t>НЦБ</a:t>
                      </a:r>
                      <a:r>
                        <a:rPr lang="ru-RU" sz="1800" baseline="-25000" dirty="0" err="1">
                          <a:solidFill>
                            <a:srgbClr val="9933FF"/>
                          </a:solidFill>
                          <a:latin typeface="Bahnschrift SemiLight Condensed" panose="020B0502040204020203" pitchFamily="34" charset="0"/>
                        </a:rPr>
                        <a:t>min</a:t>
                      </a:r>
                      <a:r>
                        <a:rPr lang="ru-RU" sz="1800" dirty="0">
                          <a:solidFill>
                            <a:srgbClr val="9933FF"/>
                          </a:solidFill>
                          <a:latin typeface="Bahnschrift SemiLight Condensed" panose="020B0502040204020203" pitchFamily="34" charset="0"/>
                        </a:rPr>
                        <a:t> = КЗ x 100,</a:t>
                      </a:r>
                    </a:p>
                  </a:txBody>
                  <a:tcP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5349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3690" y="129151"/>
            <a:ext cx="10568536" cy="844243"/>
          </a:xfrm>
        </p:spPr>
        <p:txBody>
          <a:bodyPr>
            <a:normAutofit/>
          </a:bodyPr>
          <a:lstStyle/>
          <a:p>
            <a:pPr algn="r"/>
            <a:r>
              <a:rPr lang="ru-RU" sz="3600" dirty="0">
                <a:latin typeface="Book Antiqua" panose="02040602050305030304" pitchFamily="18" charset="0"/>
              </a:rPr>
              <a:t>Цели  регулирования и принципы закупок </a:t>
            </a:r>
          </a:p>
        </p:txBody>
      </p:sp>
      <p:sp>
        <p:nvSpPr>
          <p:cNvPr id="3" name="Объект 2"/>
          <p:cNvSpPr>
            <a:spLocks noGrp="1"/>
          </p:cNvSpPr>
          <p:nvPr>
            <p:ph idx="1"/>
          </p:nvPr>
        </p:nvSpPr>
        <p:spPr>
          <a:xfrm>
            <a:off x="801190" y="766918"/>
            <a:ext cx="7389082" cy="5540476"/>
          </a:xfrm>
        </p:spPr>
        <p:txBody>
          <a:bodyPr>
            <a:normAutofit fontScale="55000" lnSpcReduction="20000"/>
          </a:bodyPr>
          <a:lstStyle/>
          <a:p>
            <a:pPr marL="0" indent="0">
              <a:buNone/>
            </a:pPr>
            <a:r>
              <a:rPr lang="ru-RU" sz="2400" dirty="0">
                <a:latin typeface="Book Antiqua" panose="02040602050305030304" pitchFamily="18" charset="0"/>
              </a:rPr>
              <a:t>Цели регулирования 223-ФЗ</a:t>
            </a:r>
          </a:p>
          <a:p>
            <a:r>
              <a:rPr lang="ru-RU" sz="2400" dirty="0">
                <a:latin typeface="Book Antiqua" panose="02040602050305030304" pitchFamily="18" charset="0"/>
              </a:rPr>
              <a:t>обеспечение единства экономического пространства, </a:t>
            </a:r>
          </a:p>
          <a:p>
            <a:r>
              <a:rPr lang="ru-RU" sz="2400" dirty="0">
                <a:latin typeface="Book Antiqua" panose="02040602050305030304" pitchFamily="18" charset="0"/>
              </a:rPr>
              <a:t>создание </a:t>
            </a:r>
            <a:r>
              <a:rPr lang="ru-RU" sz="2400" dirty="0">
                <a:solidFill>
                  <a:srgbClr val="C00000"/>
                </a:solidFill>
                <a:latin typeface="Book Antiqua" panose="02040602050305030304" pitchFamily="18" charset="0"/>
              </a:rPr>
              <a:t>условий для своевременного и полного удовлетворения потребностей </a:t>
            </a:r>
            <a:r>
              <a:rPr lang="ru-RU" sz="2400" dirty="0">
                <a:latin typeface="Book Antiqua" panose="02040602050305030304" pitchFamily="18" charset="0"/>
              </a:rPr>
              <a:t>заказчиков в товарах, работах, услугах с </a:t>
            </a:r>
            <a:r>
              <a:rPr lang="ru-RU" sz="2400" dirty="0">
                <a:solidFill>
                  <a:srgbClr val="C00000"/>
                </a:solidFill>
                <a:latin typeface="Book Antiqua" panose="02040602050305030304" pitchFamily="18" charset="0"/>
              </a:rPr>
              <a:t>необходимыми показателями цены, качества и надежности</a:t>
            </a:r>
            <a:r>
              <a:rPr lang="ru-RU" sz="2400" dirty="0">
                <a:latin typeface="Book Antiqua" panose="02040602050305030304" pitchFamily="18" charset="0"/>
              </a:rPr>
              <a:t>;</a:t>
            </a:r>
          </a:p>
          <a:p>
            <a:r>
              <a:rPr lang="ru-RU" sz="2400" dirty="0">
                <a:latin typeface="Book Antiqua" panose="02040602050305030304" pitchFamily="18" charset="0"/>
              </a:rPr>
              <a:t>Эффективное использование денежных средств;</a:t>
            </a:r>
          </a:p>
          <a:p>
            <a:r>
              <a:rPr lang="ru-RU" sz="2400" dirty="0">
                <a:latin typeface="Book Antiqua" panose="02040602050305030304" pitchFamily="18" charset="0"/>
              </a:rPr>
              <a:t>Расширение возможностей участи юридических и физических лиц в закупке товаров, работ, услуг для нужд Заказчиков и стимулирование такого участия;</a:t>
            </a:r>
          </a:p>
          <a:p>
            <a:r>
              <a:rPr lang="ru-RU" sz="2400" dirty="0">
                <a:solidFill>
                  <a:srgbClr val="C00000"/>
                </a:solidFill>
                <a:latin typeface="Book Antiqua" panose="02040602050305030304" pitchFamily="18" charset="0"/>
              </a:rPr>
              <a:t>Развитие добросовестной конкуренции</a:t>
            </a:r>
            <a:r>
              <a:rPr lang="ru-RU" sz="2400" dirty="0">
                <a:latin typeface="Book Antiqua" panose="02040602050305030304" pitchFamily="18" charset="0"/>
              </a:rPr>
              <a:t>;</a:t>
            </a:r>
          </a:p>
          <a:p>
            <a:r>
              <a:rPr lang="ru-RU" sz="2400" dirty="0">
                <a:latin typeface="Book Antiqua" panose="02040602050305030304" pitchFamily="18" charset="0"/>
              </a:rPr>
              <a:t>Обеспечение гласности и </a:t>
            </a:r>
            <a:r>
              <a:rPr lang="ru-RU" sz="2400" dirty="0">
                <a:solidFill>
                  <a:srgbClr val="C00000"/>
                </a:solidFill>
                <a:latin typeface="Book Antiqua" panose="02040602050305030304" pitchFamily="18" charset="0"/>
              </a:rPr>
              <a:t>прозрачности</a:t>
            </a:r>
            <a:r>
              <a:rPr lang="ru-RU" sz="2400" dirty="0">
                <a:latin typeface="Book Antiqua" panose="02040602050305030304" pitchFamily="18" charset="0"/>
              </a:rPr>
              <a:t> закупки; </a:t>
            </a:r>
          </a:p>
          <a:p>
            <a:r>
              <a:rPr lang="ru-RU" sz="2400" dirty="0">
                <a:latin typeface="Book Antiqua" panose="02040602050305030304" pitchFamily="18" charset="0"/>
              </a:rPr>
              <a:t>Предотвращение коррупции и других злоупотреблений. </a:t>
            </a:r>
          </a:p>
          <a:p>
            <a:pPr marL="0" indent="0">
              <a:buNone/>
            </a:pPr>
            <a:r>
              <a:rPr lang="ru-RU" sz="2400" dirty="0">
                <a:solidFill>
                  <a:schemeClr val="bg1">
                    <a:lumMod val="50000"/>
                  </a:schemeClr>
                </a:solidFill>
                <a:latin typeface="Book Antiqua" panose="02040602050305030304" pitchFamily="18" charset="0"/>
              </a:rPr>
              <a:t>Где смотреть? ч. 1 ст. 1 223-ФЗ</a:t>
            </a:r>
          </a:p>
          <a:p>
            <a:pPr marL="0" indent="0">
              <a:buNone/>
            </a:pPr>
            <a:r>
              <a:rPr lang="ru-RU" sz="2400" dirty="0">
                <a:latin typeface="Book Antiqua" panose="02040602050305030304" pitchFamily="18" charset="0"/>
              </a:rPr>
              <a:t>Принципы закупочной деятельности заказчиков</a:t>
            </a:r>
          </a:p>
          <a:p>
            <a:r>
              <a:rPr lang="ru-RU" sz="2400" dirty="0">
                <a:latin typeface="Book Antiqua" panose="02040602050305030304" pitchFamily="18" charset="0"/>
              </a:rPr>
              <a:t>1) информационная открытость закупки;</a:t>
            </a:r>
          </a:p>
          <a:p>
            <a:r>
              <a:rPr lang="ru-RU" sz="2400" dirty="0">
                <a:latin typeface="Book Antiqua" panose="02040602050305030304" pitchFamily="18" charset="0"/>
              </a:rPr>
              <a:t>2) </a:t>
            </a:r>
            <a:r>
              <a:rPr lang="ru-RU" sz="2400" dirty="0">
                <a:solidFill>
                  <a:srgbClr val="C00000"/>
                </a:solidFill>
                <a:latin typeface="Book Antiqua" panose="02040602050305030304" pitchFamily="18" charset="0"/>
              </a:rPr>
              <a:t>равноправие, справедливость, отсутствие дискриминации и необоснованных ограничений конкуренции по отношению к участникам закупки;</a:t>
            </a:r>
          </a:p>
          <a:p>
            <a:r>
              <a:rPr lang="ru-RU" sz="2400" dirty="0">
                <a:latin typeface="Book Antiqua" panose="02040602050305030304" pitchFamily="18" charset="0"/>
              </a:rPr>
              <a:t>3) целевое и экономически эффективное расходование денежных средств на приобретение товаров, работ, услуг (с учетом при необходимости стоимости жизненного цикла закупаемой продукции) и реализация </a:t>
            </a:r>
            <a:r>
              <a:rPr lang="ru-RU" sz="2400" dirty="0">
                <a:solidFill>
                  <a:srgbClr val="C00000"/>
                </a:solidFill>
                <a:latin typeface="Book Antiqua" panose="02040602050305030304" pitchFamily="18" charset="0"/>
              </a:rPr>
              <a:t>мер, направленных на сокращение издержек </a:t>
            </a:r>
            <a:r>
              <a:rPr lang="ru-RU" sz="2400" dirty="0">
                <a:latin typeface="Book Antiqua" panose="02040602050305030304" pitchFamily="18" charset="0"/>
              </a:rPr>
              <a:t>заказчика;</a:t>
            </a:r>
          </a:p>
          <a:p>
            <a:r>
              <a:rPr lang="ru-RU" sz="2400" dirty="0">
                <a:latin typeface="Book Antiqua" panose="02040602050305030304" pitchFamily="18" charset="0"/>
              </a:rPr>
              <a:t>4) </a:t>
            </a:r>
            <a:r>
              <a:rPr lang="ru-RU" sz="2400" dirty="0">
                <a:solidFill>
                  <a:srgbClr val="C00000"/>
                </a:solidFill>
                <a:latin typeface="Book Antiqua" panose="02040602050305030304" pitchFamily="18" charset="0"/>
              </a:rPr>
              <a:t>отсутствие</a:t>
            </a:r>
            <a:r>
              <a:rPr lang="ru-RU" sz="2400" dirty="0">
                <a:latin typeface="Book Antiqua" panose="02040602050305030304" pitchFamily="18" charset="0"/>
              </a:rPr>
              <a:t> ограничения допуска к участию в закупке путем установления </a:t>
            </a:r>
            <a:r>
              <a:rPr lang="ru-RU" sz="2400" dirty="0" err="1">
                <a:solidFill>
                  <a:srgbClr val="C00000"/>
                </a:solidFill>
                <a:latin typeface="Book Antiqua" panose="02040602050305030304" pitchFamily="18" charset="0"/>
              </a:rPr>
              <a:t>неизмеряемых</a:t>
            </a:r>
            <a:r>
              <a:rPr lang="ru-RU" sz="2400" dirty="0">
                <a:solidFill>
                  <a:srgbClr val="C00000"/>
                </a:solidFill>
                <a:latin typeface="Book Antiqua" panose="02040602050305030304" pitchFamily="18" charset="0"/>
              </a:rPr>
              <a:t> требований к участникам </a:t>
            </a:r>
            <a:r>
              <a:rPr lang="ru-RU" sz="2400" dirty="0">
                <a:latin typeface="Book Antiqua" panose="02040602050305030304" pitchFamily="18" charset="0"/>
              </a:rPr>
              <a:t>закупки.</a:t>
            </a:r>
          </a:p>
          <a:p>
            <a:pPr marL="0" indent="0">
              <a:buNone/>
            </a:pPr>
            <a:r>
              <a:rPr lang="ru-RU" sz="2400" dirty="0">
                <a:solidFill>
                  <a:schemeClr val="bg1">
                    <a:lumMod val="50000"/>
                  </a:schemeClr>
                </a:solidFill>
                <a:latin typeface="Book Antiqua" panose="02040602050305030304" pitchFamily="18" charset="0"/>
              </a:rPr>
              <a:t>Где смотреть? ч. 1 ст. 3 </a:t>
            </a:r>
            <a:r>
              <a:rPr lang="ru-RU" sz="2400" dirty="0" smtClean="0">
                <a:solidFill>
                  <a:schemeClr val="bg1">
                    <a:lumMod val="50000"/>
                  </a:schemeClr>
                </a:solidFill>
                <a:latin typeface="Book Antiqua" panose="02040602050305030304" pitchFamily="18" charset="0"/>
              </a:rPr>
              <a:t>223-ФЗ</a:t>
            </a:r>
          </a:p>
        </p:txBody>
      </p:sp>
      <p:sp>
        <p:nvSpPr>
          <p:cNvPr id="4" name="Прямоугольник 3"/>
          <p:cNvSpPr/>
          <p:nvPr/>
        </p:nvSpPr>
        <p:spPr>
          <a:xfrm>
            <a:off x="8595041" y="1077731"/>
            <a:ext cx="3596959" cy="3693319"/>
          </a:xfrm>
          <a:prstGeom prst="rect">
            <a:avLst/>
          </a:prstGeom>
        </p:spPr>
        <p:txBody>
          <a:bodyPr wrap="square">
            <a:spAutoFit/>
          </a:bodyPr>
          <a:lstStyle/>
          <a:p>
            <a:r>
              <a:rPr lang="ru-RU" dirty="0">
                <a:latin typeface="Book Antiqua" panose="02040602050305030304" pitchFamily="18" charset="0"/>
              </a:rPr>
              <a:t>Положение регламентирует </a:t>
            </a:r>
            <a:r>
              <a:rPr lang="ru-RU" dirty="0">
                <a:solidFill>
                  <a:srgbClr val="C00000"/>
                </a:solidFill>
                <a:latin typeface="Book Antiqua" panose="02040602050305030304" pitchFamily="18" charset="0"/>
              </a:rPr>
              <a:t>порядок подготовки и осуществления закупок </a:t>
            </a:r>
            <a:r>
              <a:rPr lang="ru-RU" dirty="0">
                <a:latin typeface="Book Antiqua" panose="02040602050305030304" pitchFamily="18" charset="0"/>
              </a:rPr>
              <a:t>конкурентными и неконкурентными способами, порядок и условия их применения, порядок заключения и исполнения договоров, а также иные связанные с обеспечением закупки положения. </a:t>
            </a:r>
          </a:p>
          <a:p>
            <a:r>
              <a:rPr lang="ru-RU" dirty="0">
                <a:solidFill>
                  <a:schemeClr val="bg1">
                    <a:lumMod val="65000"/>
                  </a:schemeClr>
                </a:solidFill>
                <a:latin typeface="Book Antiqua" panose="02040602050305030304" pitchFamily="18" charset="0"/>
              </a:rPr>
              <a:t>Где смотреть? ч 2 ст. 2 223-ФЗ   </a:t>
            </a:r>
          </a:p>
          <a:p>
            <a:endParaRPr lang="ru-RU" dirty="0">
              <a:latin typeface="Book Antiqua" panose="02040602050305030304" pitchFamily="18" charset="0"/>
            </a:endParaRPr>
          </a:p>
        </p:txBody>
      </p:sp>
      <p:sp>
        <p:nvSpPr>
          <p:cNvPr id="5" name="Прямоугольник 4"/>
          <p:cNvSpPr/>
          <p:nvPr/>
        </p:nvSpPr>
        <p:spPr>
          <a:xfrm>
            <a:off x="801190" y="5799562"/>
            <a:ext cx="11179337" cy="1015663"/>
          </a:xfrm>
          <a:prstGeom prst="rect">
            <a:avLst/>
          </a:prstGeom>
        </p:spPr>
        <p:txBody>
          <a:bodyPr wrap="square">
            <a:spAutoFit/>
          </a:bodyPr>
          <a:lstStyle/>
          <a:p>
            <a:r>
              <a:rPr lang="ru-RU" sz="2000" dirty="0">
                <a:solidFill>
                  <a:srgbClr val="FF0000"/>
                </a:solidFill>
                <a:latin typeface="Book Antiqua" panose="02040602050305030304" pitchFamily="18" charset="0"/>
              </a:rPr>
              <a:t>КРИТЕРИИ ОЦЕНКИ ЗАЯВОК УЧАСТНИКОВ ВХОДЯТ В ПОРЯДОК ОСУЩЕСТВЛЕНИЯ </a:t>
            </a:r>
            <a:r>
              <a:rPr lang="ru-RU" sz="2000" dirty="0" smtClean="0">
                <a:solidFill>
                  <a:srgbClr val="FF0000"/>
                </a:solidFill>
                <a:latin typeface="Book Antiqua" panose="02040602050305030304" pitchFamily="18" charset="0"/>
              </a:rPr>
              <a:t>ЗАКУПКИ (ОПРЕДЕЛЕНИЯ КОНТРАГЕНТА)  </a:t>
            </a:r>
            <a:r>
              <a:rPr lang="ru-RU" sz="2000" dirty="0">
                <a:solidFill>
                  <a:srgbClr val="FF0000"/>
                </a:solidFill>
                <a:latin typeface="Book Antiqua" panose="02040602050305030304" pitchFamily="18" charset="0"/>
              </a:rPr>
              <a:t>И  ДОЛЖНЫ БЫТЬ УСТАНОВЛЕНЫ В ПОЛОЖЕНИИ О ЗАКУПКЕ, РАВНО КАК И УСЛОВИЯ ИХ ПРИМЕНЕНИЯ. </a:t>
            </a:r>
          </a:p>
        </p:txBody>
      </p:sp>
    </p:spTree>
    <p:extLst>
      <p:ext uri="{BB962C8B-B14F-4D97-AF65-F5344CB8AC3E}">
        <p14:creationId xmlns:p14="http://schemas.microsoft.com/office/powerpoint/2010/main" val="88389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0"/>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324465" y="610136"/>
            <a:ext cx="11867535" cy="6247864"/>
          </a:xfrm>
          <a:prstGeom prst="rect">
            <a:avLst/>
          </a:prstGeom>
        </p:spPr>
        <p:txBody>
          <a:bodyPr wrap="square">
            <a:spAutoFit/>
          </a:bodyPr>
          <a:lstStyle/>
          <a:p>
            <a:r>
              <a:rPr lang="ru-RU" sz="1600" dirty="0">
                <a:latin typeface="Book Antiqua" panose="02040602050305030304" pitchFamily="18" charset="0"/>
              </a:rPr>
              <a:t>Показателями подкритериев оценки «Квалификация участников закупки..»  могут быть следующие:</a:t>
            </a:r>
          </a:p>
          <a:p>
            <a:pPr marL="342900" indent="-342900">
              <a:buFont typeface="Wingdings" panose="05000000000000000000" pitchFamily="2" charset="2"/>
              <a:buChar char="ü"/>
            </a:pPr>
            <a:r>
              <a:rPr lang="ru-RU" sz="1600" dirty="0">
                <a:latin typeface="Book Antiqua" panose="02040602050305030304" pitchFamily="18" charset="0"/>
              </a:rPr>
              <a:t>общая стоимость исполненных договоров (контрактов) по предмету закупки или по сопоставимому предмету закупки;</a:t>
            </a:r>
          </a:p>
          <a:p>
            <a:pPr marL="342900" indent="-342900">
              <a:buFont typeface="Wingdings" panose="05000000000000000000" pitchFamily="2" charset="2"/>
              <a:buChar char="ü"/>
            </a:pPr>
            <a:r>
              <a:rPr lang="ru-RU" sz="1600" dirty="0">
                <a:latin typeface="Book Antiqua" panose="02040602050305030304" pitchFamily="18" charset="0"/>
              </a:rPr>
              <a:t>общее количество исполненных договоров (контрактов) по предмету закупки или по сопоставимому предмету закупки;</a:t>
            </a:r>
          </a:p>
          <a:p>
            <a:pPr marL="342900" indent="-342900">
              <a:buFont typeface="Wingdings" panose="05000000000000000000" pitchFamily="2" charset="2"/>
              <a:buChar char="ü"/>
            </a:pPr>
            <a:r>
              <a:rPr lang="ru-RU" sz="1600" dirty="0">
                <a:latin typeface="Book Antiqua" panose="02040602050305030304" pitchFamily="18" charset="0"/>
              </a:rPr>
              <a:t> наибольшая цена одного из исполненных договоров (контрактов) по предмету закупки или по сопоставимому предмету закупки;</a:t>
            </a:r>
          </a:p>
          <a:p>
            <a:pPr marL="342900" indent="-342900">
              <a:buFont typeface="Wingdings" panose="05000000000000000000" pitchFamily="2" charset="2"/>
              <a:buChar char="ü"/>
            </a:pPr>
            <a:r>
              <a:rPr lang="ru-RU" sz="1600" dirty="0">
                <a:latin typeface="Book Antiqua" panose="02040602050305030304" pitchFamily="18" charset="0"/>
              </a:rPr>
              <a:t>общее количество трудовых ресурсов (руководителей и квалифицированных специалистов), предлагаемых к привлечению для исполнения обязательств по предмету закупки;</a:t>
            </a:r>
          </a:p>
          <a:p>
            <a:pPr marL="342900" indent="-342900">
              <a:buFont typeface="Wingdings" panose="05000000000000000000" pitchFamily="2" charset="2"/>
              <a:buChar char="ü"/>
            </a:pPr>
            <a:r>
              <a:rPr lang="ru-RU" sz="1600" dirty="0">
                <a:latin typeface="Book Antiqua" panose="02040602050305030304" pitchFamily="18" charset="0"/>
              </a:rPr>
              <a:t>количество сертифицированных трудовых ресурсов определенной квалификации;</a:t>
            </a:r>
          </a:p>
          <a:p>
            <a:pPr marL="342900" indent="-342900">
              <a:buFont typeface="Wingdings" panose="05000000000000000000" pitchFamily="2" charset="2"/>
              <a:buChar char="ü"/>
            </a:pPr>
            <a:r>
              <a:rPr lang="ru-RU" sz="1600" dirty="0">
                <a:latin typeface="Book Antiqua" panose="02040602050305030304" pitchFamily="18" charset="0"/>
              </a:rPr>
              <a:t>общая балансовая стоимость материально-технических ресурсов в части наличия у участника закупки собственных производственных мощностей, технологического оборудования, необходимых для выполнения работ, оказания услуг;</a:t>
            </a:r>
          </a:p>
          <a:p>
            <a:pPr marL="342900" indent="-342900">
              <a:buFont typeface="Wingdings" panose="05000000000000000000" pitchFamily="2" charset="2"/>
              <a:buChar char="ü"/>
            </a:pPr>
            <a:r>
              <a:rPr lang="ru-RU" sz="1600" dirty="0">
                <a:latin typeface="Book Antiqua" panose="02040602050305030304" pitchFamily="18" charset="0"/>
              </a:rPr>
              <a:t>общее количество материально-технических ресурсов в части наличия у участника закупки собственных и/или арендованных производственных мощностей, технологического оборудования, необходимых для выполнения работ, оказания услуг;</a:t>
            </a:r>
          </a:p>
          <a:p>
            <a:pPr marL="342900" indent="-342900">
              <a:buFont typeface="Wingdings" panose="05000000000000000000" pitchFamily="2" charset="2"/>
              <a:buChar char="ü"/>
            </a:pPr>
            <a:r>
              <a:rPr lang="ru-RU" sz="1600" dirty="0">
                <a:latin typeface="Book Antiqua" panose="02040602050305030304" pitchFamily="18" charset="0"/>
              </a:rPr>
              <a:t>наличие документарно подтверждённой деловой репутации участника закупки (благодарственных писем, грамот, дипломов, сертификатов, благодарностей, знаков отличия, наград, и т.п) в отношении представленных в составе заявки исполненных договоров (контрактов) по предмету закупки и/или сопоставимому предмету закупки </a:t>
            </a:r>
            <a:r>
              <a:rPr lang="ru-RU" sz="1600" i="1" dirty="0">
                <a:latin typeface="Book Antiqua" panose="02040602050305030304" pitchFamily="18" charset="0"/>
              </a:rPr>
              <a:t>(работает в связке с опытом по предмету закупки)</a:t>
            </a:r>
            <a:r>
              <a:rPr lang="ru-RU" sz="1600" dirty="0">
                <a:latin typeface="Book Antiqua" panose="02040602050305030304" pitchFamily="18" charset="0"/>
              </a:rPr>
              <a:t>;</a:t>
            </a:r>
          </a:p>
          <a:p>
            <a:pPr marL="342900" indent="-342900">
              <a:buFont typeface="Wingdings" panose="05000000000000000000" pitchFamily="2" charset="2"/>
              <a:buChar char="ü"/>
            </a:pPr>
            <a:r>
              <a:rPr lang="ru-RU" sz="1600" dirty="0">
                <a:latin typeface="Book Antiqua" panose="02040602050305030304" pitchFamily="18" charset="0"/>
              </a:rPr>
              <a:t>наличие системы менеджмента качества у участника закупки;</a:t>
            </a:r>
          </a:p>
          <a:p>
            <a:pPr marL="342900" indent="-342900">
              <a:buFont typeface="Wingdings" panose="05000000000000000000" pitchFamily="2" charset="2"/>
              <a:buChar char="ü"/>
            </a:pPr>
            <a:r>
              <a:rPr lang="ru-RU" sz="1600" dirty="0">
                <a:latin typeface="Book Antiqua" panose="02040602050305030304" pitchFamily="18" charset="0"/>
              </a:rPr>
              <a:t>проработанность системы менеджмента качества у участника закупки;</a:t>
            </a:r>
          </a:p>
          <a:p>
            <a:pPr marL="342900" indent="-342900">
              <a:buFont typeface="Wingdings" panose="05000000000000000000" pitchFamily="2" charset="2"/>
              <a:buChar char="ü"/>
            </a:pPr>
            <a:r>
              <a:rPr lang="ru-RU" sz="1600" dirty="0">
                <a:latin typeface="Book Antiqua" panose="02040602050305030304" pitchFamily="18" charset="0"/>
              </a:rPr>
              <a:t>наибольшая величина выручки за последний календарный год согласно Отчету о прибылях и убытках;</a:t>
            </a:r>
          </a:p>
          <a:p>
            <a:pPr marL="342900" indent="-342900">
              <a:buFont typeface="Wingdings" panose="05000000000000000000" pitchFamily="2" charset="2"/>
              <a:buChar char="ü"/>
            </a:pPr>
            <a:r>
              <a:rPr lang="ru-RU" sz="1600" dirty="0">
                <a:latin typeface="Book Antiqua" panose="02040602050305030304" pitchFamily="18" charset="0"/>
              </a:rPr>
              <a:t>наибольшая сумма величин выручки участника закупки за предшествующий дате публикации извещения о закупке финансовый период не менее </a:t>
            </a:r>
            <a:r>
              <a:rPr lang="en-US" sz="1600" dirty="0">
                <a:latin typeface="Book Antiqua" panose="02040602050305030304" pitchFamily="18" charset="0"/>
              </a:rPr>
              <a:t>N</a:t>
            </a:r>
            <a:r>
              <a:rPr lang="ru-RU" sz="1600" dirty="0">
                <a:latin typeface="Book Antiqua" panose="02040602050305030304" pitchFamily="18" charset="0"/>
              </a:rPr>
              <a:t>- лет.</a:t>
            </a:r>
          </a:p>
        </p:txBody>
      </p:sp>
    </p:spTree>
    <p:extLst>
      <p:ext uri="{BB962C8B-B14F-4D97-AF65-F5344CB8AC3E}">
        <p14:creationId xmlns:p14="http://schemas.microsoft.com/office/powerpoint/2010/main" val="117765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0"/>
            <a:ext cx="10515600" cy="844243"/>
          </a:xfrm>
        </p:spPr>
        <p:txBody>
          <a:bodyPr>
            <a:normAutofit/>
          </a:bodyPr>
          <a:lstStyle/>
          <a:p>
            <a:pPr algn="r"/>
            <a:r>
              <a:rPr lang="ru-RU" sz="3600" dirty="0">
                <a:latin typeface="Bahnschrift SemiLight Condensed" panose="020B0502040204020203" pitchFamily="34" charset="0"/>
              </a:rPr>
              <a:t>Раскрытие 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79887" y="578531"/>
            <a:ext cx="12032226" cy="6494085"/>
          </a:xfrm>
          <a:prstGeom prst="rect">
            <a:avLst/>
          </a:prstGeom>
        </p:spPr>
        <p:txBody>
          <a:bodyPr wrap="square">
            <a:spAutoFit/>
          </a:bodyPr>
          <a:lstStyle/>
          <a:p>
            <a:r>
              <a:rPr lang="ru-RU" sz="1600" dirty="0">
                <a:latin typeface="Book Antiqua" panose="02040602050305030304" pitchFamily="18" charset="0"/>
              </a:rPr>
              <a:t>При использовании критерия оценки «Опыт по предмету закупки..»  в порядке оценке указывается:</a:t>
            </a:r>
          </a:p>
          <a:p>
            <a:pPr marL="342900" indent="-342900">
              <a:buFont typeface="Wingdings" panose="05000000000000000000" pitchFamily="2" charset="2"/>
              <a:buChar char="ü"/>
            </a:pPr>
            <a:r>
              <a:rPr lang="ru-RU" sz="1600" dirty="0">
                <a:latin typeface="Book Antiqua" panose="02040602050305030304" pitchFamily="18" charset="0"/>
              </a:rPr>
              <a:t>Условия сопоставимости договоров, идущих «в зачет</a:t>
            </a:r>
            <a:r>
              <a:rPr lang="ru-RU" sz="1600" dirty="0" smtClean="0">
                <a:latin typeface="Book Antiqua" panose="02040602050305030304" pitchFamily="18" charset="0"/>
              </a:rPr>
              <a:t>» (</a:t>
            </a:r>
            <a:r>
              <a:rPr lang="ru-RU" sz="1600" dirty="0">
                <a:latin typeface="Book Antiqua" panose="02040602050305030304" pitchFamily="18" charset="0"/>
              </a:rPr>
              <a:t>Решение </a:t>
            </a:r>
            <a:r>
              <a:rPr lang="ru-RU" sz="1600" dirty="0" smtClean="0">
                <a:latin typeface="Book Antiqua" panose="02040602050305030304" pitchFamily="18" charset="0"/>
              </a:rPr>
              <a:t>УФАС по г. Москва </a:t>
            </a:r>
            <a:r>
              <a:rPr lang="ru-RU" sz="1600" dirty="0">
                <a:latin typeface="Book Antiqua" panose="02040602050305030304" pitchFamily="18" charset="0"/>
              </a:rPr>
              <a:t>от </a:t>
            </a:r>
            <a:r>
              <a:rPr lang="ru-RU" sz="1600" dirty="0" smtClean="0">
                <a:latin typeface="Book Antiqua" panose="02040602050305030304" pitchFamily="18" charset="0"/>
              </a:rPr>
              <a:t>06.04.2023 </a:t>
            </a:r>
            <a:r>
              <a:rPr lang="ru-RU" sz="1600" dirty="0">
                <a:latin typeface="Book Antiqua" panose="02040602050305030304" pitchFamily="18" charset="0"/>
              </a:rPr>
              <a:t>г. </a:t>
            </a:r>
            <a:r>
              <a:rPr lang="ru-RU" sz="1600" dirty="0" smtClean="0">
                <a:latin typeface="Book Antiqua" panose="02040602050305030304" pitchFamily="18" charset="0"/>
              </a:rPr>
              <a:t>№ 077/07/00-4198/2023</a:t>
            </a:r>
            <a:r>
              <a:rPr lang="ru-RU" sz="1600" b="1" dirty="0">
                <a:latin typeface="Book Antiqua" panose="02040602050305030304" pitchFamily="18" charset="0"/>
              </a:rPr>
              <a:t>)</a:t>
            </a:r>
            <a:r>
              <a:rPr lang="ru-RU" sz="1600" dirty="0" smtClean="0">
                <a:latin typeface="Book Antiqua" panose="02040602050305030304" pitchFamily="18" charset="0"/>
              </a:rPr>
              <a:t>;</a:t>
            </a:r>
            <a:endParaRPr lang="ru-RU" sz="1600" dirty="0">
              <a:latin typeface="Book Antiqua" panose="02040602050305030304" pitchFamily="18" charset="0"/>
            </a:endParaRPr>
          </a:p>
          <a:p>
            <a:pPr marL="342900" indent="-342900">
              <a:buFont typeface="Wingdings" panose="05000000000000000000" pitchFamily="2" charset="2"/>
              <a:buChar char="ü"/>
            </a:pPr>
            <a:r>
              <a:rPr lang="ru-RU" sz="1600" dirty="0">
                <a:latin typeface="Book Antiqua" panose="02040602050305030304" pitchFamily="18" charset="0"/>
              </a:rPr>
              <a:t>Признаки успешности исполнения обязательств (исполнение договора, отсутствие неоплаченных неустоек/штрафов/пеней, и т.д.);</a:t>
            </a:r>
          </a:p>
          <a:p>
            <a:pPr marL="342900" indent="-342900">
              <a:buFont typeface="Wingdings" panose="05000000000000000000" pitchFamily="2" charset="2"/>
              <a:buChar char="ü"/>
            </a:pPr>
            <a:r>
              <a:rPr lang="ru-RU" sz="1600" dirty="0">
                <a:latin typeface="Book Antiqua" panose="02040602050305030304" pitchFamily="18" charset="0"/>
              </a:rPr>
              <a:t>Срок или период подтвержденного опыта (</a:t>
            </a:r>
            <a:r>
              <a:rPr lang="en-GB" sz="1600" dirty="0">
                <a:latin typeface="Book Antiqua" panose="02040602050305030304" pitchFamily="18" charset="0"/>
              </a:rPr>
              <a:t>N</a:t>
            </a:r>
            <a:r>
              <a:rPr lang="en-US" sz="1600" dirty="0">
                <a:latin typeface="Book Antiqua" panose="02040602050305030304" pitchFamily="18" charset="0"/>
              </a:rPr>
              <a:t> </a:t>
            </a:r>
            <a:r>
              <a:rPr lang="ru-RU" sz="1600" dirty="0">
                <a:latin typeface="Book Antiqua" panose="02040602050305030304" pitchFamily="18" charset="0"/>
              </a:rPr>
              <a:t>лет до даты подачи заявки/окончания приема заявок, конкретный период, и т.д.);</a:t>
            </a:r>
          </a:p>
          <a:p>
            <a:pPr marL="342900" indent="-342900">
              <a:buFont typeface="Wingdings" panose="05000000000000000000" pitchFamily="2" charset="2"/>
              <a:buChar char="ü"/>
            </a:pPr>
            <a:r>
              <a:rPr lang="ru-RU" sz="1600" dirty="0">
                <a:latin typeface="Book Antiqua" panose="02040602050305030304" pitchFamily="18" charset="0"/>
              </a:rPr>
              <a:t>Четкий состав подтверждающих опыт документов;</a:t>
            </a:r>
          </a:p>
          <a:p>
            <a:pPr marL="342900" indent="-342900">
              <a:buFont typeface="Wingdings" panose="05000000000000000000" pitchFamily="2" charset="2"/>
              <a:buChar char="ü"/>
            </a:pPr>
            <a:r>
              <a:rPr lang="ru-RU" sz="1600" dirty="0">
                <a:latin typeface="Book Antiqua" panose="02040602050305030304" pitchFamily="18" charset="0"/>
              </a:rPr>
              <a:t>Основания не учитывать представленный опыт в заявке в соответствии с Положением о закупке (неполный комплект документов, подтвержденные файлы, и </a:t>
            </a:r>
            <a:r>
              <a:rPr lang="ru-RU" sz="1600" dirty="0" err="1">
                <a:latin typeface="Book Antiqua" panose="02040602050305030304" pitchFamily="18" charset="0"/>
              </a:rPr>
              <a:t>тд</a:t>
            </a:r>
            <a:r>
              <a:rPr lang="ru-RU" sz="1600" dirty="0">
                <a:latin typeface="Book Antiqua" panose="02040602050305030304" pitchFamily="18" charset="0"/>
              </a:rPr>
              <a:t>.) </a:t>
            </a:r>
            <a:r>
              <a:rPr lang="ru-RU" sz="1600" dirty="0" smtClean="0">
                <a:solidFill>
                  <a:schemeClr val="bg1">
                    <a:lumMod val="65000"/>
                  </a:schemeClr>
                </a:solidFill>
                <a:latin typeface="Book Antiqua" panose="02040602050305030304" pitchFamily="18" charset="0"/>
              </a:rPr>
              <a:t>(Решение Астраханского УФАС от 10.03.2022г. № 030/07/3-283/2022 )</a:t>
            </a:r>
            <a:endParaRPr lang="ru-RU" sz="1600" dirty="0">
              <a:solidFill>
                <a:schemeClr val="bg1">
                  <a:lumMod val="65000"/>
                </a:schemeClr>
              </a:solidFill>
              <a:latin typeface="Book Antiqua" panose="02040602050305030304" pitchFamily="18" charset="0"/>
            </a:endParaRPr>
          </a:p>
          <a:p>
            <a:pPr marL="342900" indent="-342900">
              <a:buFont typeface="Wingdings" panose="05000000000000000000" pitchFamily="2" charset="2"/>
              <a:buChar char="ü"/>
            </a:pPr>
            <a:r>
              <a:rPr lang="ru-RU" sz="1600" dirty="0">
                <a:latin typeface="Book Antiqua" panose="02040602050305030304" pitchFamily="18" charset="0"/>
              </a:rPr>
              <a:t>Условие, что отсутствие информации по критерию (подкритерию) в составе заявке, не является основанием для отклонения заявки.</a:t>
            </a:r>
          </a:p>
          <a:p>
            <a:r>
              <a:rPr lang="ru-RU" sz="1600" dirty="0" smtClean="0">
                <a:latin typeface="Book Antiqua" panose="02040602050305030304" pitchFamily="18" charset="0"/>
              </a:rPr>
              <a:t>Оспоримые </a:t>
            </a:r>
            <a:r>
              <a:rPr lang="ru-RU" sz="1600" dirty="0">
                <a:latin typeface="Book Antiqua" panose="02040602050305030304" pitchFamily="18" charset="0"/>
              </a:rPr>
              <a:t>условия:</a:t>
            </a:r>
          </a:p>
          <a:p>
            <a:pPr marL="342900" indent="-342900">
              <a:buFont typeface="Wingdings" panose="05000000000000000000" pitchFamily="2" charset="2"/>
              <a:buChar char="ü"/>
            </a:pPr>
            <a:r>
              <a:rPr lang="ru-RU" sz="1600" dirty="0">
                <a:latin typeface="Book Antiqua" panose="02040602050305030304" pitchFamily="18" charset="0"/>
              </a:rPr>
              <a:t>Минимальная стоимость 1 договора сопоставимого характера (в % от НМЦ закупки или в стоимостном выражении);</a:t>
            </a:r>
          </a:p>
          <a:p>
            <a:pPr marL="342900" indent="-342900">
              <a:buFont typeface="Wingdings" panose="05000000000000000000" pitchFamily="2" charset="2"/>
              <a:buChar char="ü"/>
            </a:pPr>
            <a:r>
              <a:rPr lang="ru-RU" sz="1600" dirty="0">
                <a:latin typeface="Book Antiqua" panose="02040602050305030304" pitchFamily="18" charset="0"/>
              </a:rPr>
              <a:t>Требование о подтверждении опыта ограниченными вариантами (только из одного непубличного источника, только договорами/контрактами в рамках 223-ФЗ и 44-ФЗ) </a:t>
            </a:r>
            <a:r>
              <a:rPr lang="ru-RU" sz="1600" dirty="0">
                <a:solidFill>
                  <a:schemeClr val="bg1">
                    <a:lumMod val="65000"/>
                  </a:schemeClr>
                </a:solidFill>
                <a:latin typeface="Book Antiqua" panose="02040602050305030304" pitchFamily="18" charset="0"/>
              </a:rPr>
              <a:t>(Решение ФАС России от 14.08.2020 г. № </a:t>
            </a:r>
            <a:r>
              <a:rPr lang="ru-RU" sz="1600" dirty="0" smtClean="0">
                <a:solidFill>
                  <a:schemeClr val="bg1">
                    <a:lumMod val="65000"/>
                  </a:schemeClr>
                </a:solidFill>
                <a:latin typeface="Book Antiqua" panose="02040602050305030304" pitchFamily="18" charset="0"/>
              </a:rPr>
              <a:t>223-ФЗ-620/20, );</a:t>
            </a:r>
            <a:endParaRPr lang="ru-RU" sz="1600" dirty="0">
              <a:solidFill>
                <a:schemeClr val="bg1">
                  <a:lumMod val="65000"/>
                </a:schemeClr>
              </a:solidFill>
              <a:latin typeface="Book Antiqua" panose="02040602050305030304" pitchFamily="18" charset="0"/>
            </a:endParaRPr>
          </a:p>
          <a:p>
            <a:pPr marL="342900" indent="-342900">
              <a:buFont typeface="Wingdings" panose="05000000000000000000" pitchFamily="2" charset="2"/>
              <a:buChar char="ü"/>
            </a:pPr>
            <a:r>
              <a:rPr lang="ru-RU" sz="1600" dirty="0">
                <a:latin typeface="Book Antiqua" panose="02040602050305030304" pitchFamily="18" charset="0"/>
              </a:rPr>
              <a:t>Отсутствие претензий со стороны конкретного заказчика /группы заказчиков </a:t>
            </a:r>
            <a:r>
              <a:rPr lang="ru-RU" sz="1600" dirty="0">
                <a:solidFill>
                  <a:schemeClr val="bg1">
                    <a:lumMod val="65000"/>
                  </a:schemeClr>
                </a:solidFill>
                <a:latin typeface="Book Antiqua" panose="02040602050305030304" pitchFamily="18" charset="0"/>
              </a:rPr>
              <a:t>(Решение Управления ФАС по г. Москве от 25.03.2022 г. № 077/07/00-4171/2022, Решение ФАС России от 09.03.2021 г. № 223-ФЗ-112/21, Решение Арбитражного суда г. Москвы от 25.02.2019 № А40-274959/18-92-2986) </a:t>
            </a:r>
            <a:r>
              <a:rPr lang="ru-RU" sz="1600" dirty="0">
                <a:latin typeface="Book Antiqua" panose="02040602050305030304" pitchFamily="18" charset="0"/>
              </a:rPr>
              <a:t>;</a:t>
            </a:r>
          </a:p>
          <a:p>
            <a:pPr marL="342900" indent="-342900">
              <a:buFont typeface="Wingdings" panose="05000000000000000000" pitchFamily="2" charset="2"/>
              <a:buChar char="ü"/>
            </a:pPr>
            <a:r>
              <a:rPr lang="ru-RU" sz="1600" dirty="0">
                <a:latin typeface="Book Antiqua" panose="02040602050305030304" pitchFamily="18" charset="0"/>
              </a:rPr>
              <a:t>Отсутствие методики оценки в документации о закупке /открытых бесплатных источниках </a:t>
            </a:r>
            <a:r>
              <a:rPr lang="ru-RU" sz="1600" dirty="0">
                <a:solidFill>
                  <a:schemeClr val="bg1">
                    <a:lumMod val="65000"/>
                  </a:schemeClr>
                </a:solidFill>
                <a:latin typeface="Book Antiqua" panose="02040602050305030304" pitchFamily="18" charset="0"/>
              </a:rPr>
              <a:t>(Решение Управления ФАС по г. Москве от 13.07.2021 г. № 077/07/00-11061/2021)</a:t>
            </a:r>
            <a:r>
              <a:rPr lang="ru-RU" sz="1600" dirty="0">
                <a:latin typeface="Book Antiqua" panose="02040602050305030304" pitchFamily="18" charset="0"/>
              </a:rPr>
              <a:t>;</a:t>
            </a:r>
          </a:p>
          <a:p>
            <a:pPr marL="342900" indent="-342900">
              <a:buFont typeface="Wingdings" panose="05000000000000000000" pitchFamily="2" charset="2"/>
              <a:buChar char="ü"/>
            </a:pPr>
            <a:r>
              <a:rPr lang="ru-RU" sz="1600" dirty="0">
                <a:latin typeface="Book Antiqua" panose="02040602050305030304" pitchFamily="18" charset="0"/>
              </a:rPr>
              <a:t>Применение критерия (подкритерия) «Опыт по предмету закупки» в случаях, когда он не влияет на возможность надлежащего исполнения договора (особенно при поставке простой продукции) </a:t>
            </a:r>
            <a:r>
              <a:rPr lang="ru-RU" sz="1600" dirty="0">
                <a:solidFill>
                  <a:schemeClr val="bg1">
                    <a:lumMod val="65000"/>
                  </a:schemeClr>
                </a:solidFill>
                <a:latin typeface="Book Antiqua" panose="02040602050305030304" pitchFamily="18" charset="0"/>
              </a:rPr>
              <a:t>(Решение ФАС России от 18.03.2021 г. № 223-ФЗ/127/21, от 09.04.2021 г. № </a:t>
            </a:r>
            <a:r>
              <a:rPr lang="ru-RU" sz="1600" dirty="0" smtClean="0">
                <a:solidFill>
                  <a:schemeClr val="bg1">
                    <a:lumMod val="65000"/>
                  </a:schemeClr>
                </a:solidFill>
                <a:latin typeface="Book Antiqua" panose="02040602050305030304" pitchFamily="18" charset="0"/>
              </a:rPr>
              <a:t>223-ФЗ-167/21,  решение Астраханского УФАС от 30.11.2022 г. № 030/07/3-1275/2022).</a:t>
            </a:r>
            <a:endParaRPr lang="ru-RU" sz="1600" dirty="0">
              <a:solidFill>
                <a:schemeClr val="bg1">
                  <a:lumMod val="65000"/>
                </a:schemeClr>
              </a:solidFill>
              <a:latin typeface="Book Antiqua" panose="02040602050305030304" pitchFamily="18" charset="0"/>
            </a:endParaRPr>
          </a:p>
        </p:txBody>
      </p:sp>
    </p:spTree>
    <p:extLst>
      <p:ext uri="{BB962C8B-B14F-4D97-AF65-F5344CB8AC3E}">
        <p14:creationId xmlns:p14="http://schemas.microsoft.com/office/powerpoint/2010/main" val="297533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a:t>
            </a:r>
            <a:r>
              <a:rPr lang="ru-RU" sz="3600" dirty="0" err="1">
                <a:latin typeface="Bahnschrift SemiLight Condensed" panose="020B0502040204020203" pitchFamily="34" charset="0"/>
              </a:rPr>
              <a:t>нестоимостных</a:t>
            </a:r>
            <a:r>
              <a:rPr lang="ru-RU" sz="3600" dirty="0">
                <a:latin typeface="Bahnschrift SemiLight Condensed" panose="020B0502040204020203" pitchFamily="34" charset="0"/>
              </a:rPr>
              <a:t> критериев оценки</a:t>
            </a:r>
          </a:p>
        </p:txBody>
      </p:sp>
      <p:sp>
        <p:nvSpPr>
          <p:cNvPr id="3" name="Прямоугольник 2"/>
          <p:cNvSpPr/>
          <p:nvPr/>
        </p:nvSpPr>
        <p:spPr>
          <a:xfrm>
            <a:off x="164691" y="798325"/>
            <a:ext cx="11867535" cy="4708981"/>
          </a:xfrm>
          <a:prstGeom prst="rect">
            <a:avLst/>
          </a:prstGeom>
        </p:spPr>
        <p:txBody>
          <a:bodyPr wrap="square">
            <a:spAutoFit/>
          </a:bodyPr>
          <a:lstStyle/>
          <a:p>
            <a:r>
              <a:rPr lang="ru-RU" sz="2000" dirty="0">
                <a:latin typeface="Book Antiqua" panose="02040602050305030304" pitchFamily="18" charset="0"/>
              </a:rPr>
              <a:t>	Оценка заявок участников по шкале оценки производится с учетом следующих положений:</a:t>
            </a:r>
          </a:p>
          <a:p>
            <a:pPr marL="342900" indent="-342900">
              <a:buFont typeface="Wingdings" panose="05000000000000000000" pitchFamily="2" charset="2"/>
              <a:buChar char="ü"/>
            </a:pPr>
            <a:r>
              <a:rPr lang="ru-RU" sz="2000" dirty="0">
                <a:latin typeface="Book Antiqua" panose="02040602050305030304" pitchFamily="18" charset="0"/>
              </a:rPr>
              <a:t>Шкала оценки должна отражать четкий алгоритм действий и корреспондирующую взаимосвязь количества присваиваемых по критерию/подкритерию оценки баллов с представляемыми сведениями по такому критерию/подкритерию </a:t>
            </a:r>
            <a:r>
              <a:rPr lang="ru-RU" sz="2000" dirty="0">
                <a:solidFill>
                  <a:schemeClr val="bg1">
                    <a:lumMod val="65000"/>
                  </a:schemeClr>
                </a:solidFill>
                <a:latin typeface="Book Antiqua" panose="02040602050305030304" pitchFamily="18" charset="0"/>
              </a:rPr>
              <a:t>(Решение Управления ФАС по г. Москве от 09.09.2020 г. № 077/07/00-14487/2020)</a:t>
            </a:r>
            <a:r>
              <a:rPr lang="ru-RU" sz="2000" dirty="0">
                <a:latin typeface="Book Antiqua" panose="02040602050305030304" pitchFamily="18" charset="0"/>
              </a:rPr>
              <a:t>;</a:t>
            </a:r>
          </a:p>
          <a:p>
            <a:pPr marL="342900" indent="-342900">
              <a:buFont typeface="Wingdings" panose="05000000000000000000" pitchFamily="2" charset="2"/>
              <a:buChar char="ü"/>
            </a:pPr>
            <a:r>
              <a:rPr lang="ru-RU" sz="2000" dirty="0">
                <a:latin typeface="Book Antiqua" panose="02040602050305030304" pitchFamily="18" charset="0"/>
              </a:rPr>
              <a:t>Параметры шкалы оценки должны быть только в измеряемом цифровом формате и в рамках четко сформулированных понятий </a:t>
            </a:r>
            <a:r>
              <a:rPr lang="ru-RU" sz="2000" dirty="0">
                <a:solidFill>
                  <a:schemeClr val="bg1">
                    <a:lumMod val="65000"/>
                  </a:schemeClr>
                </a:solidFill>
                <a:latin typeface="Book Antiqua" panose="02040602050305030304" pitchFamily="18" charset="0"/>
              </a:rPr>
              <a:t>(Решение Управления ФАС по Новосибирской области от 14.09.2020 г. № 054/01/18.1-1836/2020);</a:t>
            </a:r>
          </a:p>
          <a:p>
            <a:pPr marL="342900" indent="-342900">
              <a:buFont typeface="Wingdings" panose="05000000000000000000" pitchFamily="2" charset="2"/>
              <a:buChar char="ü"/>
            </a:pPr>
            <a:r>
              <a:rPr lang="ru-RU" sz="2000" dirty="0">
                <a:latin typeface="Book Antiqua" panose="02040602050305030304" pitchFamily="18" charset="0"/>
              </a:rPr>
              <a:t>Шаг шкалы должен быть пропорциональным</a:t>
            </a:r>
            <a:r>
              <a:rPr lang="ru-RU" sz="2000" dirty="0">
                <a:solidFill>
                  <a:schemeClr val="bg1">
                    <a:lumMod val="65000"/>
                  </a:schemeClr>
                </a:solidFill>
                <a:latin typeface="Book Antiqua" panose="02040602050305030304" pitchFamily="18" charset="0"/>
              </a:rPr>
              <a:t> (Решение Управления ФАС по г. Санкт-Петербургу от 05.03.2021 г. № 44-1020/21)</a:t>
            </a:r>
            <a:r>
              <a:rPr lang="ru-RU" sz="2000" dirty="0">
                <a:latin typeface="Book Antiqua" panose="02040602050305030304" pitchFamily="18" charset="0"/>
              </a:rPr>
              <a:t>;</a:t>
            </a:r>
          </a:p>
          <a:p>
            <a:pPr marL="342900" indent="-342900">
              <a:buFont typeface="Wingdings" panose="05000000000000000000" pitchFamily="2" charset="2"/>
              <a:buChar char="ü"/>
            </a:pPr>
            <a:r>
              <a:rPr lang="ru-RU" sz="2000" dirty="0">
                <a:latin typeface="Book Antiqua" panose="02040602050305030304" pitchFamily="18" charset="0"/>
              </a:rPr>
              <a:t>Должны отсутствовать </a:t>
            </a:r>
            <a:r>
              <a:rPr lang="ru-RU" sz="2000" dirty="0" err="1">
                <a:latin typeface="Book Antiqua" panose="02040602050305030304" pitchFamily="18" charset="0"/>
              </a:rPr>
              <a:t>дублирующиеся</a:t>
            </a:r>
            <a:r>
              <a:rPr lang="ru-RU" sz="2000" dirty="0">
                <a:latin typeface="Book Antiqua" panose="02040602050305030304" pitchFamily="18" charset="0"/>
              </a:rPr>
              <a:t> численные значения;</a:t>
            </a:r>
          </a:p>
          <a:p>
            <a:pPr marL="342900" indent="-342900">
              <a:buFont typeface="Wingdings" panose="05000000000000000000" pitchFamily="2" charset="2"/>
              <a:buChar char="ü"/>
            </a:pPr>
            <a:r>
              <a:rPr lang="ru-RU" sz="2000" dirty="0">
                <a:latin typeface="Book Antiqua" panose="02040602050305030304" pitchFamily="18" charset="0"/>
              </a:rPr>
              <a:t>Включать в шкалу оценки необоснованные условия </a:t>
            </a:r>
            <a:r>
              <a:rPr lang="ru-RU" sz="2000" dirty="0">
                <a:solidFill>
                  <a:schemeClr val="bg1">
                    <a:lumMod val="65000"/>
                  </a:schemeClr>
                </a:solidFill>
                <a:latin typeface="Book Antiqua" panose="02040602050305030304" pitchFamily="18" charset="0"/>
              </a:rPr>
              <a:t>(например: наличие статуса производителя/ представителя) (Решение ФАС России от 09.03.2021 № 223-ФЗ-11/21)</a:t>
            </a:r>
            <a:r>
              <a:rPr lang="ru-RU" sz="2000" dirty="0">
                <a:latin typeface="Book Antiqua" panose="02040602050305030304" pitchFamily="18" charset="0"/>
              </a:rPr>
              <a:t> </a:t>
            </a:r>
          </a:p>
          <a:p>
            <a:pPr marL="342900" indent="-342900">
              <a:buFont typeface="Wingdings" panose="05000000000000000000" pitchFamily="2" charset="2"/>
              <a:buChar char="ü"/>
            </a:pPr>
            <a:endParaRPr lang="ru-RU" sz="2000" dirty="0">
              <a:latin typeface="Book Antiqua" panose="02040602050305030304" pitchFamily="18" charset="0"/>
            </a:endParaRPr>
          </a:p>
        </p:txBody>
      </p:sp>
    </p:spTree>
    <p:extLst>
      <p:ext uri="{BB962C8B-B14F-4D97-AF65-F5344CB8AC3E}">
        <p14:creationId xmlns:p14="http://schemas.microsoft.com/office/powerpoint/2010/main" val="289414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Особенности оценки заявки коллективного участника </a:t>
            </a:r>
          </a:p>
        </p:txBody>
      </p:sp>
      <p:pic>
        <p:nvPicPr>
          <p:cNvPr id="7" name="Рисунок 6">
            <a:extLst>
              <a:ext uri="{FF2B5EF4-FFF2-40B4-BE49-F238E27FC236}">
                <a16:creationId xmlns="" xmlns:a16="http://schemas.microsoft.com/office/drawing/2014/main" id="{143A0B34-B46E-4C32-A943-6000FF4ED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226" y="4276200"/>
            <a:ext cx="4107548" cy="2440907"/>
          </a:xfrm>
          <a:prstGeom prst="rect">
            <a:avLst/>
          </a:prstGeom>
        </p:spPr>
      </p:pic>
      <p:grpSp>
        <p:nvGrpSpPr>
          <p:cNvPr id="11" name="Группа 10">
            <a:extLst>
              <a:ext uri="{FF2B5EF4-FFF2-40B4-BE49-F238E27FC236}">
                <a16:creationId xmlns="" xmlns:a16="http://schemas.microsoft.com/office/drawing/2014/main" id="{86576447-0596-4401-B63E-CDB298F4DB33}"/>
              </a:ext>
            </a:extLst>
          </p:cNvPr>
          <p:cNvGrpSpPr/>
          <p:nvPr/>
        </p:nvGrpSpPr>
        <p:grpSpPr>
          <a:xfrm>
            <a:off x="164691" y="798325"/>
            <a:ext cx="11867535" cy="3600986"/>
            <a:chOff x="164691" y="798325"/>
            <a:chExt cx="11867535" cy="3600986"/>
          </a:xfrm>
        </p:grpSpPr>
        <p:sp>
          <p:nvSpPr>
            <p:cNvPr id="3" name="Прямоугольник 2"/>
            <p:cNvSpPr/>
            <p:nvPr/>
          </p:nvSpPr>
          <p:spPr>
            <a:xfrm>
              <a:off x="164691" y="798325"/>
              <a:ext cx="11867535" cy="3600986"/>
            </a:xfrm>
            <a:prstGeom prst="rect">
              <a:avLst/>
            </a:prstGeom>
          </p:spPr>
          <p:txBody>
            <a:bodyPr wrap="square">
              <a:spAutoFit/>
            </a:bodyPr>
            <a:lstStyle/>
            <a:p>
              <a:r>
                <a:rPr lang="ru-RU" sz="2200" dirty="0">
                  <a:latin typeface="Bahnschrift SemiLight Condensed" panose="020B0502040204020203" pitchFamily="34" charset="0"/>
                </a:rPr>
                <a:t>	</a:t>
              </a:r>
              <a:r>
                <a:rPr lang="ru-RU" sz="2000" dirty="0">
                  <a:latin typeface="Book Antiqua" panose="02040602050305030304" pitchFamily="18" charset="0"/>
                </a:rPr>
                <a:t>Особенности оценки заявок коллективного участника устанавливаются положением о закупке и документацией / извещением о закупке. Но по общим правилам</a:t>
              </a: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endParaRPr lang="ru-RU" sz="2200" dirty="0">
                <a:latin typeface="Bahnschrift SemiLight Condensed" panose="020B0502040204020203" pitchFamily="34" charset="0"/>
              </a:endParaRPr>
            </a:p>
            <a:p>
              <a:r>
                <a:rPr lang="ru-RU" sz="2200" dirty="0">
                  <a:latin typeface="Bahnschrift SemiLight Condensed" panose="020B0502040204020203" pitchFamily="34" charset="0"/>
                </a:rPr>
                <a:t>	Коллективный участник 						 1 участник закупки</a:t>
              </a:r>
            </a:p>
            <a:p>
              <a:r>
                <a:rPr lang="ru-RU" sz="2200" dirty="0">
                  <a:latin typeface="Bahnschrift SemiLight Condensed" panose="020B0502040204020203" pitchFamily="34" charset="0"/>
                </a:rPr>
                <a:t>			</a:t>
              </a:r>
              <a:r>
                <a:rPr lang="ru-RU" sz="3200" dirty="0" smtClean="0">
                  <a:solidFill>
                    <a:srgbClr val="CC0066"/>
                  </a:solidFill>
                  <a:latin typeface="Bahnschrift SemiLight Condensed" panose="020B0502040204020203" pitchFamily="34" charset="0"/>
                </a:rPr>
                <a:t>оценивается </a:t>
              </a:r>
              <a:r>
                <a:rPr lang="ru-RU" sz="3200" dirty="0">
                  <a:solidFill>
                    <a:srgbClr val="CC0066"/>
                  </a:solidFill>
                  <a:latin typeface="Bahnschrift SemiLight Condensed" panose="020B0502040204020203" pitchFamily="34" charset="0"/>
                </a:rPr>
                <a:t>суммарная (коллективная) заявка. </a:t>
              </a:r>
            </a:p>
          </p:txBody>
        </p:sp>
        <p:pic>
          <p:nvPicPr>
            <p:cNvPr id="5" name="Рисунок 4">
              <a:extLst>
                <a:ext uri="{FF2B5EF4-FFF2-40B4-BE49-F238E27FC236}">
                  <a16:creationId xmlns="" xmlns:a16="http://schemas.microsoft.com/office/drawing/2014/main" id="{99FA07E5-2EEB-46E4-8CD7-7FED9F7C5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87" y="1451035"/>
              <a:ext cx="2739211" cy="1977965"/>
            </a:xfrm>
            <a:prstGeom prst="rect">
              <a:avLst/>
            </a:prstGeom>
          </p:spPr>
        </p:pic>
        <p:sp>
          <p:nvSpPr>
            <p:cNvPr id="8" name="Равно 7">
              <a:extLst>
                <a:ext uri="{FF2B5EF4-FFF2-40B4-BE49-F238E27FC236}">
                  <a16:creationId xmlns="" xmlns:a16="http://schemas.microsoft.com/office/drawing/2014/main" id="{1A58327F-E78E-4CF8-9D95-2E8171F54B55}"/>
                </a:ext>
              </a:extLst>
            </p:cNvPr>
            <p:cNvSpPr/>
            <p:nvPr/>
          </p:nvSpPr>
          <p:spPr>
            <a:xfrm>
              <a:off x="4583289" y="1998133"/>
              <a:ext cx="2833511" cy="14308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 name="Рисунок 9">
              <a:extLst>
                <a:ext uri="{FF2B5EF4-FFF2-40B4-BE49-F238E27FC236}">
                  <a16:creationId xmlns="" xmlns:a16="http://schemas.microsoft.com/office/drawing/2014/main" id="{7E78EDCD-A078-4032-A4E8-C5925D7CD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9774" y="1488030"/>
              <a:ext cx="2085196" cy="1940970"/>
            </a:xfrm>
            <a:prstGeom prst="rect">
              <a:avLst/>
            </a:prstGeom>
          </p:spPr>
        </p:pic>
      </p:grpSp>
    </p:spTree>
    <p:extLst>
      <p:ext uri="{BB962C8B-B14F-4D97-AF65-F5344CB8AC3E}">
        <p14:creationId xmlns:p14="http://schemas.microsoft.com/office/powerpoint/2010/main" val="14533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8321" y="2649360"/>
            <a:ext cx="9144000" cy="1445343"/>
          </a:xfrm>
          <a:effectLst>
            <a:innerShdw blurRad="863600" dist="1104900" dir="9000000">
              <a:srgbClr val="00B050">
                <a:alpha val="38000"/>
              </a:srgbClr>
            </a:innerShdw>
            <a:softEdge rad="508000"/>
          </a:effectLst>
          <a:scene3d>
            <a:camera prst="orthographicFront"/>
            <a:lightRig rig="threePt" dir="t"/>
          </a:scene3d>
          <a:sp3d>
            <a:bevelT w="139700" h="139700" prst="divot"/>
          </a:sp3d>
        </p:spPr>
        <p:txBody>
          <a:bodyPr>
            <a:noAutofit/>
            <a:sp3d extrusionH="57150">
              <a:bevelT w="50800" h="38100" prst="riblet"/>
            </a:sp3d>
          </a:bodyPr>
          <a:lstStyle/>
          <a:p>
            <a:r>
              <a:rPr lang="ru-RU" sz="5500" b="1" dirty="0">
                <a:solidFill>
                  <a:srgbClr val="0070C0"/>
                </a:solidFill>
                <a:effectLst>
                  <a:outerShdw blurRad="38100" dist="38100" dir="2700000" algn="tl">
                    <a:srgbClr val="000000">
                      <a:alpha val="43137"/>
                    </a:srgbClr>
                  </a:outerShdw>
                </a:effectLst>
                <a:latin typeface="Book Antiqua" panose="02040602050305030304" pitchFamily="18" charset="0"/>
              </a:rPr>
              <a:t>УДАЧНОЙ ЗАКУПКИ!</a:t>
            </a:r>
          </a:p>
        </p:txBody>
      </p:sp>
    </p:spTree>
    <p:extLst>
      <p:ext uri="{BB962C8B-B14F-4D97-AF65-F5344CB8AC3E}">
        <p14:creationId xmlns:p14="http://schemas.microsoft.com/office/powerpoint/2010/main" val="76421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Содержание критериев оценки заявки участника закупок </a:t>
            </a:r>
          </a:p>
        </p:txBody>
      </p:sp>
      <p:sp>
        <p:nvSpPr>
          <p:cNvPr id="3" name="Объект 2"/>
          <p:cNvSpPr>
            <a:spLocks noGrp="1"/>
          </p:cNvSpPr>
          <p:nvPr>
            <p:ph idx="1"/>
          </p:nvPr>
        </p:nvSpPr>
        <p:spPr>
          <a:xfrm>
            <a:off x="838200" y="1317524"/>
            <a:ext cx="10754032" cy="5540476"/>
          </a:xfrm>
        </p:spPr>
        <p:txBody>
          <a:bodyPr>
            <a:normAutofit fontScale="92500" lnSpcReduction="20000"/>
          </a:bodyPr>
          <a:lstStyle/>
          <a:p>
            <a:pPr marL="0" indent="0">
              <a:buNone/>
            </a:pPr>
            <a:r>
              <a:rPr lang="ru-RU" sz="2400" dirty="0">
                <a:latin typeface="Bahnschrift SemiLight Condensed" panose="020B0502040204020203" pitchFamily="34" charset="0"/>
              </a:rPr>
              <a:t>	</a:t>
            </a:r>
            <a:r>
              <a:rPr lang="ru-RU" sz="2400" dirty="0">
                <a:latin typeface="Book Antiqua" panose="02040602050305030304" pitchFamily="18" charset="0"/>
              </a:rPr>
              <a:t>Конкуренция обеспечивается путем применения в равной степени ко всем участникам конкурентной закупки, к предлагаемым ими товарам, работам, услугам и условиям исполнения договора единых требований и оценки заявок, окончательных предложений участников закупок, по критериям и в порядке, заранее зафиксированным в извещении об осуществлении закупки (далее - извещение) и (или) документации о закупке (далее - документация).</a:t>
            </a:r>
          </a:p>
          <a:p>
            <a:pPr marL="0" indent="0">
              <a:buNone/>
            </a:pPr>
            <a:r>
              <a:rPr lang="ru-RU" sz="2400" dirty="0">
                <a:solidFill>
                  <a:schemeClr val="bg1">
                    <a:lumMod val="50000"/>
                  </a:schemeClr>
                </a:solidFill>
                <a:latin typeface="Book Antiqua" panose="02040602050305030304" pitchFamily="18" charset="0"/>
              </a:rPr>
              <a:t>	Где смотреть? П.2 ч. 3 ст. 3, ч. 6 ст. 3, </a:t>
            </a:r>
            <a:r>
              <a:rPr lang="ru-RU" sz="2400" dirty="0" err="1">
                <a:solidFill>
                  <a:schemeClr val="bg1">
                    <a:lumMod val="50000"/>
                  </a:schemeClr>
                </a:solidFill>
                <a:latin typeface="Book Antiqua" panose="02040602050305030304" pitchFamily="18" charset="0"/>
              </a:rPr>
              <a:t>чч</a:t>
            </a:r>
            <a:r>
              <a:rPr lang="ru-RU" sz="2400" dirty="0">
                <a:solidFill>
                  <a:schemeClr val="bg1">
                    <a:lumMod val="50000"/>
                  </a:schemeClr>
                </a:solidFill>
                <a:latin typeface="Book Antiqua" panose="02040602050305030304" pitchFamily="18" charset="0"/>
              </a:rPr>
              <a:t> 16, 18, 20, 22 ст. 3.2, </a:t>
            </a:r>
            <a:r>
              <a:rPr lang="ru-RU" sz="2400" dirty="0" err="1">
                <a:solidFill>
                  <a:schemeClr val="bg1">
                    <a:lumMod val="50000"/>
                  </a:schemeClr>
                </a:solidFill>
                <a:latin typeface="Book Antiqua" panose="02040602050305030304" pitchFamily="18" charset="0"/>
              </a:rPr>
              <a:t>пп</a:t>
            </a:r>
            <a:r>
              <a:rPr lang="ru-RU" sz="2400" dirty="0">
                <a:solidFill>
                  <a:schemeClr val="bg1">
                    <a:lumMod val="50000"/>
                  </a:schemeClr>
                </a:solidFill>
                <a:latin typeface="Book Antiqua" panose="02040602050305030304" pitchFamily="18" charset="0"/>
              </a:rPr>
              <a:t>. 13, 14 ч. 10 ст. 4 223-ФЗ</a:t>
            </a:r>
          </a:p>
          <a:p>
            <a:pPr marL="0" indent="0" algn="ctr">
              <a:buNone/>
            </a:pPr>
            <a:r>
              <a:rPr lang="ru-RU" sz="2400" dirty="0">
                <a:solidFill>
                  <a:srgbClr val="C00000"/>
                </a:solidFill>
                <a:latin typeface="Book Antiqua" panose="02040602050305030304" pitchFamily="18" charset="0"/>
              </a:rPr>
              <a:t>Порядок и критерии (подкритерии) рассмотрения и оценки заявок участников закупки являются ключевым элементом проведения процедуры закупки, определения поставщика (подрядчика, исполнителя).</a:t>
            </a:r>
          </a:p>
          <a:p>
            <a:pPr marL="0" indent="0" algn="just">
              <a:buNone/>
            </a:pPr>
            <a:r>
              <a:rPr lang="ru-RU" sz="2400" dirty="0">
                <a:latin typeface="Book Antiqua" panose="02040602050305030304" pitchFamily="18" charset="0"/>
              </a:rPr>
              <a:t>Извещение и/или документация о закупке должно содержать перечень критериев оценки заявки участника закупки, условия их применения в соответствии с Положением о закупке. </a:t>
            </a:r>
          </a:p>
          <a:p>
            <a:pPr marL="0" indent="0" algn="just">
              <a:buNone/>
            </a:pPr>
            <a:r>
              <a:rPr lang="ru-RU" sz="2400" dirty="0">
                <a:latin typeface="Book Antiqua" panose="02040602050305030304" pitchFamily="18" charset="0"/>
              </a:rPr>
              <a:t>223-ФЗ не устанавливает критерии оценки заявок участников, но содержит только требования к протоколам рассмотрения и оценки заявок участников. Заказчик должен самостоятельно их установить в Положении о закупке. </a:t>
            </a:r>
          </a:p>
          <a:p>
            <a:pPr marL="0" indent="0" algn="just">
              <a:buNone/>
            </a:pPr>
            <a:r>
              <a:rPr lang="ru-RU" sz="2400" dirty="0">
                <a:solidFill>
                  <a:schemeClr val="bg1">
                    <a:lumMod val="65000"/>
                  </a:schemeClr>
                </a:solidFill>
                <a:latin typeface="Book Antiqua" panose="02040602050305030304" pitchFamily="18" charset="0"/>
              </a:rPr>
              <a:t>Где смотреть? </a:t>
            </a:r>
            <a:r>
              <a:rPr lang="ru-RU" sz="2400" dirty="0" err="1">
                <a:solidFill>
                  <a:schemeClr val="bg1">
                    <a:lumMod val="65000"/>
                  </a:schemeClr>
                </a:solidFill>
                <a:latin typeface="Book Antiqua" panose="02040602050305030304" pitchFamily="18" charset="0"/>
              </a:rPr>
              <a:t>чч</a:t>
            </a:r>
            <a:r>
              <a:rPr lang="ru-RU" sz="2400" dirty="0">
                <a:solidFill>
                  <a:schemeClr val="bg1">
                    <a:lumMod val="65000"/>
                  </a:schemeClr>
                </a:solidFill>
                <a:latin typeface="Book Antiqua" panose="02040602050305030304" pitchFamily="18" charset="0"/>
              </a:rPr>
              <a:t> 13, 14 ст. 3.2 223-ФЗ, постановление Правительства РФ от 10.09.2012 № 908  </a:t>
            </a:r>
          </a:p>
          <a:p>
            <a:pPr marL="0" indent="0">
              <a:buNone/>
            </a:pPr>
            <a:endParaRPr lang="ru-RU" sz="2400" dirty="0">
              <a:latin typeface="Book Antiqua" panose="02040602050305030304" pitchFamily="18" charset="0"/>
            </a:endParaRPr>
          </a:p>
        </p:txBody>
      </p:sp>
    </p:spTree>
    <p:extLst>
      <p:ext uri="{BB962C8B-B14F-4D97-AF65-F5344CB8AC3E}">
        <p14:creationId xmlns:p14="http://schemas.microsoft.com/office/powerpoint/2010/main" val="41895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smtClean="0">
                <a:latin typeface="Bahnschrift SemiLight Condensed" panose="020B0502040204020203" pitchFamily="34" charset="0"/>
              </a:rPr>
              <a:t>Содержание критериев заявки участника закупки</a:t>
            </a:r>
            <a:endParaRPr lang="ru-RU" sz="3600" dirty="0">
              <a:latin typeface="Bahnschrift SemiLight Condensed" panose="020B0502040204020203" pitchFamily="34" charset="0"/>
            </a:endParaRPr>
          </a:p>
        </p:txBody>
      </p:sp>
      <p:sp>
        <p:nvSpPr>
          <p:cNvPr id="3" name="Объект 2"/>
          <p:cNvSpPr>
            <a:spLocks noGrp="1"/>
          </p:cNvSpPr>
          <p:nvPr>
            <p:ph idx="1"/>
          </p:nvPr>
        </p:nvSpPr>
        <p:spPr>
          <a:xfrm>
            <a:off x="838200" y="1050824"/>
            <a:ext cx="11194026" cy="5540476"/>
          </a:xfrm>
        </p:spPr>
        <p:txBody>
          <a:bodyPr>
            <a:normAutofit fontScale="92500" lnSpcReduction="10000"/>
          </a:bodyPr>
          <a:lstStyle/>
          <a:p>
            <a:pPr marL="0" indent="0">
              <a:buNone/>
            </a:pPr>
            <a:r>
              <a:rPr lang="ru-RU" sz="2600" dirty="0" smtClean="0">
                <a:solidFill>
                  <a:schemeClr val="bg1">
                    <a:lumMod val="50000"/>
                  </a:schemeClr>
                </a:solidFill>
                <a:latin typeface="Book Antiqua" panose="02040602050305030304" pitchFamily="18" charset="0"/>
              </a:rPr>
              <a:t>Важно понимать разницу между требованиями по допуску заявки и требованиями по оценке заявки </a:t>
            </a:r>
          </a:p>
          <a:p>
            <a:pPr marL="0" indent="0">
              <a:buNone/>
            </a:pPr>
            <a:r>
              <a:rPr lang="ru-RU" sz="2900" dirty="0" smtClean="0">
                <a:latin typeface="Book Antiqua" panose="02040602050305030304" pitchFamily="18" charset="0"/>
              </a:rPr>
              <a:t>	Уменьшение </a:t>
            </a:r>
            <a:r>
              <a:rPr lang="ru-RU" sz="2900" dirty="0">
                <a:latin typeface="Book Antiqua" panose="02040602050305030304" pitchFamily="18" charset="0"/>
              </a:rPr>
              <a:t>числа участников закупки в результате предъявления к ним требований само по себе не является нарушением принципа равноправия, если такие требования предоставляют заказчику дополнительные гарантии и необходимы для выбора квалифицированного </a:t>
            </a:r>
            <a:r>
              <a:rPr lang="ru-RU" sz="2900" dirty="0" smtClean="0">
                <a:latin typeface="Book Antiqua" panose="02040602050305030304" pitchFamily="18" charset="0"/>
              </a:rPr>
              <a:t>исполнителя.</a:t>
            </a:r>
          </a:p>
          <a:p>
            <a:pPr marL="0" indent="0">
              <a:buNone/>
            </a:pPr>
            <a:r>
              <a:rPr lang="ru-RU" sz="2900" dirty="0" smtClean="0">
                <a:solidFill>
                  <a:schemeClr val="bg1">
                    <a:lumMod val="50000"/>
                  </a:schemeClr>
                </a:solidFill>
                <a:latin typeface="Book Antiqua" panose="02040602050305030304" pitchFamily="18" charset="0"/>
              </a:rPr>
              <a:t>	Может </a:t>
            </a:r>
            <a:r>
              <a:rPr lang="ru-RU" sz="2900" dirty="0">
                <a:solidFill>
                  <a:schemeClr val="bg1">
                    <a:lumMod val="50000"/>
                  </a:schemeClr>
                </a:solidFill>
                <a:latin typeface="Book Antiqua" panose="02040602050305030304" pitchFamily="18" charset="0"/>
              </a:rPr>
              <a:t>ли квалификационный критерий </a:t>
            </a:r>
            <a:r>
              <a:rPr lang="ru-RU" sz="2900" dirty="0" smtClean="0">
                <a:solidFill>
                  <a:schemeClr val="bg1">
                    <a:lumMod val="50000"/>
                  </a:schemeClr>
                </a:solidFill>
                <a:latin typeface="Book Antiqua" panose="02040602050305030304" pitchFamily="18" charset="0"/>
              </a:rPr>
              <a:t>оценки заявки стать </a:t>
            </a:r>
            <a:r>
              <a:rPr lang="ru-RU" sz="2900" dirty="0">
                <a:solidFill>
                  <a:schemeClr val="bg1">
                    <a:lumMod val="50000"/>
                  </a:schemeClr>
                </a:solidFill>
                <a:latin typeface="Book Antiqua" panose="02040602050305030304" pitchFamily="18" charset="0"/>
              </a:rPr>
              <a:t>основанием для допуска?</a:t>
            </a:r>
          </a:p>
          <a:p>
            <a:pPr marL="0" indent="0">
              <a:buNone/>
            </a:pPr>
            <a:r>
              <a:rPr lang="ru-RU" sz="2900" dirty="0" smtClean="0">
                <a:latin typeface="Book Antiqua" panose="02040602050305030304" pitchFamily="18" charset="0"/>
              </a:rPr>
              <a:t>	Стандартный </a:t>
            </a:r>
            <a:r>
              <a:rPr lang="ru-RU" sz="2900" dirty="0">
                <a:latin typeface="Book Antiqua" panose="02040602050305030304" pitchFamily="18" charset="0"/>
              </a:rPr>
              <a:t>ответ: «Нет.» Но есть нюансы.</a:t>
            </a:r>
          </a:p>
          <a:p>
            <a:pPr marL="0" indent="0">
              <a:buNone/>
            </a:pPr>
            <a:r>
              <a:rPr lang="ru-RU" sz="2900" i="1" dirty="0" smtClean="0">
                <a:solidFill>
                  <a:schemeClr val="bg1">
                    <a:lumMod val="50000"/>
                  </a:schemeClr>
                </a:solidFill>
                <a:latin typeface="Book Antiqua" panose="02040602050305030304" pitchFamily="18" charset="0"/>
              </a:rPr>
              <a:t>Например: </a:t>
            </a:r>
            <a:r>
              <a:rPr lang="ru-RU" sz="2900" dirty="0">
                <a:latin typeface="Book Antiqua" panose="02040602050305030304" pitchFamily="18" charset="0"/>
              </a:rPr>
              <a:t>Наличие специфического опыта по привлечению клиентов на РКО и во вклады </a:t>
            </a:r>
          </a:p>
          <a:p>
            <a:pPr marL="0" indent="0">
              <a:buNone/>
            </a:pPr>
            <a:r>
              <a:rPr lang="ru-RU" sz="2900" i="1" dirty="0" smtClean="0">
                <a:solidFill>
                  <a:schemeClr val="bg1">
                    <a:lumMod val="50000"/>
                  </a:schemeClr>
                </a:solidFill>
                <a:latin typeface="Book Antiqua" panose="02040602050305030304" pitchFamily="18" charset="0"/>
              </a:rPr>
              <a:t>Где смотреть: Определение </a:t>
            </a:r>
            <a:r>
              <a:rPr lang="ru-RU" sz="2900" i="1" dirty="0">
                <a:solidFill>
                  <a:schemeClr val="bg1">
                    <a:lumMod val="50000"/>
                  </a:schemeClr>
                </a:solidFill>
                <a:latin typeface="Book Antiqua" panose="02040602050305030304" pitchFamily="18" charset="0"/>
              </a:rPr>
              <a:t>Верховного Суда РФ от 10.03.2022 № 305-ЭС21-21513 по делу № </a:t>
            </a:r>
            <a:r>
              <a:rPr lang="ru-RU" sz="2900" i="1" dirty="0" smtClean="0">
                <a:solidFill>
                  <a:schemeClr val="bg1">
                    <a:lumMod val="50000"/>
                  </a:schemeClr>
                </a:solidFill>
                <a:latin typeface="Book Antiqua" panose="02040602050305030304" pitchFamily="18" charset="0"/>
              </a:rPr>
              <a:t>А40-265434/2020</a:t>
            </a:r>
            <a:endParaRPr lang="ru-RU" sz="2900" i="1" dirty="0">
              <a:solidFill>
                <a:schemeClr val="bg1">
                  <a:lumMod val="50000"/>
                </a:schemeClr>
              </a:solidFill>
              <a:latin typeface="Book Antiqua" panose="02040602050305030304" pitchFamily="18" charset="0"/>
            </a:endParaRPr>
          </a:p>
          <a:p>
            <a:pPr marL="0" indent="0">
              <a:buNone/>
            </a:pPr>
            <a:endParaRPr lang="ru-RU" sz="2900" dirty="0" smtClean="0">
              <a:latin typeface="Book Antiqua" panose="02040602050305030304" pitchFamily="18" charset="0"/>
            </a:endParaRPr>
          </a:p>
        </p:txBody>
      </p:sp>
    </p:spTree>
    <p:extLst>
      <p:ext uri="{BB962C8B-B14F-4D97-AF65-F5344CB8AC3E}">
        <p14:creationId xmlns:p14="http://schemas.microsoft.com/office/powerpoint/2010/main" val="395119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smtClean="0">
                <a:latin typeface="Bahnschrift SemiLight Condensed" panose="020B0502040204020203" pitchFamily="34" charset="0"/>
              </a:rPr>
              <a:t>Формирование закупочной системы заказчика. Цели </a:t>
            </a:r>
            <a:r>
              <a:rPr lang="ru-RU" sz="3600" dirty="0">
                <a:latin typeface="Bahnschrift SemiLight Condensed" panose="020B0502040204020203" pitchFamily="34" charset="0"/>
              </a:rPr>
              <a:t>закупок </a:t>
            </a:r>
          </a:p>
        </p:txBody>
      </p:sp>
      <p:sp>
        <p:nvSpPr>
          <p:cNvPr id="4" name="Прямоугольник 3"/>
          <p:cNvSpPr/>
          <p:nvPr/>
        </p:nvSpPr>
        <p:spPr>
          <a:xfrm>
            <a:off x="7999446" y="1217753"/>
            <a:ext cx="4032779" cy="4339650"/>
          </a:xfrm>
          <a:prstGeom prst="rect">
            <a:avLst/>
          </a:prstGeom>
        </p:spPr>
        <p:txBody>
          <a:bodyPr wrap="square">
            <a:spAutoFit/>
          </a:bodyPr>
          <a:lstStyle/>
          <a:p>
            <a:r>
              <a:rPr lang="ru-RU" dirty="0">
                <a:latin typeface="Book Antiqua" panose="02040602050305030304" pitchFamily="18" charset="0"/>
              </a:rPr>
              <a:t>1</a:t>
            </a:r>
            <a:r>
              <a:rPr lang="ru-RU" sz="1600" dirty="0">
                <a:latin typeface="Book Antiqua" panose="02040602050305030304" pitchFamily="18" charset="0"/>
              </a:rPr>
              <a:t>.  Что закупаем? </a:t>
            </a:r>
          </a:p>
          <a:p>
            <a:pPr marL="360363">
              <a:tabLst>
                <a:tab pos="360363" algn="l"/>
              </a:tabLst>
            </a:pPr>
            <a:r>
              <a:rPr lang="ru-RU" sz="1600" dirty="0">
                <a:latin typeface="Book Antiqua" panose="02040602050305030304" pitchFamily="18" charset="0"/>
              </a:rPr>
              <a:t>– Анализ номенклатуры продукции</a:t>
            </a:r>
          </a:p>
          <a:p>
            <a:r>
              <a:rPr lang="ru-RU" sz="1600" dirty="0">
                <a:latin typeface="Book Antiqua" panose="02040602050305030304" pitchFamily="18" charset="0"/>
              </a:rPr>
              <a:t>2.  Где закупаем? </a:t>
            </a:r>
          </a:p>
          <a:p>
            <a:pPr marL="360363"/>
            <a:r>
              <a:rPr lang="ru-RU" sz="1600" dirty="0">
                <a:latin typeface="Book Antiqua" panose="02040602050305030304" pitchFamily="18" charset="0"/>
              </a:rPr>
              <a:t>– Анализ рынка продукции, требований законодательства</a:t>
            </a:r>
          </a:p>
          <a:p>
            <a:pPr marL="342900" indent="-342900">
              <a:buAutoNum type="arabicPeriod" startAt="3"/>
            </a:pPr>
            <a:r>
              <a:rPr lang="ru-RU" sz="1600" dirty="0">
                <a:latin typeface="Book Antiqua" panose="02040602050305030304" pitchFamily="18" charset="0"/>
              </a:rPr>
              <a:t>У кого закупаем? </a:t>
            </a:r>
          </a:p>
          <a:p>
            <a:pPr marL="360363"/>
            <a:r>
              <a:rPr lang="ru-RU" sz="1600" dirty="0">
                <a:latin typeface="Book Antiqua" panose="02040602050305030304" pitchFamily="18" charset="0"/>
              </a:rPr>
              <a:t>- Анализ рынка поставщиков продукции (комплексный алгоритм оценки)</a:t>
            </a:r>
          </a:p>
          <a:p>
            <a:r>
              <a:rPr lang="ru-RU" sz="1600" dirty="0">
                <a:latin typeface="Book Antiqua" panose="02040602050305030304" pitchFamily="18" charset="0"/>
              </a:rPr>
              <a:t>4.  На каких условиях закупаем? </a:t>
            </a:r>
          </a:p>
          <a:p>
            <a:pPr marL="360363"/>
            <a:r>
              <a:rPr lang="ru-RU" sz="1600" dirty="0">
                <a:latin typeface="Book Antiqua" panose="02040602050305030304" pitchFamily="18" charset="0"/>
              </a:rPr>
              <a:t>– Анализ портфеля поставщиков, </a:t>
            </a:r>
            <a:r>
              <a:rPr lang="ru-RU" sz="1600" dirty="0" err="1">
                <a:latin typeface="Book Antiqua" panose="02040602050305030304" pitchFamily="18" charset="0"/>
              </a:rPr>
              <a:t>рейтингование</a:t>
            </a:r>
            <a:r>
              <a:rPr lang="ru-RU" sz="1600" dirty="0">
                <a:latin typeface="Book Antiqua" panose="02040602050305030304" pitchFamily="18" charset="0"/>
              </a:rPr>
              <a:t> поставщиков</a:t>
            </a:r>
          </a:p>
          <a:p>
            <a:pPr marL="342900" indent="-342900">
              <a:buAutoNum type="arabicPlain" startAt="5"/>
            </a:pPr>
            <a:r>
              <a:rPr lang="ru-RU" sz="1600" dirty="0">
                <a:latin typeface="Book Antiqua" panose="02040602050305030304" pitchFamily="18" charset="0"/>
              </a:rPr>
              <a:t>Как планируем закупать в будущем?  </a:t>
            </a:r>
          </a:p>
          <a:p>
            <a:pPr marL="360363"/>
            <a:r>
              <a:rPr lang="ru-RU" sz="1600" dirty="0">
                <a:latin typeface="Book Antiqua" panose="02040602050305030304" pitchFamily="18" charset="0"/>
              </a:rPr>
              <a:t>- Партнерские программы для стратегических поставщиков</a:t>
            </a:r>
          </a:p>
          <a:p>
            <a:endParaRPr lang="ru-RU" dirty="0">
              <a:latin typeface="Book Antiqua" panose="0204060205030503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933949223"/>
              </p:ext>
            </p:extLst>
          </p:nvPr>
        </p:nvGraphicFramePr>
        <p:xfrm>
          <a:off x="747252" y="1297858"/>
          <a:ext cx="6931742" cy="32468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465871">
                  <a:extLst>
                    <a:ext uri="{9D8B030D-6E8A-4147-A177-3AD203B41FA5}">
                      <a16:colId xmlns="" xmlns:a16="http://schemas.microsoft.com/office/drawing/2014/main" val="20000"/>
                    </a:ext>
                  </a:extLst>
                </a:gridCol>
                <a:gridCol w="3465871">
                  <a:extLst>
                    <a:ext uri="{9D8B030D-6E8A-4147-A177-3AD203B41FA5}">
                      <a16:colId xmlns="" xmlns:a16="http://schemas.microsoft.com/office/drawing/2014/main" val="20001"/>
                    </a:ext>
                  </a:extLst>
                </a:gridCol>
              </a:tblGrid>
              <a:tr h="1762591">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Проблемная</a:t>
                      </a:r>
                      <a:r>
                        <a:rPr lang="ru-RU" sz="2000" b="0" baseline="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 продукция</a:t>
                      </a:r>
                    </a:p>
                    <a:p>
                      <a:endParaRPr lang="ru-RU" b="0" baseline="0" dirty="0">
                        <a:solidFill>
                          <a:schemeClr val="tx1"/>
                        </a:solidFill>
                        <a:latin typeface="Bahnschrift SemiLight Condensed" panose="020B0502040204020203" pitchFamily="34" charset="0"/>
                      </a:endParaRPr>
                    </a:p>
                    <a:p>
                      <a:endParaRPr lang="ru-RU" sz="1400" b="0" baseline="0" dirty="0">
                        <a:solidFill>
                          <a:schemeClr val="tx1"/>
                        </a:solidFill>
                        <a:latin typeface="Book Antiqua" panose="02040602050305030304" pitchFamily="18" charset="0"/>
                      </a:endParaRPr>
                    </a:p>
                    <a:p>
                      <a:r>
                        <a:rPr lang="ru-RU" sz="1400" b="0" baseline="0" dirty="0">
                          <a:solidFill>
                            <a:schemeClr val="tx1"/>
                          </a:solidFill>
                          <a:latin typeface="Book Antiqua" panose="02040602050305030304" pitchFamily="18" charset="0"/>
                        </a:rPr>
                        <a:t>Цель: Снижение рисков</a:t>
                      </a:r>
                      <a:endParaRPr lang="ru-RU" sz="1400" b="0" dirty="0">
                        <a:solidFill>
                          <a:schemeClr val="tx1"/>
                        </a:solidFill>
                        <a:latin typeface="Book Antiqua" panose="02040602050305030304" pitchFamily="18" charset="0"/>
                      </a:endParaRPr>
                    </a:p>
                  </a:txBody>
                  <a:tcPr>
                    <a:noFill/>
                  </a:tcPr>
                </a:tc>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Стратегическая</a:t>
                      </a:r>
                      <a:r>
                        <a:rPr lang="ru-RU" sz="2000" b="0" baseline="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 продукция</a:t>
                      </a:r>
                    </a:p>
                    <a:p>
                      <a:pPr algn="ctr"/>
                      <a:endParaRPr lang="ru-RU" b="0" baseline="0" dirty="0">
                        <a:solidFill>
                          <a:schemeClr val="tx1"/>
                        </a:solidFill>
                        <a:latin typeface="Bahnschrift SemiLight Condensed" panose="020B0502040204020203" pitchFamily="34" charset="0"/>
                      </a:endParaRPr>
                    </a:p>
                    <a:p>
                      <a:pPr algn="ctr"/>
                      <a:endParaRPr lang="ru-RU" b="0" baseline="0" dirty="0">
                        <a:solidFill>
                          <a:schemeClr val="tx1"/>
                        </a:solidFill>
                        <a:latin typeface="Bahnschrift SemiLight Condensed" panose="020B0502040204020203" pitchFamily="34" charset="0"/>
                      </a:endParaRPr>
                    </a:p>
                    <a:p>
                      <a:pPr algn="l"/>
                      <a:r>
                        <a:rPr lang="ru-RU" sz="1400" b="0" baseline="0" dirty="0">
                          <a:solidFill>
                            <a:schemeClr val="tx1"/>
                          </a:solidFill>
                          <a:latin typeface="Book Antiqua" panose="02040602050305030304" pitchFamily="18" charset="0"/>
                        </a:rPr>
                        <a:t>Цель: повысить ценность и снизить совокупную стоимость владения</a:t>
                      </a:r>
                      <a:endParaRPr lang="ru-RU" sz="1400" b="0" dirty="0">
                        <a:solidFill>
                          <a:schemeClr val="tx1"/>
                        </a:solidFill>
                        <a:latin typeface="Book Antiqua" panose="02040602050305030304" pitchFamily="18" charset="0"/>
                      </a:endParaRPr>
                    </a:p>
                  </a:txBody>
                  <a:tcPr>
                    <a:noFill/>
                  </a:tcPr>
                </a:tc>
                <a:extLst>
                  <a:ext uri="{0D108BD9-81ED-4DB2-BD59-A6C34878D82A}">
                    <a16:rowId xmlns="" xmlns:a16="http://schemas.microsoft.com/office/drawing/2014/main" val="10000"/>
                  </a:ext>
                </a:extLst>
              </a:tr>
              <a:tr h="1484287">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Некритичная продукция</a:t>
                      </a:r>
                    </a:p>
                    <a:p>
                      <a:endParaRPr lang="ru-RU" b="0" dirty="0">
                        <a:solidFill>
                          <a:schemeClr val="tx1"/>
                        </a:solidFill>
                        <a:latin typeface="Bahnschrift SemiLight Condensed" panose="020B0502040204020203" pitchFamily="34" charset="0"/>
                      </a:endParaRPr>
                    </a:p>
                    <a:p>
                      <a:endParaRPr lang="ru-RU" b="0" dirty="0">
                        <a:solidFill>
                          <a:schemeClr val="tx1"/>
                        </a:solidFill>
                        <a:latin typeface="Bahnschrift SemiLight Condensed" panose="020B0502040204020203" pitchFamily="34" charset="0"/>
                      </a:endParaRPr>
                    </a:p>
                    <a:p>
                      <a:r>
                        <a:rPr lang="ru-RU" sz="1400" b="0" dirty="0">
                          <a:solidFill>
                            <a:schemeClr val="tx1"/>
                          </a:solidFill>
                          <a:latin typeface="Book Antiqua" panose="02040602050305030304" pitchFamily="18" charset="0"/>
                        </a:rPr>
                        <a:t>Цель: Снижение</a:t>
                      </a:r>
                      <a:r>
                        <a:rPr lang="ru-RU" sz="1400" b="0" baseline="0" dirty="0">
                          <a:solidFill>
                            <a:schemeClr val="tx1"/>
                          </a:solidFill>
                          <a:latin typeface="Book Antiqua" panose="02040602050305030304" pitchFamily="18" charset="0"/>
                        </a:rPr>
                        <a:t> издержек по процессам</a:t>
                      </a:r>
                      <a:endParaRPr lang="ru-RU" sz="1400" b="0" dirty="0">
                        <a:solidFill>
                          <a:schemeClr val="tx1"/>
                        </a:solidFill>
                        <a:latin typeface="Book Antiqua" panose="02040602050305030304" pitchFamily="18" charset="0"/>
                      </a:endParaRPr>
                    </a:p>
                  </a:txBody>
                  <a:tcPr>
                    <a:noFill/>
                  </a:tcPr>
                </a:tc>
                <a:tc>
                  <a:txBody>
                    <a:bodyPr/>
                    <a:lstStyle/>
                    <a:p>
                      <a:pPr algn="ctr"/>
                      <a:r>
                        <a:rPr lang="ru-RU" sz="2000" b="0" dirty="0">
                          <a:solidFill>
                            <a:srgbClr val="FF66FF"/>
                          </a:solidFill>
                          <a:effectLst>
                            <a:outerShdw blurRad="38100" dist="38100" dir="2700000" algn="tl">
                              <a:srgbClr val="000000">
                                <a:alpha val="43137"/>
                              </a:srgbClr>
                            </a:outerShdw>
                          </a:effectLst>
                          <a:latin typeface="Bahnschrift SemiLight Condensed" panose="020B0502040204020203" pitchFamily="34" charset="0"/>
                        </a:rPr>
                        <a:t>Основная продукция</a:t>
                      </a:r>
                    </a:p>
                    <a:p>
                      <a:pPr algn="ctr"/>
                      <a:endParaRPr lang="ru-RU" b="0" dirty="0">
                        <a:solidFill>
                          <a:schemeClr val="tx1"/>
                        </a:solidFill>
                        <a:latin typeface="Bahnschrift SemiLight Condensed" panose="020B0502040204020203" pitchFamily="34" charset="0"/>
                      </a:endParaRPr>
                    </a:p>
                    <a:p>
                      <a:pPr algn="ctr"/>
                      <a:endParaRPr lang="ru-RU" b="0" dirty="0">
                        <a:solidFill>
                          <a:schemeClr val="tx1"/>
                        </a:solidFill>
                        <a:latin typeface="Bahnschrift SemiLight Condensed" panose="020B0502040204020203" pitchFamily="34" charset="0"/>
                      </a:endParaRPr>
                    </a:p>
                    <a:p>
                      <a:pPr algn="l"/>
                      <a:r>
                        <a:rPr lang="ru-RU" sz="1400" b="0" dirty="0">
                          <a:solidFill>
                            <a:schemeClr val="tx1"/>
                          </a:solidFill>
                          <a:latin typeface="Book Antiqua" panose="02040602050305030304" pitchFamily="18" charset="0"/>
                        </a:rPr>
                        <a:t>Цель: Стабилизировать качество и снизить издержки</a:t>
                      </a:r>
                    </a:p>
                  </a:txBody>
                  <a:tcPr>
                    <a:noFill/>
                  </a:tcPr>
                </a:tc>
                <a:extLst>
                  <a:ext uri="{0D108BD9-81ED-4DB2-BD59-A6C34878D82A}">
                    <a16:rowId xmlns="" xmlns:a16="http://schemas.microsoft.com/office/drawing/2014/main" val="10001"/>
                  </a:ext>
                </a:extLst>
              </a:tr>
            </a:tbl>
          </a:graphicData>
        </a:graphic>
      </p:graphicFrame>
      <p:cxnSp>
        <p:nvCxnSpPr>
          <p:cNvPr id="10" name="Прямая со стрелкой 9"/>
          <p:cNvCxnSpPr/>
          <p:nvPr/>
        </p:nvCxnSpPr>
        <p:spPr>
          <a:xfrm flipH="1" flipV="1">
            <a:off x="521111" y="786581"/>
            <a:ext cx="19666" cy="4090219"/>
          </a:xfrm>
          <a:prstGeom prst="straightConnector1">
            <a:avLst/>
          </a:prstGeom>
          <a:ln w="25400" cmpd="dbl">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21111" y="4876800"/>
            <a:ext cx="7157883" cy="0"/>
          </a:xfrm>
          <a:prstGeom prst="straightConnector1">
            <a:avLst/>
          </a:prstGeom>
          <a:ln w="34925">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430393" y="2858221"/>
            <a:ext cx="3490058" cy="369332"/>
          </a:xfrm>
          <a:prstGeom prst="rect">
            <a:avLst/>
          </a:prstGeom>
          <a:noFill/>
          <a:ln>
            <a:noFill/>
          </a:ln>
        </p:spPr>
        <p:txBody>
          <a:bodyPr wrap="none" rtlCol="0">
            <a:spAutoFit/>
          </a:bodyPr>
          <a:lstStyle/>
          <a:p>
            <a:r>
              <a:rPr lang="ru-RU" dirty="0">
                <a:solidFill>
                  <a:srgbClr val="7030A0"/>
                </a:solidFill>
                <a:latin typeface="Bahnschrift SemiLight Condensed" panose="020B0502040204020203" pitchFamily="34" charset="0"/>
              </a:rPr>
              <a:t>Риски, связанные с поставкой материалов</a:t>
            </a:r>
          </a:p>
        </p:txBody>
      </p:sp>
      <p:grpSp>
        <p:nvGrpSpPr>
          <p:cNvPr id="22" name="Группа 21"/>
          <p:cNvGrpSpPr/>
          <p:nvPr/>
        </p:nvGrpSpPr>
        <p:grpSpPr>
          <a:xfrm>
            <a:off x="129964" y="786580"/>
            <a:ext cx="7549030" cy="4451109"/>
            <a:chOff x="129964" y="787423"/>
            <a:chExt cx="7549030" cy="4451109"/>
          </a:xfrm>
        </p:grpSpPr>
        <p:sp>
          <p:nvSpPr>
            <p:cNvPr id="17" name="TextBox 16"/>
            <p:cNvSpPr txBox="1"/>
            <p:nvPr/>
          </p:nvSpPr>
          <p:spPr>
            <a:xfrm>
              <a:off x="1516626" y="4869200"/>
              <a:ext cx="3908442" cy="369332"/>
            </a:xfrm>
            <a:prstGeom prst="rect">
              <a:avLst/>
            </a:prstGeom>
            <a:noFill/>
          </p:spPr>
          <p:txBody>
            <a:bodyPr wrap="none" rtlCol="0">
              <a:spAutoFit/>
            </a:bodyPr>
            <a:lstStyle/>
            <a:p>
              <a:r>
                <a:rPr lang="ru-RU" dirty="0">
                  <a:solidFill>
                    <a:srgbClr val="7030A0"/>
                  </a:solidFill>
                  <a:latin typeface="Bahnschrift SemiLight Condensed" panose="020B0502040204020203" pitchFamily="34" charset="0"/>
                </a:rPr>
                <a:t>Объем закупок, результативность деятельности</a:t>
              </a:r>
            </a:p>
          </p:txBody>
        </p:sp>
        <p:cxnSp>
          <p:nvCxnSpPr>
            <p:cNvPr id="18" name="Прямая со стрелкой 17"/>
            <p:cNvCxnSpPr/>
            <p:nvPr/>
          </p:nvCxnSpPr>
          <p:spPr>
            <a:xfrm flipH="1" flipV="1">
              <a:off x="521111" y="787423"/>
              <a:ext cx="19666" cy="4090219"/>
            </a:xfrm>
            <a:prstGeom prst="straightConnector1">
              <a:avLst/>
            </a:prstGeom>
            <a:ln w="25400" cmpd="dbl">
              <a:solidFill>
                <a:srgbClr val="FF66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21111" y="4877642"/>
              <a:ext cx="7157883" cy="0"/>
            </a:xfrm>
            <a:prstGeom prst="straightConnector1">
              <a:avLst/>
            </a:prstGeom>
            <a:ln w="34925">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222264" y="2859063"/>
              <a:ext cx="184731" cy="369332"/>
            </a:xfrm>
            <a:prstGeom prst="rect">
              <a:avLst/>
            </a:prstGeom>
            <a:noFill/>
            <a:ln>
              <a:noFill/>
            </a:ln>
          </p:spPr>
          <p:txBody>
            <a:bodyPr wrap="none" rtlCol="0">
              <a:spAutoFit/>
            </a:bodyPr>
            <a:lstStyle/>
            <a:p>
              <a:endParaRPr lang="en-US" dirty="0" smtClean="0">
                <a:solidFill>
                  <a:srgbClr val="7030A0"/>
                </a:solidFill>
                <a:latin typeface="Bahnschrift SemiLight Condensed" panose="020B0502040204020203" pitchFamily="34" charset="0"/>
              </a:endParaRPr>
            </a:p>
          </p:txBody>
        </p:sp>
      </p:grpSp>
    </p:spTree>
    <p:extLst>
      <p:ext uri="{BB962C8B-B14F-4D97-AF65-F5344CB8AC3E}">
        <p14:creationId xmlns:p14="http://schemas.microsoft.com/office/powerpoint/2010/main" val="380890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Основные понятия оценочного этапа процедуры закупки </a:t>
            </a:r>
          </a:p>
        </p:txBody>
      </p:sp>
      <p:sp>
        <p:nvSpPr>
          <p:cNvPr id="3" name="Объект 2"/>
          <p:cNvSpPr>
            <a:spLocks noGrp="1"/>
          </p:cNvSpPr>
          <p:nvPr>
            <p:ph idx="1"/>
          </p:nvPr>
        </p:nvSpPr>
        <p:spPr>
          <a:xfrm>
            <a:off x="838200" y="1050824"/>
            <a:ext cx="11194026" cy="5540476"/>
          </a:xfrm>
        </p:spPr>
        <p:txBody>
          <a:bodyPr>
            <a:normAutofit fontScale="77500" lnSpcReduction="20000"/>
          </a:bodyPr>
          <a:lstStyle/>
          <a:p>
            <a:r>
              <a:rPr lang="ru-RU" sz="2400" dirty="0">
                <a:latin typeface="Book Antiqua" panose="02040602050305030304" pitchFamily="18" charset="0"/>
              </a:rPr>
              <a:t>«</a:t>
            </a:r>
            <a:r>
              <a:rPr lang="ru-RU" sz="2400" dirty="0">
                <a:solidFill>
                  <a:srgbClr val="7030A0"/>
                </a:solidFill>
                <a:latin typeface="Book Antiqua" panose="02040602050305030304" pitchFamily="18" charset="0"/>
              </a:rPr>
              <a:t>Оценка</a:t>
            </a:r>
            <a:r>
              <a:rPr lang="ru-RU" sz="2400" dirty="0">
                <a:latin typeface="Book Antiqua" panose="02040602050305030304" pitchFamily="18" charset="0"/>
              </a:rPr>
              <a:t>" - процесс выявления в соответствии с условиями определения поставщиков (подрядчиков, исполнителей) по критериям оценки и в порядке, установленном в извещении о запросе котировок, закупочной документации в соответствии с требованиями положения о закупке, лучших условий исполнения договора, указанных в заявках (предложениях) участников закупки, которые не были отклонены;</a:t>
            </a:r>
          </a:p>
          <a:p>
            <a:r>
              <a:rPr lang="ru-RU" sz="2400" dirty="0">
                <a:latin typeface="Book Antiqua" panose="02040602050305030304" pitchFamily="18" charset="0"/>
              </a:rPr>
              <a:t>«</a:t>
            </a:r>
            <a:r>
              <a:rPr lang="ru-RU" sz="2400" dirty="0">
                <a:solidFill>
                  <a:srgbClr val="7030A0"/>
                </a:solidFill>
                <a:latin typeface="Book Antiqua" panose="02040602050305030304" pitchFamily="18" charset="0"/>
              </a:rPr>
              <a:t>Критерий оценки заявки участника</a:t>
            </a:r>
            <a:r>
              <a:rPr lang="ru-RU" sz="2400" dirty="0">
                <a:latin typeface="Book Antiqua" panose="02040602050305030304" pitchFamily="18" charset="0"/>
              </a:rPr>
              <a:t>» - определенные извещением / документацией о закупке показатели, с помощью которых оцениваются и сопоставляют заявки (части заявок) участников закупочных процедур для целей определения победителя такой процедуры;</a:t>
            </a:r>
          </a:p>
          <a:p>
            <a:r>
              <a:rPr lang="ru-RU" sz="2400" dirty="0">
                <a:latin typeface="Book Antiqua" panose="02040602050305030304" pitchFamily="18" charset="0"/>
              </a:rPr>
              <a:t> «</a:t>
            </a:r>
            <a:r>
              <a:rPr lang="ru-RU" sz="2400" dirty="0">
                <a:solidFill>
                  <a:srgbClr val="7030A0"/>
                </a:solidFill>
                <a:latin typeface="Book Antiqua" panose="02040602050305030304" pitchFamily="18" charset="0"/>
              </a:rPr>
              <a:t>Допуск заявки участника</a:t>
            </a:r>
            <a:r>
              <a:rPr lang="ru-RU" sz="2400" dirty="0">
                <a:latin typeface="Book Antiqua" panose="02040602050305030304" pitchFamily="18" charset="0"/>
              </a:rPr>
              <a:t>» – признание участника закупки и его заявки (соответствующей части заявки) отвечающим требованиям </a:t>
            </a:r>
            <a:r>
              <a:rPr lang="ru-RU" sz="2400">
                <a:latin typeface="Book Antiqua" panose="02040602050305030304" pitchFamily="18" charset="0"/>
              </a:rPr>
              <a:t>закупочной </a:t>
            </a:r>
            <a:r>
              <a:rPr lang="ru-RU" sz="2400" smtClean="0">
                <a:latin typeface="Book Antiqua" panose="02040602050305030304" pitchFamily="18" charset="0"/>
              </a:rPr>
              <a:t>документации;</a:t>
            </a:r>
            <a:endParaRPr lang="ru-RU" sz="2400" dirty="0">
              <a:latin typeface="Book Antiqua" panose="02040602050305030304" pitchFamily="18" charset="0"/>
            </a:endParaRPr>
          </a:p>
          <a:p>
            <a:r>
              <a:rPr lang="ru-RU" sz="2400" dirty="0">
                <a:latin typeface="Book Antiqua" panose="02040602050305030304" pitchFamily="18" charset="0"/>
              </a:rPr>
              <a:t>«</a:t>
            </a:r>
            <a:r>
              <a:rPr lang="ru-RU" sz="2400" dirty="0">
                <a:solidFill>
                  <a:srgbClr val="7030A0"/>
                </a:solidFill>
                <a:latin typeface="Book Antiqua" panose="02040602050305030304" pitchFamily="18" charset="0"/>
              </a:rPr>
              <a:t>Значимость</a:t>
            </a:r>
            <a:r>
              <a:rPr lang="ru-RU" sz="2400" dirty="0">
                <a:latin typeface="Book Antiqua" panose="02040602050305030304" pitchFamily="18" charset="0"/>
              </a:rPr>
              <a:t> критерия оценки" - вес критерия оценки в совокупности критериев оценки, установленных в документации о закупке в соответствии с требованиями положения о закупке, выраженный в процентах;</a:t>
            </a:r>
          </a:p>
          <a:p>
            <a:r>
              <a:rPr lang="ru-RU" sz="2400" dirty="0">
                <a:latin typeface="Book Antiqua" panose="02040602050305030304" pitchFamily="18" charset="0"/>
              </a:rPr>
              <a:t>«</a:t>
            </a:r>
            <a:r>
              <a:rPr lang="ru-RU" sz="2400" dirty="0">
                <a:solidFill>
                  <a:srgbClr val="7030A0"/>
                </a:solidFill>
                <a:latin typeface="Book Antiqua" panose="02040602050305030304" pitchFamily="18" charset="0"/>
              </a:rPr>
              <a:t>Коэффициент значимости критерия оценки</a:t>
            </a:r>
            <a:r>
              <a:rPr lang="ru-RU" sz="2400" dirty="0">
                <a:latin typeface="Book Antiqua" panose="02040602050305030304" pitchFamily="18" charset="0"/>
              </a:rPr>
              <a:t>" - вес критерия оценки в совокупности критериев оценки, установленных в документации о закупке в соответствии с требованиями положения о закупке, деленный на 100;</a:t>
            </a:r>
          </a:p>
          <a:p>
            <a:r>
              <a:rPr lang="ru-RU" sz="2400" dirty="0">
                <a:latin typeface="Book Antiqua" panose="02040602050305030304" pitchFamily="18" charset="0"/>
              </a:rPr>
              <a:t>«</a:t>
            </a:r>
            <a:r>
              <a:rPr lang="ru-RU" sz="2400" dirty="0">
                <a:solidFill>
                  <a:srgbClr val="7030A0"/>
                </a:solidFill>
                <a:latin typeface="Book Antiqua" panose="02040602050305030304" pitchFamily="18" charset="0"/>
              </a:rPr>
              <a:t>Рейтинг заявки (предложения) по критерию оценки</a:t>
            </a:r>
            <a:r>
              <a:rPr lang="ru-RU" sz="2400" dirty="0">
                <a:latin typeface="Book Antiqua" panose="02040602050305030304" pitchFamily="18" charset="0"/>
              </a:rPr>
              <a:t>" - оценка в баллах, получаемая участником закупки по результатам оценки по критерию оценки с учетом коэффициента значимости критерия оценки</a:t>
            </a:r>
            <a:r>
              <a:rPr lang="ru-RU" sz="2400" dirty="0" smtClean="0">
                <a:latin typeface="Book Antiqua" panose="02040602050305030304" pitchFamily="18" charset="0"/>
              </a:rPr>
              <a:t>.</a:t>
            </a:r>
            <a:r>
              <a:rPr lang="ru-RU" sz="2400" dirty="0">
                <a:solidFill>
                  <a:schemeClr val="bg1">
                    <a:lumMod val="65000"/>
                  </a:schemeClr>
                </a:solidFill>
                <a:latin typeface="Book Antiqua" panose="02040602050305030304" pitchFamily="18" charset="0"/>
              </a:rPr>
              <a:t> </a:t>
            </a:r>
            <a:endParaRPr lang="ru-RU" sz="2400" dirty="0" smtClean="0">
              <a:solidFill>
                <a:schemeClr val="bg1">
                  <a:lumMod val="65000"/>
                </a:schemeClr>
              </a:solidFill>
              <a:latin typeface="Book Antiqua" panose="02040602050305030304" pitchFamily="18" charset="0"/>
            </a:endParaRPr>
          </a:p>
          <a:p>
            <a:pPr marL="0" indent="0">
              <a:buNone/>
            </a:pPr>
            <a:r>
              <a:rPr lang="ru-RU" sz="2400" dirty="0" smtClean="0">
                <a:solidFill>
                  <a:srgbClr val="FF5050"/>
                </a:solidFill>
                <a:latin typeface="Book Antiqua" panose="02040602050305030304" pitchFamily="18" charset="0"/>
              </a:rPr>
              <a:t>Важно</a:t>
            </a:r>
            <a:r>
              <a:rPr lang="ru-RU" sz="2400" dirty="0">
                <a:solidFill>
                  <a:srgbClr val="FF5050"/>
                </a:solidFill>
                <a:latin typeface="Book Antiqua" panose="02040602050305030304" pitchFamily="18" charset="0"/>
              </a:rPr>
              <a:t>! Установить </a:t>
            </a:r>
            <a:r>
              <a:rPr lang="ru-RU" sz="2400" dirty="0" smtClean="0">
                <a:solidFill>
                  <a:srgbClr val="FF5050"/>
                </a:solidFill>
                <a:latin typeface="Book Antiqua" panose="02040602050305030304" pitchFamily="18" charset="0"/>
              </a:rPr>
              <a:t>определения /термины в положении о закупке при отсутствии терминологии в законодательстве, включая определение закупки, лота, дробления, и </a:t>
            </a:r>
            <a:r>
              <a:rPr lang="ru-RU" sz="2400" dirty="0" err="1" smtClean="0">
                <a:solidFill>
                  <a:srgbClr val="FF5050"/>
                </a:solidFill>
                <a:latin typeface="Book Antiqua" panose="02040602050305030304" pitchFamily="18" charset="0"/>
              </a:rPr>
              <a:t>тд</a:t>
            </a:r>
            <a:r>
              <a:rPr lang="ru-RU" sz="2400" dirty="0" smtClean="0">
                <a:solidFill>
                  <a:srgbClr val="FF5050"/>
                </a:solidFill>
                <a:latin typeface="Book Antiqua" panose="02040602050305030304" pitchFamily="18" charset="0"/>
              </a:rPr>
              <a:t>.</a:t>
            </a:r>
            <a:endParaRPr lang="ru-RU" sz="2400" dirty="0">
              <a:solidFill>
                <a:srgbClr val="FF5050"/>
              </a:solidFill>
              <a:latin typeface="Book Antiqua" panose="02040602050305030304" pitchFamily="18" charset="0"/>
            </a:endParaRPr>
          </a:p>
          <a:p>
            <a:pPr marL="0" indent="0">
              <a:buNone/>
            </a:pPr>
            <a:endParaRPr lang="ru-RU" sz="2400" dirty="0">
              <a:latin typeface="Book Antiqua" panose="02040602050305030304" pitchFamily="18" charset="0"/>
            </a:endParaRPr>
          </a:p>
        </p:txBody>
      </p:sp>
    </p:spTree>
    <p:extLst>
      <p:ext uri="{BB962C8B-B14F-4D97-AF65-F5344CB8AC3E}">
        <p14:creationId xmlns:p14="http://schemas.microsoft.com/office/powerpoint/2010/main" val="8376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Порядок рейтингования заявок участников закупки </a:t>
            </a:r>
          </a:p>
        </p:txBody>
      </p:sp>
      <p:sp>
        <p:nvSpPr>
          <p:cNvPr id="3" name="Объект 2"/>
          <p:cNvSpPr>
            <a:spLocks noGrp="1"/>
          </p:cNvSpPr>
          <p:nvPr>
            <p:ph idx="1"/>
          </p:nvPr>
        </p:nvSpPr>
        <p:spPr>
          <a:xfrm>
            <a:off x="365761" y="766918"/>
            <a:ext cx="11564982" cy="6025768"/>
          </a:xfrm>
        </p:spPr>
        <p:txBody>
          <a:bodyPr>
            <a:noAutofit/>
          </a:bodyPr>
          <a:lstStyle/>
          <a:p>
            <a:pPr marL="0" indent="0">
              <a:buNone/>
            </a:pPr>
            <a:r>
              <a:rPr lang="ru-RU" sz="2000" dirty="0" smtClean="0">
                <a:latin typeface="Book Antiqua" panose="02040602050305030304" pitchFamily="18" charset="0"/>
              </a:rPr>
              <a:t>Порядок </a:t>
            </a:r>
            <a:r>
              <a:rPr lang="ru-RU" sz="2000" dirty="0">
                <a:latin typeface="Book Antiqua" panose="02040602050305030304" pitchFamily="18" charset="0"/>
              </a:rPr>
              <a:t>оценки (рейтингования) заявок участников должен включать в себя как минимум этапы:</a:t>
            </a:r>
          </a:p>
          <a:p>
            <a:pPr>
              <a:buFont typeface="Wingdings" panose="05000000000000000000" pitchFamily="2" charset="2"/>
              <a:buChar char="ü"/>
            </a:pPr>
            <a:r>
              <a:rPr lang="ru-RU" sz="2000" dirty="0">
                <a:latin typeface="Book Antiqua" panose="02040602050305030304" pitchFamily="18" charset="0"/>
              </a:rPr>
              <a:t>Этап определения (проверки) соответствия обязательным и дополнительным требованиям, установленным законодательством РФ и документацией, участника закупки;</a:t>
            </a:r>
          </a:p>
          <a:p>
            <a:pPr>
              <a:buFont typeface="Wingdings" panose="05000000000000000000" pitchFamily="2" charset="2"/>
              <a:buChar char="ü"/>
            </a:pPr>
            <a:r>
              <a:rPr lang="ru-RU" sz="2000" dirty="0">
                <a:latin typeface="Book Antiqua" panose="02040602050305030304" pitchFamily="18" charset="0"/>
              </a:rPr>
              <a:t>Этап определения (проверки) соответствия требованиям, установленным документацией, предложений о предмете закупки;</a:t>
            </a:r>
          </a:p>
          <a:p>
            <a:pPr>
              <a:buFont typeface="Wingdings" panose="05000000000000000000" pitchFamily="2" charset="2"/>
              <a:buChar char="ü"/>
            </a:pPr>
            <a:r>
              <a:rPr lang="ru-RU" sz="2000" dirty="0" smtClean="0">
                <a:latin typeface="Book Antiqua" panose="02040602050305030304" pitchFamily="18" charset="0"/>
              </a:rPr>
              <a:t>Этап </a:t>
            </a:r>
            <a:r>
              <a:rPr lang="ru-RU" sz="2000" dirty="0">
                <a:latin typeface="Book Antiqua" panose="02040602050305030304" pitchFamily="18" charset="0"/>
              </a:rPr>
              <a:t>сопоставления </a:t>
            </a:r>
            <a:r>
              <a:rPr lang="ru-RU" sz="2000" dirty="0" err="1">
                <a:latin typeface="Book Antiqua" panose="02040602050305030304" pitchFamily="18" charset="0"/>
              </a:rPr>
              <a:t>нестоимостных</a:t>
            </a:r>
            <a:r>
              <a:rPr lang="ru-RU" sz="2000" dirty="0">
                <a:latin typeface="Book Antiqua" panose="02040602050305030304" pitchFamily="18" charset="0"/>
              </a:rPr>
              <a:t> предложений заявок (частей заявок), в </a:t>
            </a:r>
            <a:r>
              <a:rPr lang="ru-RU" sz="2000" dirty="0" err="1">
                <a:latin typeface="Book Antiqua" panose="02040602050305030304" pitchFamily="18" charset="0"/>
              </a:rPr>
              <a:t>т.ч</a:t>
            </a:r>
            <a:r>
              <a:rPr lang="ru-RU" sz="2000" dirty="0">
                <a:latin typeface="Book Antiqua" panose="02040602050305030304" pitchFamily="18" charset="0"/>
              </a:rPr>
              <a:t>. квалификации, предложений в отношении условий исполнения обязательств по договору участников закупки (опционно);</a:t>
            </a:r>
          </a:p>
          <a:p>
            <a:pPr>
              <a:buFont typeface="Wingdings" panose="05000000000000000000" pitchFamily="2" charset="2"/>
              <a:buChar char="ü"/>
            </a:pPr>
            <a:r>
              <a:rPr lang="ru-RU" sz="2000" dirty="0">
                <a:latin typeface="Book Antiqua" panose="02040602050305030304" pitchFamily="18" charset="0"/>
              </a:rPr>
              <a:t>Этап сопоставления выгодности предложений о предмете закупки, (опционно, включая дополнительные ценовые предложения);</a:t>
            </a:r>
          </a:p>
          <a:p>
            <a:pPr>
              <a:buFont typeface="Wingdings" panose="05000000000000000000" pitchFamily="2" charset="2"/>
              <a:buChar char="ü"/>
            </a:pPr>
            <a:r>
              <a:rPr lang="ru-RU" sz="2000" dirty="0">
                <a:latin typeface="Book Antiqua" panose="02040602050305030304" pitchFamily="18" charset="0"/>
              </a:rPr>
              <a:t>Этап сопоставления ценовых предложений, если оно не осуществлялось одновременно с сопоставлением прочих предложений о предмете </a:t>
            </a:r>
            <a:r>
              <a:rPr lang="ru-RU" sz="2000" dirty="0" smtClean="0">
                <a:latin typeface="Book Antiqua" panose="02040602050305030304" pitchFamily="18" charset="0"/>
              </a:rPr>
              <a:t>закупки</a:t>
            </a:r>
          </a:p>
          <a:p>
            <a:pPr>
              <a:buFont typeface="Wingdings" panose="05000000000000000000" pitchFamily="2" charset="2"/>
              <a:buChar char="ü"/>
            </a:pPr>
            <a:r>
              <a:rPr lang="ru-RU" sz="2000" i="1" dirty="0" smtClean="0">
                <a:solidFill>
                  <a:srgbClr val="3333FF"/>
                </a:solidFill>
                <a:latin typeface="Book Antiqua" panose="02040602050305030304" pitchFamily="18" charset="0"/>
              </a:rPr>
              <a:t>Этап определения (проверки) соответствия и достоверности представленных сведений и информации обязательным и дополнительным требованиям </a:t>
            </a:r>
            <a:r>
              <a:rPr lang="ru-RU" sz="2000" i="1" u="sng" dirty="0" smtClean="0">
                <a:solidFill>
                  <a:srgbClr val="3333FF"/>
                </a:solidFill>
                <a:latin typeface="Book Antiqua" panose="02040602050305030304" pitchFamily="18" charset="0"/>
              </a:rPr>
              <a:t>победителя закупки </a:t>
            </a:r>
            <a:endParaRPr lang="ru-RU" sz="2000" i="1" u="sng" dirty="0">
              <a:solidFill>
                <a:srgbClr val="3333FF"/>
              </a:solidFill>
              <a:latin typeface="Book Antiqua" panose="02040602050305030304" pitchFamily="18" charset="0"/>
            </a:endParaRPr>
          </a:p>
          <a:p>
            <a:pPr marL="0" indent="0">
              <a:buNone/>
            </a:pPr>
            <a:r>
              <a:rPr lang="ru-RU" sz="2000" dirty="0" smtClean="0">
                <a:solidFill>
                  <a:srgbClr val="FF5050"/>
                </a:solidFill>
                <a:latin typeface="Book Antiqua" panose="02040602050305030304" pitchFamily="18" charset="0"/>
              </a:rPr>
              <a:t>Важно</a:t>
            </a:r>
            <a:r>
              <a:rPr lang="ru-RU" sz="2000" dirty="0">
                <a:solidFill>
                  <a:srgbClr val="FF5050"/>
                </a:solidFill>
                <a:latin typeface="Book Antiqua" panose="02040602050305030304" pitchFamily="18" charset="0"/>
              </a:rPr>
              <a:t>! Установить применяемый порядок оценки (рейтингования) в положении о закупке, уточнять в извещении / документации о закупке. Определить возможность совмещать отдельные этапы в конкурентных и неконкурентных состязательных закупках.</a:t>
            </a:r>
          </a:p>
        </p:txBody>
      </p:sp>
    </p:spTree>
    <p:extLst>
      <p:ext uri="{BB962C8B-B14F-4D97-AF65-F5344CB8AC3E}">
        <p14:creationId xmlns:p14="http://schemas.microsoft.com/office/powerpoint/2010/main" val="262206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Порядок рейтингования заявок участников закупки </a:t>
            </a:r>
          </a:p>
        </p:txBody>
      </p:sp>
      <p:sp>
        <p:nvSpPr>
          <p:cNvPr id="3" name="Объект 2"/>
          <p:cNvSpPr>
            <a:spLocks noGrp="1"/>
          </p:cNvSpPr>
          <p:nvPr>
            <p:ph idx="1"/>
          </p:nvPr>
        </p:nvSpPr>
        <p:spPr>
          <a:xfrm>
            <a:off x="759542" y="1130712"/>
            <a:ext cx="10754032" cy="5540476"/>
          </a:xfrm>
        </p:spPr>
        <p:txBody>
          <a:bodyPr>
            <a:normAutofit fontScale="85000" lnSpcReduction="20000"/>
          </a:bodyPr>
          <a:lstStyle/>
          <a:p>
            <a:r>
              <a:rPr lang="ru-RU" sz="2600" dirty="0">
                <a:latin typeface="Book Antiqua" panose="02040602050305030304" pitchFamily="18" charset="0"/>
              </a:rPr>
              <a:t>Положение о закупке, документация /извещение о закупке должно содержать порядок и условие установления нескольких стоимостных критериев оценки заявки. </a:t>
            </a:r>
            <a:r>
              <a:rPr lang="ru-RU" sz="2600" i="1" dirty="0">
                <a:solidFill>
                  <a:schemeClr val="bg1">
                    <a:lumMod val="65000"/>
                  </a:schemeClr>
                </a:solidFill>
                <a:latin typeface="Book Antiqua" panose="02040602050305030304" pitchFamily="18" charset="0"/>
              </a:rPr>
              <a:t>К примеру: «Величина значимости стоимостного критерия оценки «стоимость владения продукцией» не должна превышать величину значимости критерия оценки «цена договора или сумма цен единиц товара, работы, услуги».</a:t>
            </a:r>
          </a:p>
          <a:p>
            <a:r>
              <a:rPr lang="ru-RU" sz="2600" dirty="0">
                <a:latin typeface="Book Antiqua" panose="02040602050305030304" pitchFamily="18" charset="0"/>
              </a:rPr>
              <a:t>Положение о закупке, документация /извещение о закупке должно содержать порядок определения победителя, в том числе в случае одинаковых значений итогового рейтинга у нескольких заявок участников. </a:t>
            </a:r>
            <a:r>
              <a:rPr lang="ru-RU" sz="2600" i="1" dirty="0">
                <a:solidFill>
                  <a:schemeClr val="bg1">
                    <a:lumMod val="65000"/>
                  </a:schemeClr>
                </a:solidFill>
                <a:latin typeface="Book Antiqua" panose="02040602050305030304" pitchFamily="18" charset="0"/>
              </a:rPr>
              <a:t>К примеру: «В случае если несколько заявок получили одинаковый итоговый рейтинг, победителем закупки признается участник закупки, предложивший наименьшую цену договора, цену единицы продукции» или «В случае если несколько заявок имеют одинаковую цену договора, цену единицы продукции и получили одинаковый итоговый рейтинг, победителем закупки признается участник закупки, заявка которого была подана ранее.»</a:t>
            </a:r>
          </a:p>
          <a:p>
            <a:r>
              <a:rPr lang="ru-RU" sz="2600" dirty="0">
                <a:latin typeface="Book Antiqua" panose="02040602050305030304" pitchFamily="18" charset="0"/>
              </a:rPr>
              <a:t>Обязательное предоставление преференций в порядке Постановления Правительства РФ от  16.09.2016 № 925 «О приоритете товаров российского происхождения..»</a:t>
            </a:r>
          </a:p>
          <a:p>
            <a:endParaRPr lang="ru-RU" sz="2400" dirty="0">
              <a:latin typeface="Book Antiqua" panose="02040602050305030304" pitchFamily="18" charset="0"/>
            </a:endParaRPr>
          </a:p>
          <a:p>
            <a:pPr marL="0" indent="0">
              <a:buNone/>
            </a:pPr>
            <a:r>
              <a:rPr lang="ru-RU" sz="2400" dirty="0">
                <a:solidFill>
                  <a:srgbClr val="FF0000"/>
                </a:solidFill>
                <a:latin typeface="Book Antiqua" panose="02040602050305030304" pitchFamily="18" charset="0"/>
              </a:rPr>
              <a:t>Важно! Установить применяемые правила рейтингования в положении о закупке, уточнять в извещении / документации о закупке.</a:t>
            </a:r>
          </a:p>
        </p:txBody>
      </p:sp>
    </p:spTree>
    <p:extLst>
      <p:ext uri="{BB962C8B-B14F-4D97-AF65-F5344CB8AC3E}">
        <p14:creationId xmlns:p14="http://schemas.microsoft.com/office/powerpoint/2010/main" val="160549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626" y="129151"/>
            <a:ext cx="10515600" cy="844243"/>
          </a:xfrm>
        </p:spPr>
        <p:txBody>
          <a:bodyPr>
            <a:normAutofit/>
          </a:bodyPr>
          <a:lstStyle/>
          <a:p>
            <a:pPr algn="r"/>
            <a:r>
              <a:rPr lang="ru-RU" sz="3600" dirty="0">
                <a:latin typeface="Bahnschrift SemiLight Condensed" panose="020B0502040204020203" pitchFamily="34" charset="0"/>
              </a:rPr>
              <a:t>Требования к критериям оценки заявок участников закупки </a:t>
            </a:r>
          </a:p>
        </p:txBody>
      </p:sp>
      <p:sp>
        <p:nvSpPr>
          <p:cNvPr id="3" name="Объект 2"/>
          <p:cNvSpPr>
            <a:spLocks noGrp="1"/>
          </p:cNvSpPr>
          <p:nvPr>
            <p:ph idx="1"/>
          </p:nvPr>
        </p:nvSpPr>
        <p:spPr>
          <a:xfrm>
            <a:off x="720213" y="1189705"/>
            <a:ext cx="10754032" cy="5540476"/>
          </a:xfrm>
        </p:spPr>
        <p:txBody>
          <a:bodyPr>
            <a:normAutofit fontScale="62500" lnSpcReduction="20000"/>
          </a:bodyPr>
          <a:lstStyle/>
          <a:p>
            <a:pPr>
              <a:buFont typeface="Wingdings" panose="05000000000000000000" pitchFamily="2" charset="2"/>
              <a:buChar char="ü"/>
            </a:pPr>
            <a:r>
              <a:rPr lang="ru-RU" sz="3100" dirty="0">
                <a:latin typeface="Book Antiqua" panose="02040602050305030304" pitchFamily="18" charset="0"/>
              </a:rPr>
              <a:t>Достаточность сведений об объекте закупки для формирования предложения участника, в том числе и по цене;</a:t>
            </a:r>
          </a:p>
          <a:p>
            <a:pPr>
              <a:buFont typeface="Wingdings" panose="05000000000000000000" pitchFamily="2" charset="2"/>
              <a:buChar char="ü"/>
            </a:pPr>
            <a:r>
              <a:rPr lang="ru-RU" sz="3100" dirty="0">
                <a:latin typeface="Book Antiqua" panose="02040602050305030304" pitchFamily="18" charset="0"/>
              </a:rPr>
              <a:t>Конкретность;</a:t>
            </a:r>
          </a:p>
          <a:p>
            <a:pPr>
              <a:buFont typeface="Wingdings" panose="05000000000000000000" pitchFamily="2" charset="2"/>
              <a:buChar char="ü"/>
            </a:pPr>
            <a:r>
              <a:rPr lang="ru-RU" sz="3100" dirty="0">
                <a:latin typeface="Book Antiqua" panose="02040602050305030304" pitchFamily="18" charset="0"/>
              </a:rPr>
              <a:t>Объективность, однозначная </a:t>
            </a:r>
            <a:r>
              <a:rPr lang="ru-RU" sz="3100" dirty="0" err="1">
                <a:latin typeface="Book Antiqua" panose="02040602050305030304" pitchFamily="18" charset="0"/>
              </a:rPr>
              <a:t>трактуемость</a:t>
            </a:r>
            <a:r>
              <a:rPr lang="ru-RU" sz="3100" dirty="0">
                <a:latin typeface="Book Antiqua" panose="02040602050305030304" pitchFamily="18" charset="0"/>
              </a:rPr>
              <a:t> определений;</a:t>
            </a:r>
          </a:p>
          <a:p>
            <a:pPr>
              <a:buFont typeface="Wingdings" panose="05000000000000000000" pitchFamily="2" charset="2"/>
              <a:buChar char="ü"/>
            </a:pPr>
            <a:r>
              <a:rPr lang="ru-RU" sz="3100" dirty="0" err="1">
                <a:latin typeface="Book Antiqua" panose="02040602050305030304" pitchFamily="18" charset="0"/>
              </a:rPr>
              <a:t>Измеряемость</a:t>
            </a:r>
            <a:r>
              <a:rPr lang="ru-RU" sz="3100" dirty="0">
                <a:latin typeface="Book Antiqua" panose="02040602050305030304" pitchFamily="18" charset="0"/>
              </a:rPr>
              <a:t>;</a:t>
            </a:r>
          </a:p>
          <a:p>
            <a:pPr>
              <a:buFont typeface="Wingdings" panose="05000000000000000000" pitchFamily="2" charset="2"/>
              <a:buChar char="ü"/>
            </a:pPr>
            <a:r>
              <a:rPr lang="ru-RU" sz="3100" dirty="0">
                <a:latin typeface="Book Antiqua" panose="02040602050305030304" pitchFamily="18" charset="0"/>
              </a:rPr>
              <a:t>Открытость и достаточная степень детализации порядка и критериев оценки и сопоставления заявок;</a:t>
            </a:r>
          </a:p>
          <a:p>
            <a:pPr>
              <a:buFont typeface="Wingdings" panose="05000000000000000000" pitchFamily="2" charset="2"/>
              <a:buChar char="ü"/>
            </a:pPr>
            <a:r>
              <a:rPr lang="ru-RU" sz="3100" dirty="0">
                <a:latin typeface="Book Antiqua" panose="02040602050305030304" pitchFamily="18" charset="0"/>
              </a:rPr>
              <a:t>Обеспечение дополнительных гарантий Заказчику выполнения победителем своих обязательств;</a:t>
            </a:r>
          </a:p>
          <a:p>
            <a:pPr>
              <a:buFont typeface="Wingdings" panose="05000000000000000000" pitchFamily="2" charset="2"/>
              <a:buChar char="ü"/>
            </a:pPr>
            <a:r>
              <a:rPr lang="ru-RU" sz="3100" dirty="0">
                <a:solidFill>
                  <a:srgbClr val="CC0066"/>
                </a:solidFill>
                <a:latin typeface="Book Antiqua" panose="02040602050305030304" pitchFamily="18" charset="0"/>
              </a:rPr>
              <a:t>Связь критериев оценки с предметом закупки</a:t>
            </a:r>
            <a:r>
              <a:rPr lang="ru-RU" sz="3100" dirty="0">
                <a:latin typeface="Book Antiqua" panose="02040602050305030304" pitchFamily="18" charset="0"/>
              </a:rPr>
              <a:t> (с техническими или функциональными характеристиками продукции либо с иными характеристиками, связанными с определением поставляемой продукции, требуемыми к включению в документацию на основании п. 1 ч. 10 ст. 4 223-ФЗ);</a:t>
            </a:r>
          </a:p>
          <a:p>
            <a:pPr>
              <a:buFont typeface="Wingdings" panose="05000000000000000000" pitchFamily="2" charset="2"/>
              <a:buChar char="ü"/>
            </a:pPr>
            <a:r>
              <a:rPr lang="ru-RU" sz="3100" dirty="0">
                <a:latin typeface="Book Antiqua" panose="02040602050305030304" pitchFamily="18" charset="0"/>
              </a:rPr>
              <a:t>Выполнимость;</a:t>
            </a:r>
          </a:p>
          <a:p>
            <a:pPr>
              <a:buFont typeface="Wingdings" panose="05000000000000000000" pitchFamily="2" charset="2"/>
              <a:buChar char="ü"/>
            </a:pPr>
            <a:r>
              <a:rPr lang="ru-RU" sz="3100" dirty="0">
                <a:latin typeface="Book Antiqua" panose="02040602050305030304" pitchFamily="18" charset="0"/>
              </a:rPr>
              <a:t>Единообразие применения (в равной степени ко всем участникам закупки, к предлагаемым ими товарам, работам, услугам, к условиям исполнения договора)</a:t>
            </a:r>
          </a:p>
          <a:p>
            <a:pPr marL="0" indent="0">
              <a:buNone/>
            </a:pPr>
            <a:r>
              <a:rPr lang="ru-RU" sz="3100" dirty="0">
                <a:solidFill>
                  <a:srgbClr val="FF5050"/>
                </a:solidFill>
                <a:latin typeface="Book Antiqua" panose="02040602050305030304" pitchFamily="18" charset="0"/>
              </a:rPr>
              <a:t>Где смотреть? Обзор судебной практики по вопросам, связанным с применением Федерального закона от 18.07.2011 № 223-ФЗ «О закупках товаров, работ, услуг отдельными видами юридических лиц», утв. президиумом верховного суда российской федерации от 16.05.2018</a:t>
            </a:r>
          </a:p>
        </p:txBody>
      </p:sp>
    </p:spTree>
    <p:extLst>
      <p:ext uri="{BB962C8B-B14F-4D97-AF65-F5344CB8AC3E}">
        <p14:creationId xmlns:p14="http://schemas.microsoft.com/office/powerpoint/2010/main" val="13802273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21314</TotalTime>
  <Words>2537</Words>
  <Application>Microsoft Office PowerPoint</Application>
  <PresentationFormat>Широкоэкранный</PresentationFormat>
  <Paragraphs>261</Paragraphs>
  <Slides>24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Arial</vt:lpstr>
      <vt:lpstr>Bahnschrift SemiLight Condensed</vt:lpstr>
      <vt:lpstr>Book Antiqua</vt:lpstr>
      <vt:lpstr>Calibri</vt:lpstr>
      <vt:lpstr>Calibri Light</vt:lpstr>
      <vt:lpstr>Cambria Math</vt:lpstr>
      <vt:lpstr>Times New Roman</vt:lpstr>
      <vt:lpstr>Wingdings</vt:lpstr>
      <vt:lpstr>Тема Office</vt:lpstr>
      <vt:lpstr>Критерии отбора поставщиков по Закону № 223-ФЗ. </vt:lpstr>
      <vt:lpstr>Цели  регулирования и принципы закупок </vt:lpstr>
      <vt:lpstr>Содержание критериев оценки заявки участника закупок </vt:lpstr>
      <vt:lpstr>Содержание критериев заявки участника закупки</vt:lpstr>
      <vt:lpstr>Формирование закупочной системы заказчика. Цели закупок </vt:lpstr>
      <vt:lpstr>Основные понятия оценочного этапа процедуры закупки </vt:lpstr>
      <vt:lpstr>Порядок рейтингования заявок участников закупки </vt:lpstr>
      <vt:lpstr>Порядок рейтингования заявок участников закупки </vt:lpstr>
      <vt:lpstr>Требования к критериям оценки заявок участников закупки </vt:lpstr>
      <vt:lpstr>Требования к критериям оценки заявок участников закупки </vt:lpstr>
      <vt:lpstr>Требования к критериям оценки заявок участников закупки </vt:lpstr>
      <vt:lpstr>Содержание критериев оценки заявки участника закупок </vt:lpstr>
      <vt:lpstr>Содержание критериев оценки заявки участника закупок </vt:lpstr>
      <vt:lpstr>Требования к критериям оценки заявок участников закупок </vt:lpstr>
      <vt:lpstr>Антидемпинг при рейтинговании по стоимостным критериям оценки</vt:lpstr>
      <vt:lpstr>Содержание нестоимостных критериев оценки</vt:lpstr>
      <vt:lpstr>Содержание нестоимостных критериев оценки</vt:lpstr>
      <vt:lpstr>Содержание нестоимостных критериев оценки</vt:lpstr>
      <vt:lpstr>Содержание нестоимостных критериев оценки</vt:lpstr>
      <vt:lpstr>Содержание нестоимостных критериев оценки</vt:lpstr>
      <vt:lpstr>Раскрытие содержание нестоимостных критериев оценки</vt:lpstr>
      <vt:lpstr>Содержание нестоимостных критериев оценки</vt:lpstr>
      <vt:lpstr>Особенности оценки заявки коллективного участника </vt:lpstr>
      <vt:lpstr>УДАЧНОЙ ЗАКУПКИ!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Критерии определения поставщика (подрядчика, исполнителя) в рамках 223-ФЗ.  Методы оценки, подходы к системе выбора критериев и оценки и сопоставления заявок участников.</dc:title>
  <dc:creator>Суханова Екатерина Юрьевна</dc:creator>
  <cp:lastModifiedBy>Ekaterina sukhanova</cp:lastModifiedBy>
  <cp:revision>182</cp:revision>
  <dcterms:created xsi:type="dcterms:W3CDTF">2022-09-19T09:38:13Z</dcterms:created>
  <dcterms:modified xsi:type="dcterms:W3CDTF">2023-06-28T12:36:31Z</dcterms:modified>
  <cp:contentStatus/>
</cp:coreProperties>
</file>