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8" r:id="rId3"/>
    <p:sldId id="313" r:id="rId4"/>
    <p:sldId id="339" r:id="rId5"/>
    <p:sldId id="343" r:id="rId6"/>
    <p:sldId id="340" r:id="rId7"/>
    <p:sldId id="341" r:id="rId8"/>
    <p:sldId id="342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2" r:id="rId17"/>
    <p:sldId id="351" r:id="rId18"/>
    <p:sldId id="353" r:id="rId19"/>
    <p:sldId id="354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0" d="100"/>
          <a:sy n="100" d="100"/>
        </p:scale>
        <p:origin x="8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A31CF-F1A5-4625-8F26-EFA0DC652C0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62580-6713-45AC-AC4C-D5DFC5F39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8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2580-6713-45AC-AC4C-D5DFC5F390E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2157414"/>
            <a:ext cx="7601540" cy="2567730"/>
          </a:xfrm>
        </p:spPr>
        <p:txBody>
          <a:bodyPr>
            <a:noAutofit/>
          </a:bodyPr>
          <a:lstStyle/>
          <a:p>
            <a:pPr algn="ctr"/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Приобретение жилых помещений (квартир) для предоставления детям сиротам и детям, оставшимся без попечения родителей, </a:t>
            </a:r>
            <a:b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Закона № 44-ФЗ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5877272"/>
            <a:ext cx="6461760" cy="86409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Заместитель Министра экономического развития и промышленности Республики Карелия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Елена Владимировна Игнатенкова</a:t>
            </a:r>
          </a:p>
          <a:p>
            <a:pPr algn="r"/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22"/>
            <a:ext cx="1097280" cy="154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456417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pitchFamily="34" charset="-122"/>
              </a:rPr>
              <a:t>МИНИСТЕРСТВО ЭКОНОМИЧЕСКОГО РАЗВИТИЯ </a:t>
            </a:r>
          </a:p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Microsoft YaHei" pitchFamily="34" charset="-122"/>
              </a:rPr>
              <a:t>И ПРОМЫШЛЕННОСТИ РЕСПУБЛИКИ КАРЕЛИЯ</a:t>
            </a:r>
            <a:endParaRPr lang="ru-RU" b="1" dirty="0">
              <a:solidFill>
                <a:srgbClr val="FF0000"/>
              </a:solidFill>
              <a:latin typeface="Monotype Corsiva" panose="03010101010201010101" pitchFamily="66" charset="0"/>
              <a:cs typeface="Kaling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81" y="331854"/>
            <a:ext cx="1440159" cy="131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2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/>
          <p:cNvSpPr/>
          <p:nvPr/>
        </p:nvSpPr>
        <p:spPr>
          <a:xfrm>
            <a:off x="4572000" y="1916832"/>
            <a:ext cx="3744416" cy="4320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5536" y="1916832"/>
            <a:ext cx="3672408" cy="4320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31640" y="407140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СХЕМЫ УЧАСТИЯ В ЗАКУПКЕ КВАРТИР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076056" y="1484358"/>
            <a:ext cx="432048" cy="576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059832" y="1484358"/>
            <a:ext cx="432048" cy="576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560" y="2312663"/>
            <a:ext cx="3240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УЗ</a:t>
            </a:r>
          </a:p>
          <a:p>
            <a:r>
              <a:rPr lang="ru-RU" sz="3200" dirty="0"/>
              <a:t> </a:t>
            </a:r>
          </a:p>
          <a:p>
            <a:r>
              <a:rPr lang="ru-RU" sz="3200" dirty="0"/>
              <a:t>   СОБСТВЕННИК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27984" y="2349130"/>
            <a:ext cx="40963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УЗ</a:t>
            </a:r>
            <a:r>
              <a:rPr lang="ru-RU" sz="3200" dirty="0"/>
              <a:t> </a:t>
            </a:r>
          </a:p>
          <a:p>
            <a:r>
              <a:rPr lang="ru-RU" sz="3200" dirty="0"/>
              <a:t>    </a:t>
            </a:r>
          </a:p>
          <a:p>
            <a:pPr algn="ctr"/>
            <a:r>
              <a:rPr lang="ru-RU" sz="3200" dirty="0"/>
              <a:t>ДОВЕРЕННОЕ ЛИЦО</a:t>
            </a:r>
          </a:p>
        </p:txBody>
      </p:sp>
      <p:sp>
        <p:nvSpPr>
          <p:cNvPr id="17" name="Плюс 16"/>
          <p:cNvSpPr/>
          <p:nvPr/>
        </p:nvSpPr>
        <p:spPr>
          <a:xfrm>
            <a:off x="1774540" y="4634451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справка 17">
            <a:hlinkClick r:id="" action="ppaction://noaction" highlightClick="1"/>
          </p:cNvPr>
          <p:cNvSpPr/>
          <p:nvPr/>
        </p:nvSpPr>
        <p:spPr>
          <a:xfrm>
            <a:off x="6087653" y="4725144"/>
            <a:ext cx="913190" cy="9133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21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1" y="4766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СОБСТВЕННИК КВАРТИРЫ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3749" y="1057382"/>
            <a:ext cx="330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70C0"/>
                </a:solidFill>
              </a:rPr>
              <a:t>ПОЛУЧЕНИЕ ЭЦП</a:t>
            </a:r>
          </a:p>
          <a:p>
            <a:r>
              <a:rPr lang="ru-RU" i="1" dirty="0">
                <a:solidFill>
                  <a:srgbClr val="0070C0"/>
                </a:solidFill>
              </a:rPr>
              <a:t>РЕГИСТРАЦИЯ В ЕРУЗ/ЭП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174691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ПОДАЕТ ЗАЯВКУ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03749" y="2780928"/>
            <a:ext cx="24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УЧАСТВУЕТ В ЭА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3848" y="37890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ВНОСИТ ОК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95937" y="4722125"/>
            <a:ext cx="3456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ПОДПИСЫВАЕТ КОНТРАКТ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 ПРИЕМА-ПЕРЕДАЧИ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УЧАСТВУЕТ В РЕГИСТРАЦИИ</a:t>
            </a:r>
          </a:p>
          <a:p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716016" y="6127846"/>
            <a:ext cx="374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ПОЛУЧАЕТ ДЕНЬГИ ПО КОНТРАКТУ</a:t>
            </a:r>
          </a:p>
        </p:txBody>
      </p:sp>
      <p:sp>
        <p:nvSpPr>
          <p:cNvPr id="78" name="Стрелка вправо с вырезом 77"/>
          <p:cNvSpPr/>
          <p:nvPr/>
        </p:nvSpPr>
        <p:spPr>
          <a:xfrm rot="3333908">
            <a:off x="2135518" y="2208456"/>
            <a:ext cx="807554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право с вырезом 78"/>
          <p:cNvSpPr/>
          <p:nvPr/>
        </p:nvSpPr>
        <p:spPr>
          <a:xfrm rot="3198571">
            <a:off x="1313164" y="1020971"/>
            <a:ext cx="861715" cy="5440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право с вырезом 79"/>
          <p:cNvSpPr/>
          <p:nvPr/>
        </p:nvSpPr>
        <p:spPr>
          <a:xfrm rot="3212970">
            <a:off x="2744718" y="3211947"/>
            <a:ext cx="836076" cy="51988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вправо с вырезом 80"/>
          <p:cNvSpPr/>
          <p:nvPr/>
        </p:nvSpPr>
        <p:spPr>
          <a:xfrm rot="3000407">
            <a:off x="3453877" y="4248036"/>
            <a:ext cx="780054" cy="4898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право с вырезом 81"/>
          <p:cNvSpPr/>
          <p:nvPr/>
        </p:nvSpPr>
        <p:spPr>
          <a:xfrm rot="3254307">
            <a:off x="4568072" y="5640371"/>
            <a:ext cx="625857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3789040"/>
            <a:ext cx="2453777" cy="270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7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6148762" y="4385646"/>
            <a:ext cx="2239663" cy="12538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067944" y="4385646"/>
            <a:ext cx="1872209" cy="12538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3224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ДОВЕРЕННОЕ ЛИЦО (ДЛ)</a:t>
            </a:r>
          </a:p>
        </p:txBody>
      </p:sp>
      <p:sp>
        <p:nvSpPr>
          <p:cNvPr id="3" name="Стрелка вправо с вырезом 2"/>
          <p:cNvSpPr/>
          <p:nvPr/>
        </p:nvSpPr>
        <p:spPr>
          <a:xfrm rot="5400000">
            <a:off x="745864" y="959576"/>
            <a:ext cx="678936" cy="8035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64276" y="1021872"/>
            <a:ext cx="65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i="1" dirty="0"/>
              <a:t>Собственник выдал нотариально заверенную доверенность на распоряжение недвижимым имуществом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/>
              <a:t>ДЛ регистрируется в ЕРУЗ/ЭП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9" y="1844824"/>
            <a:ext cx="2134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ПОДАЕТ ЗАЯВКУ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9" y="2924945"/>
            <a:ext cx="231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ПЕРЕЧИСЛЯЕТ ОК</a:t>
            </a:r>
          </a:p>
        </p:txBody>
      </p:sp>
      <p:sp>
        <p:nvSpPr>
          <p:cNvPr id="8" name="Стрелка вправо с вырезом 7"/>
          <p:cNvSpPr/>
          <p:nvPr/>
        </p:nvSpPr>
        <p:spPr>
          <a:xfrm rot="5400000">
            <a:off x="773819" y="3204026"/>
            <a:ext cx="670239" cy="85074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 rot="5400000">
            <a:off x="761740" y="2200582"/>
            <a:ext cx="710788" cy="737937"/>
          </a:xfrm>
          <a:prstGeom prst="notchedRightArrow">
            <a:avLst>
              <a:gd name="adj1" fmla="val 50000"/>
              <a:gd name="adj2" fmla="val 40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2493" y="4130412"/>
            <a:ext cx="280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ПОДПИСЫВАЕТ КОНТРАКТ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56096" y="3507475"/>
            <a:ext cx="617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i="1" dirty="0">
                <a:solidFill>
                  <a:srgbClr val="FF0000"/>
                </a:solidFill>
              </a:rPr>
              <a:t>ПРЕДЛАГАЕМ: </a:t>
            </a:r>
            <a:r>
              <a:rPr lang="ru-RU" i="1" dirty="0"/>
              <a:t>Необходимы типовые условия контракта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4942240" y="3823256"/>
            <a:ext cx="432048" cy="469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900290" y="3823256"/>
            <a:ext cx="360040" cy="469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7944" y="4476466"/>
            <a:ext cx="187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Преамбула </a:t>
            </a:r>
          </a:p>
          <a:p>
            <a:pPr algn="ctr"/>
            <a:r>
              <a:rPr lang="ru-RU" dirty="0"/>
              <a:t>(кто поставщик)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68742" y="4293098"/>
            <a:ext cx="2419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 оплате (если </a:t>
            </a:r>
          </a:p>
          <a:p>
            <a:pPr algn="ctr"/>
            <a:r>
              <a:rPr lang="ru-RU" dirty="0"/>
              <a:t>в доверенности </a:t>
            </a:r>
          </a:p>
          <a:p>
            <a:pPr algn="ctr"/>
            <a:r>
              <a:rPr lang="ru-RU" dirty="0"/>
              <a:t>не предусмотрено</a:t>
            </a:r>
          </a:p>
          <a:p>
            <a:pPr algn="ctr"/>
            <a:r>
              <a:rPr lang="ru-RU" dirty="0"/>
              <a:t>  получение денег ДЛ)</a:t>
            </a:r>
          </a:p>
        </p:txBody>
      </p:sp>
      <p:sp>
        <p:nvSpPr>
          <p:cNvPr id="20" name="Стрелка вправо с вырезом 19"/>
          <p:cNvSpPr/>
          <p:nvPr/>
        </p:nvSpPr>
        <p:spPr>
          <a:xfrm rot="5400000">
            <a:off x="640883" y="4767826"/>
            <a:ext cx="936105" cy="850741"/>
          </a:xfrm>
          <a:prstGeom prst="notchedRightArrow">
            <a:avLst>
              <a:gd name="adj1" fmla="val 50000"/>
              <a:gd name="adj2" fmla="val 38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764276" y="2420888"/>
            <a:ext cx="655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i="1" dirty="0">
                <a:solidFill>
                  <a:srgbClr val="FF0000"/>
                </a:solidFill>
              </a:rPr>
              <a:t> ПРЕДЛАГАЕМ: </a:t>
            </a:r>
            <a:r>
              <a:rPr lang="ru-RU" i="1" dirty="0"/>
              <a:t>заявка должна содержать реквизиты для        перечисления денег (если в доверенности не предусмотрено    </a:t>
            </a:r>
          </a:p>
          <a:p>
            <a:r>
              <a:rPr lang="ru-RU" i="1" dirty="0"/>
              <a:t>         получение денег ДЛ)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3529" y="5661248"/>
            <a:ext cx="4500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ПОДПИСЫВАЕТ АКТ ПРИЕМА –ПЕРЕДАЧИ 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УЧАСТВУЕТ В РЕГИСТРАЦИИ СДЕЛКИ</a:t>
            </a:r>
          </a:p>
        </p:txBody>
      </p:sp>
    </p:spTree>
    <p:extLst>
      <p:ext uri="{BB962C8B-B14F-4D97-AF65-F5344CB8AC3E}">
        <p14:creationId xmlns:p14="http://schemas.microsoft.com/office/powerpoint/2010/main" val="42979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Юридическая коллизия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908720"/>
            <a:ext cx="8352928" cy="583264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/>
              <a:t>По нормам ГК РФ только Собственник имеет право распоряжаться имуществом или выдать доверенность для представления его интересов  Доверенному лицу (ДЛ) (действующее от имени Собственника по доверенности) (ст. 209).</a:t>
            </a:r>
          </a:p>
          <a:p>
            <a:pPr marL="114300" indent="0" algn="ctr">
              <a:buNone/>
            </a:pPr>
            <a:endParaRPr lang="ru-RU" b="1" dirty="0"/>
          </a:p>
          <a:p>
            <a:pPr marL="114300" indent="0" algn="ctr">
              <a:buNone/>
            </a:pPr>
            <a:r>
              <a:rPr lang="ru-RU" b="1" dirty="0"/>
              <a:t>Участником закупки должен быть Собственник (или ДЛ от имени Собственника) и Собственник должен зарегистрироваться в ЕРУЗ/ЭП.</a:t>
            </a:r>
          </a:p>
          <a:p>
            <a:pPr marL="114300" indent="0" algn="ctr">
              <a:buNone/>
            </a:pPr>
            <a:r>
              <a:rPr lang="ru-RU" sz="2000" i="1" dirty="0"/>
              <a:t> </a:t>
            </a:r>
            <a:r>
              <a:rPr lang="ru-RU" sz="2000" i="1" dirty="0">
                <a:solidFill>
                  <a:schemeClr val="tx2"/>
                </a:solidFill>
              </a:rPr>
              <a:t>(Постановление Первого арбитражного апелляционного суда от 30 апреля 2021 года по делу № А43-24350/2020 - собственник не обязан регистрироваться в таком случае в ЕРУЗ/ЭП)</a:t>
            </a:r>
          </a:p>
          <a:p>
            <a:pPr marL="114300" indent="0" algn="ctr">
              <a:buNone/>
            </a:pPr>
            <a:r>
              <a:rPr lang="ru-RU" dirty="0">
                <a:solidFill>
                  <a:schemeClr val="accent4"/>
                </a:solidFill>
              </a:rPr>
              <a:t>Для Собственника важен результат – продажа квартиры. Процедурные тонкости он предпочитает переложить на Доверенное лицо.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3007062" y="2276872"/>
            <a:ext cx="2520276" cy="432049"/>
          </a:xfrm>
          <a:prstGeom prst="triangle">
            <a:avLst>
              <a:gd name="adj" fmla="val 496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2195736" y="6093296"/>
            <a:ext cx="4464496" cy="504056"/>
          </a:xfrm>
          <a:prstGeom prst="triangle">
            <a:avLst>
              <a:gd name="adj" fmla="val 50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93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422" y="409433"/>
            <a:ext cx="82110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На сегодняшний день, когда интересы Собственника представляет ДЛ, заявку подает ДЛ от своего имени                УЗ – ДЛ совершает действия от своего имени, а не от имени Собственника, а иные действия (подписание контракта, регистрация сделки и т.п.) ДЛ осуществляет от имени Собственника</a:t>
            </a:r>
          </a:p>
          <a:p>
            <a:r>
              <a:rPr lang="ru-RU" dirty="0"/>
              <a:t>                                     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282924" y="787219"/>
            <a:ext cx="489204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100371" y="1974673"/>
            <a:ext cx="1080120" cy="77753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0252" y="2906974"/>
            <a:ext cx="448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       ЭТО НЕПРАВИЛЬНО!!!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«нестыковка» </a:t>
            </a:r>
            <a:r>
              <a:rPr lang="ru-RU" dirty="0"/>
              <a:t>ГК РФ и Закона №44-ФЗ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100371" y="3593239"/>
            <a:ext cx="1080120" cy="79208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6478" y="4435522"/>
            <a:ext cx="82519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ПРЕДЛАГАЕМ</a:t>
            </a:r>
            <a:r>
              <a:rPr lang="ru-RU" dirty="0"/>
              <a:t>: </a:t>
            </a:r>
          </a:p>
          <a:p>
            <a:pPr algn="ctr"/>
            <a:r>
              <a:rPr lang="ru-RU" sz="2000" dirty="0"/>
              <a:t>Внести изменения в Закон № 44-ФЗ: при закупке недвижимого имущества расширить определение участника закупки, а также предусмотреть, что в случае участия в закупке Доверенного лица, только ДЛ должно быть зарегистрировано в ЕРУЗ, а доверенность, из Реестра доверенностей (предлагаем создать), «подтягивается» в состав заявки. Собственник в данном случае в ЕРУЗ не регистрируется.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563070"/>
            <a:ext cx="2664296" cy="171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95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шивка 2"/>
          <p:cNvSpPr/>
          <p:nvPr/>
        </p:nvSpPr>
        <p:spPr>
          <a:xfrm rot="5400000">
            <a:off x="4011757" y="1972260"/>
            <a:ext cx="700656" cy="1656184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179928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ПРЕДЛАГАЕМ</a:t>
            </a:r>
          </a:p>
          <a:p>
            <a:pPr algn="ctr"/>
            <a:r>
              <a:rPr lang="ru-RU" sz="2200" dirty="0"/>
              <a:t>Электронным площадкам для закупок недвижимого имущества внедрить функционал по аналогии с функционалом, предусмотренным для</a:t>
            </a:r>
          </a:p>
          <a:p>
            <a:pPr algn="ctr"/>
            <a:r>
              <a:rPr lang="ru-RU" sz="2200" dirty="0"/>
              <a:t>закупок  «с полки» (ч. 12 ст. 93 Закона № 44-ФЗ), при котором </a:t>
            </a:r>
          </a:p>
          <a:p>
            <a:pPr algn="ctr"/>
            <a:r>
              <a:rPr lang="ru-RU" sz="2200" dirty="0"/>
              <a:t>квартира при подаче заявки на участие в конкурентной процедуре блокируется, и у участника отсутствует возможность одновременно принять участие в других закупках и предложить то же самое недвижимое имущество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672" y="260648"/>
            <a:ext cx="3446256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Одна и та же квартира может быть объектом закупки одновременно в нескольких процедурах.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4008" y="260648"/>
            <a:ext cx="352839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В малонаселенных регионах такая ситуация зачастую приводит к тому, что только 1 закупка завершается подписанием контракта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067944" y="1195612"/>
            <a:ext cx="455084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25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</a:p>
          <a:p>
            <a:pPr marL="114300" indent="0" algn="ctr">
              <a:buNone/>
            </a:pPr>
            <a:r>
              <a:rPr lang="ru-RU" dirty="0"/>
              <a:t>Отсутствие унифицированного описания объекта закупки (ТЗ) иногда приводит к отклонению заявок с характеристиками, которые лучше, чем установлены в ТЗ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ПРЕДЛАГАЕТСЯ</a:t>
            </a:r>
          </a:p>
          <a:p>
            <a:pPr marL="114300" indent="0" algn="ctr">
              <a:buNone/>
            </a:pPr>
            <a:r>
              <a:rPr lang="ru-RU" dirty="0"/>
              <a:t>Разработать методические рекомендации по составлению ТЗ, в которых предусмотреть расширенную вариативность характеристик объекта закупки.</a:t>
            </a:r>
          </a:p>
        </p:txBody>
      </p:sp>
      <p:sp>
        <p:nvSpPr>
          <p:cNvPr id="5" name="Нашивка 4"/>
          <p:cNvSpPr/>
          <p:nvPr/>
        </p:nvSpPr>
        <p:spPr>
          <a:xfrm>
            <a:off x="3923928" y="2924944"/>
            <a:ext cx="936104" cy="13681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93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</a:p>
          <a:p>
            <a:pPr marL="114300" indent="0" algn="ctr">
              <a:buNone/>
            </a:pPr>
            <a:r>
              <a:rPr lang="ru-RU" dirty="0"/>
              <a:t>При закупке квартир для детей-сирот на размер НМЦК влияет размер субвенций. Цена формируется ниже рыночной. Как следствие, отсутствуют заявки на участие в процедуре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ru-RU" sz="2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ПРЕДЛАГАЕТСЯ</a:t>
            </a:r>
          </a:p>
          <a:p>
            <a:pPr marL="114300" indent="0" algn="ctr">
              <a:buNone/>
            </a:pPr>
            <a:r>
              <a:rPr lang="ru-RU" sz="2900" dirty="0"/>
              <a:t>Рассмотреть вопрос о возможности изменения Методики распределения субвенций на осуществление государственных полномочий по обеспечению жилыми помещениями детей-сирот и детей, оставшихся без попечения родителей, лиц из числа детей-сирот и детей, оставшихся без попечения родителей, предусмотренной Законом Республики Карелия от 01.11.2005 № 915-ЗРК «О межбюджетных отношениях в Республике Карелия».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5" name="Нашивка 4"/>
          <p:cNvSpPr/>
          <p:nvPr/>
        </p:nvSpPr>
        <p:spPr>
          <a:xfrm>
            <a:off x="3851920" y="3068960"/>
            <a:ext cx="792088" cy="10606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90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</a:p>
          <a:p>
            <a:pPr marL="114300" indent="0" algn="ctr">
              <a:buNone/>
            </a:pPr>
            <a:r>
              <a:rPr lang="ru-RU" sz="2400" dirty="0"/>
              <a:t>Законом № 44-ФЗ не предусмотрена возможность осмотра квартиры и проверки на предмет соответствия требованиям ТЗ, (проведения экспертизы)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419600" y="1340768"/>
            <a:ext cx="3657600" cy="5517232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ПРЕДЛАГАЕТСЯ</a:t>
            </a:r>
          </a:p>
          <a:p>
            <a:pPr marL="114300" indent="0" algn="ctr">
              <a:buNone/>
            </a:pPr>
            <a:r>
              <a:rPr lang="ru-RU" sz="2400" dirty="0"/>
              <a:t>Обсудить необходимость внесения соответствующих изменений в Закон № 44-ФЗ, что существенно сэкономит время заказчика (не потребуется заключение контракта, в случае, если квартира не соответствует требованиям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4067944" y="3212976"/>
            <a:ext cx="556640" cy="108012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</a:p>
          <a:p>
            <a:pPr marL="114300" indent="0" algn="ctr">
              <a:buNone/>
            </a:pPr>
            <a:r>
              <a:rPr lang="ru-RU" dirty="0"/>
              <a:t>Выписка из ЕГРН не содержит информации</a:t>
            </a:r>
            <a:r>
              <a:rPr lang="en-US" dirty="0"/>
              <a:t> </a:t>
            </a:r>
            <a:r>
              <a:rPr lang="ru-RU" dirty="0"/>
              <a:t>о юридическом лице, которое может быть зарегистрировано по адресу квартиры, являющейся объектом закупки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ПРЕДЛАГАЕТСЯ</a:t>
            </a:r>
          </a:p>
          <a:p>
            <a:pPr marL="114300" indent="0" algn="ctr">
              <a:buNone/>
            </a:pPr>
            <a:r>
              <a:rPr lang="ru-RU" dirty="0"/>
              <a:t>Наладить электронное взаимодействие с Налоговой инспекцией для оперативной проверки информации в срок, регламентированный Законом № 44-ФЗ для проведения конкурентной процедуры закупки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3995936" y="3140968"/>
            <a:ext cx="628648" cy="1296144"/>
          </a:xfrm>
          <a:prstGeom prst="chevron">
            <a:avLst>
              <a:gd name="adj" fmla="val 56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8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220074" y="3356992"/>
            <a:ext cx="2808310" cy="25202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7504" y="1124744"/>
            <a:ext cx="4392488" cy="47525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844822"/>
            <a:ext cx="3657600" cy="4281657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5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закупки (УЗ) </a:t>
            </a:r>
            <a:r>
              <a:rPr lang="ru-RU" dirty="0"/>
              <a:t>- </a:t>
            </a:r>
            <a:r>
              <a:rPr lang="ru-RU" sz="4400" i="1" dirty="0"/>
              <a:t>любое юридическое лицо независимо от его организационно-правовой формы, формы собственности, места нахождения и места происхождения капитала или любое физическое лицо, в том числе зарегистрированное в качестве индивидуального предпринимателя</a:t>
            </a:r>
          </a:p>
          <a:p>
            <a:pPr algn="just"/>
            <a:endParaRPr lang="ru-RU" b="1" i="1" dirty="0"/>
          </a:p>
          <a:p>
            <a:pPr marL="114300" indent="0" algn="just">
              <a:buNone/>
            </a:pPr>
            <a:r>
              <a:rPr lang="ru-RU" i="1" dirty="0"/>
              <a:t> </a:t>
            </a:r>
          </a:p>
          <a:p>
            <a:pPr marL="114300" indent="0" algn="just">
              <a:buNone/>
            </a:pPr>
            <a:endParaRPr lang="ru-RU" dirty="0"/>
          </a:p>
          <a:p>
            <a:pPr marL="114300" indent="0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88024" y="1536192"/>
            <a:ext cx="3289176" cy="4590288"/>
          </a:xfrm>
        </p:spPr>
        <p:txBody>
          <a:bodyPr>
            <a:normAutofit fontScale="47500" lnSpcReduction="20000"/>
          </a:bodyPr>
          <a:lstStyle/>
          <a:p>
            <a:endParaRPr lang="ru-RU" sz="4400" dirty="0"/>
          </a:p>
          <a:p>
            <a:pPr marL="114300" indent="0">
              <a:buNone/>
            </a:pPr>
            <a:endParaRPr lang="ru-RU" sz="4400" dirty="0"/>
          </a:p>
          <a:p>
            <a:pPr marL="114300" indent="0">
              <a:buNone/>
            </a:pPr>
            <a:r>
              <a:rPr lang="ru-RU" sz="4400" dirty="0"/>
              <a:t>       Регистрируется в ЕРУЗ</a:t>
            </a:r>
          </a:p>
          <a:p>
            <a:pPr marL="114300" indent="0">
              <a:buNone/>
            </a:pPr>
            <a:endParaRPr lang="ru-RU" sz="4400" dirty="0"/>
          </a:p>
          <a:p>
            <a:pPr marL="114300" indent="0">
              <a:buNone/>
            </a:pPr>
            <a:endParaRPr lang="ru-RU" sz="4400" dirty="0"/>
          </a:p>
          <a:p>
            <a:pPr marL="114300" indent="0">
              <a:buNone/>
            </a:pPr>
            <a:endParaRPr lang="ru-RU" sz="4400" dirty="0"/>
          </a:p>
          <a:p>
            <a:pPr marL="114300" indent="0">
              <a:buNone/>
            </a:pPr>
            <a:endParaRPr lang="ru-RU" sz="4400" dirty="0"/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Заказчик</a:t>
            </a:r>
            <a:r>
              <a:rPr lang="ru-RU" sz="4400" dirty="0"/>
              <a:t> - </a:t>
            </a:r>
            <a:r>
              <a:rPr lang="ru-RU" sz="4400" i="1" dirty="0"/>
              <a:t>государственный или муниципальный заказчик либо бюджетное учреждение</a:t>
            </a:r>
          </a:p>
          <a:p>
            <a:endParaRPr lang="ru-RU" sz="4400" dirty="0"/>
          </a:p>
          <a:p>
            <a:endParaRPr lang="ru-RU" sz="4400" dirty="0"/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4535997" y="1952835"/>
            <a:ext cx="648072" cy="720082"/>
          </a:xfrm>
          <a:prstGeom prst="downArrow">
            <a:avLst>
              <a:gd name="adj1" fmla="val 50000"/>
              <a:gd name="adj2" fmla="val 26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5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616624" cy="114300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ea typeface="Microsoft YaHei" pitchFamily="34" charset="-122"/>
              </a:rPr>
              <a:t>МИНИСТЕРСТВО ЭКОНОМИЧЕСКОГО РАЗВИТИЯ 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a typeface="Microsoft YaHei" pitchFamily="34" charset="-122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a typeface="Microsoft YaHei" pitchFamily="34" charset="-122"/>
              </a:rPr>
              <a:t>И ПРОМЫШЛЕННОСТИ РЕСПУБЛИКИ КАРЕЛИЯ</a:t>
            </a:r>
            <a:br>
              <a:rPr lang="ru-RU" sz="2000" b="1" dirty="0">
                <a:latin typeface="Monotype Corsiva" panose="03010101010201010101" pitchFamily="66" charset="0"/>
              </a:rPr>
            </a:br>
            <a:endParaRPr lang="ru-RU" sz="2000" b="1" dirty="0">
              <a:solidFill>
                <a:srgbClr val="FF0000"/>
              </a:solidFill>
              <a:latin typeface="Monotype Corsiva" panose="03010101010201010101" pitchFamily="66" charset="0"/>
              <a:cs typeface="Kaling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1604"/>
            <a:ext cx="1097280" cy="154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310896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Спасибо за внимание!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37" y="281237"/>
            <a:ext cx="1440160" cy="127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6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участнику закупки 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п. 1 ч. 1 ст. 31 Закона № 44-ФЗ)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496" y="1417638"/>
            <a:ext cx="8280920" cy="4983162"/>
          </a:xfrm>
        </p:spPr>
        <p:txBody>
          <a:bodyPr>
            <a:normAutofit/>
          </a:bodyPr>
          <a:lstStyle/>
          <a:p>
            <a:pPr marL="411480" lvl="1" indent="0" algn="ctr">
              <a:buNone/>
            </a:pP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ВАРИАНТ № 1 - НЕ УСТАНАВЛИВАТЬ: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Установление Заказчиком в документации о закупке требований о предоставлении в составе заявки документов, подтверждающих право собственности на жилое помещение, а  также документов, необходимых для регистрации права собственности на недвижимость, противоречит положениям Закона № 44-ФЗ, и, как следствие, может приводить к ограничению количества участников закупки. Комиссия Карельского УФАС полагает, что указанное требование целесообразно устанавливать на этапе исполнения соответствующего контракта, заключаемого по результатам конкурентной процедуры.  Согласно ч. 6 ст. 31 Закона № 44-ФЗ Заказчики не вправе устанавливать требования к участникам закупок в нарушение требований Закона № 44-ФЗ. </a:t>
            </a:r>
          </a:p>
          <a:p>
            <a:pPr lvl="1" algn="just">
              <a:buFontTx/>
              <a:buChar char="-"/>
            </a:pPr>
            <a:r>
              <a:rPr lang="ru-RU" sz="1600" dirty="0">
                <a:solidFill>
                  <a:srgbClr val="FF0000"/>
                </a:solidFill>
              </a:rPr>
              <a:t>Решение УФАС России по Республике Карелия от 25.12.2019 по делу № 010/06/105-939/2019;</a:t>
            </a:r>
          </a:p>
          <a:p>
            <a:pPr lvl="1" algn="just">
              <a:buFontTx/>
              <a:buChar char="-"/>
            </a:pPr>
            <a:r>
              <a:rPr lang="ru-RU" sz="1600" dirty="0">
                <a:solidFill>
                  <a:srgbClr val="FF0000"/>
                </a:solidFill>
              </a:rPr>
              <a:t>Решение УФАС России по Республике Карелия от 10.03.2020 № 010/06/105-149/2020;</a:t>
            </a:r>
          </a:p>
          <a:p>
            <a:pPr lvl="1" algn="just">
              <a:buFontTx/>
              <a:buChar char="-"/>
            </a:pPr>
            <a:r>
              <a:rPr lang="ru-RU" sz="1600" dirty="0">
                <a:solidFill>
                  <a:srgbClr val="FF0000"/>
                </a:solidFill>
              </a:rPr>
              <a:t>Решение Арбитражного суда Республики Карелия по делу № А26-4906/2020 от 14 сентября 2020 года</a:t>
            </a:r>
            <a:endParaRPr lang="ru-RU" dirty="0">
              <a:solidFill>
                <a:srgbClr val="FF0000"/>
              </a:solidFill>
            </a:endParaRPr>
          </a:p>
          <a:p>
            <a:pPr lvl="1"/>
            <a:endParaRPr lang="ru-RU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ru-RU" sz="2400" dirty="0"/>
          </a:p>
          <a:p>
            <a:pPr algn="just"/>
            <a:endParaRPr lang="ru-RU" sz="2400" dirty="0"/>
          </a:p>
          <a:p>
            <a:pPr marL="114300" indent="0" algn="just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2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участнику закупки 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п. 1 ч. 1 ст. 31 Закона № 44-ФЗ)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00600"/>
          </a:xfrm>
        </p:spPr>
        <p:txBody>
          <a:bodyPr>
            <a:normAutofit fontScale="40000" lnSpcReduction="20000"/>
          </a:bodyPr>
          <a:lstStyle/>
          <a:p>
            <a:pPr marL="411480" lvl="1" indent="0" algn="ctr">
              <a:buNone/>
            </a:pPr>
            <a:r>
              <a:rPr lang="ru-RU" sz="4500" u="sng" dirty="0">
                <a:solidFill>
                  <a:srgbClr val="FF0000"/>
                </a:solidFill>
              </a:rPr>
              <a:t> </a:t>
            </a:r>
            <a:r>
              <a:rPr lang="ru-RU" sz="4500" b="1" dirty="0">
                <a:solidFill>
                  <a:srgbClr val="FF0000"/>
                </a:solidFill>
              </a:rPr>
              <a:t>ВАРИАНТ № 2 - УСТАНАВЛИВАТЬ:</a:t>
            </a:r>
          </a:p>
          <a:p>
            <a:pPr algn="just">
              <a:buFont typeface="Wingdings" pitchFamily="2" charset="2"/>
              <a:buChar char="q"/>
            </a:pPr>
            <a:r>
              <a:rPr lang="ru-RU" sz="4500" dirty="0"/>
              <a:t> Требование </a:t>
            </a:r>
            <a:r>
              <a:rPr lang="ru-RU" sz="4500" b="1" dirty="0"/>
              <a:t>к участнику </a:t>
            </a:r>
            <a:r>
              <a:rPr lang="ru-RU" sz="4500" dirty="0"/>
              <a:t>о наличии права собственности на жилое помещение.</a:t>
            </a:r>
          </a:p>
          <a:p>
            <a:pPr algn="just">
              <a:buFont typeface="Wingdings" pitchFamily="2" charset="2"/>
              <a:buChar char="q"/>
            </a:pPr>
            <a:r>
              <a:rPr lang="ru-RU" sz="4500" dirty="0"/>
              <a:t> В составе документов 2 части заявки должны быть представлены:</a:t>
            </a:r>
          </a:p>
          <a:p>
            <a:pPr algn="just">
              <a:buFontTx/>
              <a:buChar char="-"/>
            </a:pPr>
            <a:r>
              <a:rPr lang="ru-RU" sz="4500" dirty="0"/>
              <a:t>документы, подтверждающие право собственности на недвижимое имущество;</a:t>
            </a:r>
          </a:p>
          <a:p>
            <a:pPr algn="just">
              <a:buFontTx/>
              <a:buChar char="-"/>
            </a:pPr>
            <a:r>
              <a:rPr lang="ru-RU" sz="4500" dirty="0"/>
              <a:t>нотариально удостоверенная доверенность на право действовать от имени и в интересах собственника жилого помещения (если от имени участника закупки действует доверенное лицо) (ст. 185, 185.1, 209 ГК РФ)</a:t>
            </a:r>
          </a:p>
          <a:p>
            <a:pPr marL="114300" indent="0" algn="just">
              <a:buNone/>
            </a:pPr>
            <a:endParaRPr lang="ru-RU" sz="4500" dirty="0"/>
          </a:p>
          <a:p>
            <a:pPr algn="just">
              <a:buFont typeface="Wingdings" pitchFamily="2" charset="2"/>
              <a:buChar char="ü"/>
            </a:pPr>
            <a:r>
              <a:rPr lang="ru-RU" sz="4500" dirty="0"/>
              <a:t> </a:t>
            </a:r>
            <a:r>
              <a:rPr lang="ru-RU" sz="4500" dirty="0">
                <a:solidFill>
                  <a:srgbClr val="FF0000"/>
                </a:solidFill>
              </a:rPr>
              <a:t>Заказчик, не предъявивший к участникам закупок жилых помещений (квартир) требования по п. 1 ч. 1 ст. 31 Закона № 44-ФЗ, признается нарушившим п. 2 ч. 1 и ч.3 ст.64 Закона № 44-ФЗ </a:t>
            </a:r>
            <a:r>
              <a:rPr lang="ru-RU" sz="4500" dirty="0"/>
              <a:t>(постановление Арбитражного суда Поволжского округа от 20.12.2017 № Ф06-26892/2017 по делу № А06-1674/2017)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500" dirty="0"/>
              <a:t> </a:t>
            </a:r>
            <a:r>
              <a:rPr lang="ru-RU" sz="4500" dirty="0">
                <a:solidFill>
                  <a:srgbClr val="FF0000"/>
                </a:solidFill>
              </a:rPr>
              <a:t>Необходимо устанавливать: </a:t>
            </a:r>
            <a:r>
              <a:rPr lang="ru-RU" sz="4500" dirty="0"/>
              <a:t>Решение Управления ФАС по Удмуртской Республике от 21 января 2021 г. по делу № 018/06/106-27/2021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500" dirty="0"/>
              <a:t> </a:t>
            </a:r>
            <a:r>
              <a:rPr lang="ru-RU" sz="4500" dirty="0">
                <a:solidFill>
                  <a:srgbClr val="FF0000"/>
                </a:solidFill>
              </a:rPr>
              <a:t>Необходимо устанавливать: </a:t>
            </a:r>
            <a:r>
              <a:rPr lang="ru-RU" sz="4500" dirty="0"/>
              <a:t>Постановление Тринадцатого арбитражного апелляционного суда от 21 сентября  2020 г. № 13АП-17006/2020 по делу № А56-1978/2020</a:t>
            </a:r>
          </a:p>
          <a:p>
            <a:pPr algn="just"/>
            <a:endParaRPr lang="ru-RU" sz="4500" dirty="0"/>
          </a:p>
          <a:p>
            <a:pPr marL="114300" indent="0" algn="just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131840" y="6309320"/>
            <a:ext cx="1872208" cy="548680"/>
          </a:xfrm>
          <a:prstGeom prst="downArrow">
            <a:avLst>
              <a:gd name="adj1" fmla="val 50000"/>
              <a:gd name="adj2" fmla="val 43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6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323528" y="1124744"/>
            <a:ext cx="7992888" cy="15121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стрелка влево/вправо 5"/>
          <p:cNvSpPr/>
          <p:nvPr/>
        </p:nvSpPr>
        <p:spPr>
          <a:xfrm rot="16200000">
            <a:off x="3743908" y="2888940"/>
            <a:ext cx="1080120" cy="8640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7546" y="3766782"/>
            <a:ext cx="7988870" cy="31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/>
              <a:t>Представляется необходимым внести изменения в Закон        № 44-ФЗ, а именно: дополнить п. 1 ч. 1 ст. 31 пунктом 1.1, в котором предусмотреть при закупках жилых помещений (квартир) требование к участнику о необходимости являться собственником реализуемого имущества (или уполномоченным собственником лицом) и, соответственно, в составе заявок требовать предоставления соответствующих документов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7534" y="404664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Назрели изменения в Закон № 44-ФЗ</a:t>
            </a: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Требуется отдельное регулирование  </a:t>
            </a:r>
          </a:p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таких  закупок !!!</a:t>
            </a:r>
          </a:p>
        </p:txBody>
      </p:sp>
    </p:spTree>
    <p:extLst>
      <p:ext uri="{BB962C8B-B14F-4D97-AF65-F5344CB8AC3E}">
        <p14:creationId xmlns:p14="http://schemas.microsoft.com/office/powerpoint/2010/main" val="202156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товару 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(п. 3 ч. 5 ст. 66 Закона № 44-ФЗ )– 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устанавливать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dirty="0"/>
              <a:t>         Заказчики в техническом задании указывают о необходимости предоставления документов (н-р технический паспорт на жилое помещение) после подписания контракта при регистрации сделки в </a:t>
            </a:r>
            <a:r>
              <a:rPr lang="ru-RU" dirty="0" err="1"/>
              <a:t>Росреестре</a:t>
            </a:r>
            <a:r>
              <a:rPr lang="ru-RU" dirty="0"/>
              <a:t>.</a:t>
            </a:r>
          </a:p>
          <a:p>
            <a:pPr marL="114300" indent="0" algn="just">
              <a:buNone/>
            </a:pPr>
            <a:r>
              <a:rPr lang="ru-RU" dirty="0"/>
              <a:t>         Комиссия Карельского УФАС полагает, что указанное требование целесообразно устанавливать на этапе исполнения соответствующего контракта, заключаемого по результатам конкурентной процедуры. Не допускается требовать представления таких документов, если в соответствии с законодательством Российской Федерации такие документы передаются вместе с товаром.</a:t>
            </a:r>
          </a:p>
          <a:p>
            <a:pPr marL="114300" indent="0" algn="just">
              <a:buNone/>
            </a:pPr>
            <a:endParaRPr lang="ru-RU" dirty="0"/>
          </a:p>
          <a:p>
            <a:pPr lvl="1" algn="just">
              <a:buFontTx/>
              <a:buChar char="-"/>
            </a:pPr>
            <a:r>
              <a:rPr lang="ru-RU" sz="1900" dirty="0">
                <a:solidFill>
                  <a:srgbClr val="FF0000"/>
                </a:solidFill>
              </a:rPr>
              <a:t>Решение УФАС России по Республике Карелия от 25 декабря 2019 г. по делу № 010/06/105-939/2019;</a:t>
            </a:r>
          </a:p>
          <a:p>
            <a:pPr lvl="1" algn="just">
              <a:buFontTx/>
              <a:buChar char="-"/>
            </a:pPr>
            <a:r>
              <a:rPr lang="ru-RU" sz="1900" dirty="0">
                <a:solidFill>
                  <a:srgbClr val="FF0000"/>
                </a:solidFill>
              </a:rPr>
              <a:t>Решение УФАС России по Республике Карелия от 10.03.2020 № 010/06/105-149/2020;</a:t>
            </a:r>
          </a:p>
          <a:p>
            <a:pPr lvl="1" algn="just">
              <a:buFontTx/>
              <a:buChar char="-"/>
            </a:pPr>
            <a:r>
              <a:rPr lang="ru-RU" sz="1900" dirty="0">
                <a:solidFill>
                  <a:srgbClr val="FF0000"/>
                </a:solidFill>
              </a:rPr>
              <a:t>Решение Арбитражного суда Республики Карелия по делу № А26-4906/2020 от 14 сентября 2020 года</a:t>
            </a:r>
          </a:p>
          <a:p>
            <a:pPr lvl="1" algn="just">
              <a:buFontTx/>
              <a:buChar char="-"/>
            </a:pPr>
            <a:endParaRPr lang="ru-RU" dirty="0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ru-RU" dirty="0"/>
          </a:p>
          <a:p>
            <a:pPr marL="114300" indent="0" algn="just">
              <a:buNone/>
            </a:pPr>
            <a:endParaRPr lang="ru-RU" sz="2800" dirty="0"/>
          </a:p>
          <a:p>
            <a:pPr marL="114300" indent="0" algn="just">
              <a:buNone/>
            </a:pPr>
            <a:endParaRPr lang="ru-RU" sz="2600" dirty="0"/>
          </a:p>
          <a:p>
            <a:pPr marL="114300" indent="0" algn="just">
              <a:buNone/>
            </a:pPr>
            <a:endParaRPr lang="ru-RU" sz="2600" dirty="0"/>
          </a:p>
          <a:p>
            <a:pPr marL="114300" indent="0" algn="just">
              <a:buNone/>
            </a:pPr>
            <a:endParaRPr lang="ru-RU" sz="2600" dirty="0"/>
          </a:p>
          <a:p>
            <a:pPr marL="114300" indent="0" algn="just">
              <a:buNone/>
            </a:pPr>
            <a:endParaRPr lang="ru-RU" sz="2600" dirty="0"/>
          </a:p>
          <a:p>
            <a:pPr marL="114300" indent="0" algn="just">
              <a:buNone/>
            </a:pPr>
            <a:endParaRPr lang="ru-RU" sz="4500" dirty="0"/>
          </a:p>
          <a:p>
            <a:pPr marL="114300" indent="0" algn="just">
              <a:buNone/>
            </a:pPr>
            <a:endParaRPr lang="ru-RU" sz="4500" dirty="0"/>
          </a:p>
          <a:p>
            <a:pPr marL="114300" indent="0" algn="just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9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обоснования НМЦК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466728" cy="4590288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114300" indent="0" algn="ctr">
              <a:buNone/>
            </a:pPr>
            <a:r>
              <a:rPr lang="ru-RU" dirty="0"/>
              <a:t>Приоритетный метод – </a:t>
            </a:r>
          </a:p>
          <a:p>
            <a:pPr marL="11430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АНАЛИЗ РЫНКА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851920" y="1536192"/>
            <a:ext cx="4225280" cy="50611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000" dirty="0"/>
              <a:t>При закупке квартир для переселения граждан из аварийного жилья заказчик руководствуется Приказом Минстроя РФ об установлении предельной стоимости 1 кв. метра жилья (по регионам).</a:t>
            </a:r>
          </a:p>
          <a:p>
            <a:pPr algn="just"/>
            <a:endParaRPr lang="ru-RU" sz="2000" dirty="0"/>
          </a:p>
          <a:p>
            <a:pPr marL="114300" indent="0" algn="just">
              <a:buNone/>
            </a:pPr>
            <a:r>
              <a:rPr lang="ru-RU" sz="2000" dirty="0"/>
              <a:t>Если стоимость за 1 кв. м. при расчете методом анализа рынка &gt; чем стоимость по Приказу</a:t>
            </a:r>
          </a:p>
          <a:p>
            <a:pPr algn="just"/>
            <a:endParaRPr lang="ru-RU" sz="2000" dirty="0"/>
          </a:p>
          <a:p>
            <a:pPr marL="114300" indent="0" algn="just">
              <a:buNone/>
            </a:pPr>
            <a:r>
              <a:rPr lang="ru-RU" sz="2000" dirty="0"/>
              <a:t>                          </a:t>
            </a:r>
          </a:p>
          <a:p>
            <a:pPr marL="114300" indent="0" algn="ctr">
              <a:buNone/>
            </a:pPr>
            <a:r>
              <a:rPr lang="ru-RU" sz="2000" dirty="0"/>
              <a:t>      </a:t>
            </a:r>
            <a:r>
              <a:rPr lang="ru-RU" dirty="0">
                <a:solidFill>
                  <a:srgbClr val="FF0000"/>
                </a:solidFill>
              </a:rPr>
              <a:t>ИНОЙ</a:t>
            </a:r>
            <a:r>
              <a:rPr lang="ru-RU" dirty="0"/>
              <a:t> метод</a:t>
            </a:r>
          </a:p>
          <a:p>
            <a:pPr marL="114300" indent="0" algn="just">
              <a:buNone/>
            </a:pPr>
            <a:endParaRPr lang="ru-RU" sz="2000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4933075" y="3717032"/>
            <a:ext cx="2448272" cy="504056"/>
          </a:xfrm>
          <a:prstGeom prst="triangle">
            <a:avLst>
              <a:gd name="adj" fmla="val 503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58552" y="5229200"/>
            <a:ext cx="83423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3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257" y="663971"/>
            <a:ext cx="30869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u="sng" dirty="0"/>
              <a:t>На сегодня</a:t>
            </a:r>
            <a:r>
              <a:rPr lang="en-US" sz="2000" u="sng" dirty="0"/>
              <a:t> </a:t>
            </a:r>
            <a:r>
              <a:rPr lang="ru-RU" sz="2000" u="sng" dirty="0"/>
              <a:t>действует</a:t>
            </a:r>
          </a:p>
          <a:p>
            <a:pPr algn="ctr"/>
            <a:r>
              <a:rPr lang="ru-RU" sz="2000" u="sng" dirty="0"/>
              <a:t>ограничение </a:t>
            </a:r>
          </a:p>
          <a:p>
            <a:pPr algn="ctr"/>
            <a:r>
              <a:rPr lang="ru-RU" sz="2000" i="1" dirty="0">
                <a:solidFill>
                  <a:srgbClr val="FF0000"/>
                </a:solidFill>
              </a:rPr>
              <a:t>по Закону № 159-ФЗ: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&gt; 25% </a:t>
            </a:r>
            <a:r>
              <a:rPr lang="ru-RU" sz="2000" dirty="0"/>
              <a:t>квартир в одном </a:t>
            </a:r>
          </a:p>
          <a:p>
            <a:pPr algn="ctr"/>
            <a:r>
              <a:rPr lang="ru-RU" sz="2000" dirty="0"/>
              <a:t>доме</a:t>
            </a:r>
          </a:p>
          <a:p>
            <a:pPr algn="ctr"/>
            <a:r>
              <a:rPr lang="ru-RU" sz="2000" dirty="0"/>
              <a:t>для детей-сирот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988488" y="1124744"/>
            <a:ext cx="632556" cy="360039"/>
          </a:xfrm>
          <a:prstGeom prst="rightArrow">
            <a:avLst>
              <a:gd name="adj1" fmla="val 50000"/>
              <a:gd name="adj2" fmla="val 45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621044" y="764704"/>
            <a:ext cx="30409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Подается заявка на </a:t>
            </a:r>
          </a:p>
          <a:p>
            <a:pPr algn="ctr"/>
            <a:r>
              <a:rPr lang="ru-RU" sz="2000" dirty="0"/>
              <a:t>продажу квартиры в доме, </a:t>
            </a:r>
          </a:p>
          <a:p>
            <a:pPr algn="ctr"/>
            <a:r>
              <a:rPr lang="ru-RU" sz="2000" dirty="0"/>
              <a:t>где уже 25% квартир для </a:t>
            </a:r>
          </a:p>
          <a:p>
            <a:pPr algn="ctr"/>
            <a:r>
              <a:rPr lang="ru-RU" sz="2000" dirty="0"/>
              <a:t>детей-сирот</a:t>
            </a: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020272" y="1281827"/>
            <a:ext cx="1235576" cy="25885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3501008"/>
            <a:ext cx="2302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Заявка отклоняется</a:t>
            </a:r>
          </a:p>
        </p:txBody>
      </p:sp>
      <p:sp>
        <p:nvSpPr>
          <p:cNvPr id="12" name="Стрелка влево 11"/>
          <p:cNvSpPr/>
          <p:nvPr/>
        </p:nvSpPr>
        <p:spPr>
          <a:xfrm>
            <a:off x="2988488" y="3501008"/>
            <a:ext cx="632556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6639" y="3257574"/>
            <a:ext cx="2284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Закупку квартиры</a:t>
            </a:r>
          </a:p>
          <a:p>
            <a:pPr algn="ctr"/>
            <a:r>
              <a:rPr lang="ru-RU" sz="2000" dirty="0"/>
              <a:t>Заказчик не осуществил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 rot="20515549">
            <a:off x="421687" y="3862040"/>
            <a:ext cx="731520" cy="23433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5609230"/>
            <a:ext cx="3318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Потребность не обеспечена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ПРОБЛЕМА!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653136"/>
            <a:ext cx="2060847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2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8615" y="436728"/>
            <a:ext cx="33333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Президентом РФ дано </a:t>
            </a:r>
          </a:p>
          <a:p>
            <a:pPr algn="ctr"/>
            <a:r>
              <a:rPr lang="ru-RU" sz="2400" dirty="0"/>
              <a:t>поручение - проработать вопрос</a:t>
            </a:r>
          </a:p>
          <a:p>
            <a:pPr algn="ctr"/>
            <a:r>
              <a:rPr lang="ru-RU" sz="2400" dirty="0"/>
              <a:t>по увеличению порога с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50% </a:t>
            </a:r>
            <a:r>
              <a:rPr lang="ru-RU" sz="2400" dirty="0"/>
              <a:t>квартир для детей-сирот в одном доме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2124" y="818866"/>
            <a:ext cx="3090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Законопроект</a:t>
            </a:r>
            <a:r>
              <a:rPr lang="ru-RU" sz="2400" dirty="0"/>
              <a:t> </a:t>
            </a:r>
          </a:p>
          <a:p>
            <a:pPr algn="ctr"/>
            <a:r>
              <a:rPr lang="ru-RU" sz="2400" dirty="0"/>
              <a:t>№ 1134459-7 </a:t>
            </a:r>
          </a:p>
          <a:p>
            <a:pPr algn="ctr"/>
            <a:r>
              <a:rPr lang="ru-RU" sz="2400" dirty="0"/>
              <a:t>в ГД РФ</a:t>
            </a:r>
          </a:p>
          <a:p>
            <a:pPr algn="ctr"/>
            <a:r>
              <a:rPr lang="ru-RU" sz="2400" dirty="0"/>
              <a:t>прошел первое чтение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546" y="3179928"/>
            <a:ext cx="76227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Установление ограничения приводит к следующему: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400" dirty="0"/>
              <a:t>замедляется процесс обеспечения детей-сирот жильем </a:t>
            </a:r>
          </a:p>
          <a:p>
            <a:pPr algn="ctr"/>
            <a:r>
              <a:rPr lang="ru-RU" sz="2400" i="1" dirty="0">
                <a:solidFill>
                  <a:schemeClr val="tx2"/>
                </a:solidFill>
              </a:rPr>
              <a:t>(для переселенцев из аварийного фонда такого ограничения нет, почему не сделать по аналогии?)</a:t>
            </a:r>
          </a:p>
          <a:p>
            <a:pPr algn="ctr"/>
            <a:endParaRPr lang="ru-RU" sz="2400" dirty="0"/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400" dirty="0"/>
              <a:t>Заказчик не может удовлетворить такую потребность путем закупки строительных работ (ПСД + СМР) – строить МКД</a:t>
            </a:r>
          </a:p>
        </p:txBody>
      </p:sp>
      <p:sp>
        <p:nvSpPr>
          <p:cNvPr id="6" name="Нашивка 5"/>
          <p:cNvSpPr/>
          <p:nvPr/>
        </p:nvSpPr>
        <p:spPr>
          <a:xfrm>
            <a:off x="3707904" y="980729"/>
            <a:ext cx="1368152" cy="1440159"/>
          </a:xfrm>
          <a:prstGeom prst="chevron">
            <a:avLst>
              <a:gd name="adj" fmla="val 54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09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2758</TotalTime>
  <Words>1530</Words>
  <Application>Microsoft Office PowerPoint</Application>
  <PresentationFormat>Экран (4:3)</PresentationFormat>
  <Paragraphs>175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Monotype Corsiva</vt:lpstr>
      <vt:lpstr>Wingdings</vt:lpstr>
      <vt:lpstr>Соседство</vt:lpstr>
      <vt:lpstr>Приобретение жилых помещений (квартир) для предоставления детям сиротам и детям, оставшимся без попечения родителей,  в рамках Закона № 44-ФЗ</vt:lpstr>
      <vt:lpstr>Определения:</vt:lpstr>
      <vt:lpstr>Требования к участнику закупки  (по п. 1 ч. 1 ст. 31 Закона № 44-ФЗ)</vt:lpstr>
      <vt:lpstr>Требования к участнику закупки  (по п. 1 ч. 1 ст. 31 Закона № 44-ФЗ)</vt:lpstr>
      <vt:lpstr>Презентация PowerPoint</vt:lpstr>
      <vt:lpstr>Требования к товару  (п. 3 ч. 5 ст. 66 Закона № 44-ФЗ )–  не устанавливать</vt:lpstr>
      <vt:lpstr>Метод обоснования НМЦК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Юридическая коллизия</vt:lpstr>
      <vt:lpstr>Презентация PowerPoint</vt:lpstr>
      <vt:lpstr>Презентация PowerPoint</vt:lpstr>
      <vt:lpstr>Дополнительно</vt:lpstr>
      <vt:lpstr>Дополнительно</vt:lpstr>
      <vt:lpstr>Дополнительно</vt:lpstr>
      <vt:lpstr>Дополнительно</vt:lpstr>
      <vt:lpstr>МИНИСТЕРСТВО ЭКОНОМИЧЕСКОГО РАЗВИТИЯ  И ПРОМЫШЛЕННОСТИ РЕСПУБЛИКИ КАРЕЛИЯ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Закупки крупнейших заказчиков у субъектов малого предпринимательства в соответствии Федеральным законом №223-ФЗ.</dc:title>
  <dc:creator>Andrew</dc:creator>
  <cp:lastModifiedBy>Елена</cp:lastModifiedBy>
  <cp:revision>219</cp:revision>
  <dcterms:created xsi:type="dcterms:W3CDTF">2019-06-02T22:55:33Z</dcterms:created>
  <dcterms:modified xsi:type="dcterms:W3CDTF">2021-09-22T06:18:35Z</dcterms:modified>
</cp:coreProperties>
</file>