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0" r:id="rId1"/>
  </p:sldMasterIdLst>
  <p:sldIdLst>
    <p:sldId id="256" r:id="rId2"/>
    <p:sldId id="265" r:id="rId3"/>
    <p:sldId id="257" r:id="rId4"/>
    <p:sldId id="271" r:id="rId5"/>
    <p:sldId id="264" r:id="rId6"/>
    <p:sldId id="267" r:id="rId7"/>
    <p:sldId id="275" r:id="rId8"/>
    <p:sldId id="273" r:id="rId9"/>
    <p:sldId id="274" r:id="rId10"/>
    <p:sldId id="276" r:id="rId11"/>
    <p:sldId id="277" r:id="rId12"/>
    <p:sldId id="278" r:id="rId13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8786-A77E-4CF0-B212-E24ABCE3F2B0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AF883FF9-1191-4B19-A18B-5CBAB365CCEC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600" dirty="0" smtClean="0"/>
            <a:t>Предложения членов Ассоциации, сформированные по итогам «Недели госзаказа в Карелии 2020», учтены в оптимизационном пакете поправок</a:t>
          </a:r>
          <a:endParaRPr lang="ru-RU" sz="1600" dirty="0"/>
        </a:p>
      </dgm:t>
    </dgm:pt>
    <dgm:pt modelId="{9179454D-C969-4524-B002-D00C99DC9C58}" type="parTrans" cxnId="{769A6D0C-9963-46D4-9AB8-104748CE9C79}">
      <dgm:prSet/>
      <dgm:spPr/>
      <dgm:t>
        <a:bodyPr/>
        <a:lstStyle/>
        <a:p>
          <a:endParaRPr lang="ru-RU"/>
        </a:p>
      </dgm:t>
    </dgm:pt>
    <dgm:pt modelId="{B6E9001D-733B-4910-9248-773438CBC234}" type="sibTrans" cxnId="{769A6D0C-9963-46D4-9AB8-104748CE9C79}">
      <dgm:prSet/>
      <dgm:spPr/>
      <dgm:t>
        <a:bodyPr/>
        <a:lstStyle/>
        <a:p>
          <a:endParaRPr lang="ru-RU"/>
        </a:p>
      </dgm:t>
    </dgm:pt>
    <dgm:pt modelId="{9347D854-BE24-4460-A339-0388E19699F5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600" dirty="0" smtClean="0"/>
            <a:t>Разработан и реализован новый формат проведения обсуждений. Активно проводятся очно-заочные дебаты</a:t>
          </a:r>
          <a:endParaRPr lang="ru-RU" sz="1600" dirty="0"/>
        </a:p>
      </dgm:t>
    </dgm:pt>
    <dgm:pt modelId="{4C95DDD7-B0F1-4DC5-8632-8A70D0C9346E}" type="parTrans" cxnId="{73A28013-6689-4932-AA07-5CEF76A4D50D}">
      <dgm:prSet/>
      <dgm:spPr/>
      <dgm:t>
        <a:bodyPr/>
        <a:lstStyle/>
        <a:p>
          <a:endParaRPr lang="ru-RU"/>
        </a:p>
      </dgm:t>
    </dgm:pt>
    <dgm:pt modelId="{F2EBE9B5-A733-4E3D-9287-DC2D8DD21CE8}" type="sibTrans" cxnId="{73A28013-6689-4932-AA07-5CEF76A4D50D}">
      <dgm:prSet/>
      <dgm:spPr/>
      <dgm:t>
        <a:bodyPr/>
        <a:lstStyle/>
        <a:p>
          <a:endParaRPr lang="ru-RU"/>
        </a:p>
      </dgm:t>
    </dgm:pt>
    <dgm:pt modelId="{F7F55235-A328-485E-8398-29690F34C371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600" dirty="0" smtClean="0"/>
            <a:t>Сформированы новые комитеты: комитет по </a:t>
          </a:r>
          <a:r>
            <a:rPr lang="ru-RU" sz="1600" dirty="0" err="1" smtClean="0"/>
            <a:t>цифровизации</a:t>
          </a:r>
          <a:r>
            <a:rPr lang="ru-RU" sz="1600" dirty="0" smtClean="0"/>
            <a:t>, комитет по  централизации</a:t>
          </a:r>
        </a:p>
      </dgm:t>
    </dgm:pt>
    <dgm:pt modelId="{D5A4E605-15DF-4554-AC2C-AF045CBFE8FF}" type="parTrans" cxnId="{7F2F9C56-41CF-45D4-9FE8-69CB133D2F9D}">
      <dgm:prSet/>
      <dgm:spPr/>
      <dgm:t>
        <a:bodyPr/>
        <a:lstStyle/>
        <a:p>
          <a:endParaRPr lang="ru-RU"/>
        </a:p>
      </dgm:t>
    </dgm:pt>
    <dgm:pt modelId="{B197FA84-1099-45CA-A036-4DEA62F36837}" type="sibTrans" cxnId="{7F2F9C56-41CF-45D4-9FE8-69CB133D2F9D}">
      <dgm:prSet/>
      <dgm:spPr/>
      <dgm:t>
        <a:bodyPr/>
        <a:lstStyle/>
        <a:p>
          <a:endParaRPr lang="ru-RU"/>
        </a:p>
      </dgm:t>
    </dgm:pt>
    <dgm:pt modelId="{A0489A5A-0B2C-4F72-AE75-BFBCEC77BE87}" type="pres">
      <dgm:prSet presAssocID="{D7C68786-A77E-4CF0-B212-E24ABCE3F2B0}" presName="linearFlow" presStyleCnt="0">
        <dgm:presLayoutVars>
          <dgm:dir/>
          <dgm:resizeHandles val="exact"/>
        </dgm:presLayoutVars>
      </dgm:prSet>
      <dgm:spPr/>
    </dgm:pt>
    <dgm:pt modelId="{64A6F648-4F79-4847-B8F6-93C1232AFC66}" type="pres">
      <dgm:prSet presAssocID="{AF883FF9-1191-4B19-A18B-5CBAB365CCEC}" presName="composite" presStyleCnt="0"/>
      <dgm:spPr/>
    </dgm:pt>
    <dgm:pt modelId="{CFC9E544-76D3-432E-8C38-E12A688238F3}" type="pres">
      <dgm:prSet presAssocID="{AF883FF9-1191-4B19-A18B-5CBAB365CCEC}" presName="imgShp" presStyleLbl="fgImgPlace1" presStyleIdx="0" presStyleCnt="3" custLinFactY="100000" custLinFactNeighborX="-28653" custLinFactNeighborY="19848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</dgm:pt>
    <dgm:pt modelId="{0E5E1147-1526-4B34-B834-B1CFB448481E}" type="pres">
      <dgm:prSet presAssocID="{AF883FF9-1191-4B19-A18B-5CBAB365CCEC}" presName="txShp" presStyleLbl="node1" presStyleIdx="0" presStyleCnt="3" custScaleX="126225" custScaleY="141852" custLinFactY="122715" custLinFactNeighborX="-268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D506A-000E-4B67-A1E3-0D23F1610BF6}" type="pres">
      <dgm:prSet presAssocID="{B6E9001D-733B-4910-9248-773438CBC234}" presName="spacing" presStyleCnt="0"/>
      <dgm:spPr/>
    </dgm:pt>
    <dgm:pt modelId="{F926A3A1-C9E9-4B8F-BDBF-67A40CDB8FF9}" type="pres">
      <dgm:prSet presAssocID="{9347D854-BE24-4460-A339-0388E19699F5}" presName="composite" presStyleCnt="0"/>
      <dgm:spPr/>
    </dgm:pt>
    <dgm:pt modelId="{B6F51808-C90E-4036-8FFA-06FB007CED9F}" type="pres">
      <dgm:prSet presAssocID="{9347D854-BE24-4460-A339-0388E19699F5}" presName="imgShp" presStyleLbl="fgImgPlace1" presStyleIdx="1" presStyleCnt="3" custLinFactNeighborX="-24194" custLinFactNeighborY="-390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4F46A7D-7412-4EE8-9840-A0C1D924A8F7}" type="pres">
      <dgm:prSet presAssocID="{9347D854-BE24-4460-A339-0388E19699F5}" presName="txShp" presStyleLbl="node1" presStyleIdx="1" presStyleCnt="3" custScaleX="123525" custScaleY="112864" custLinFactNeighborX="-835" custLinFactNeighborY="5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471A9-C491-4DB4-8910-3A7EEF890DE8}" type="pres">
      <dgm:prSet presAssocID="{F2EBE9B5-A733-4E3D-9287-DC2D8DD21CE8}" presName="spacing" presStyleCnt="0"/>
      <dgm:spPr/>
    </dgm:pt>
    <dgm:pt modelId="{3C9C088E-D9C5-4A7B-A2CD-2D4E72711EA7}" type="pres">
      <dgm:prSet presAssocID="{F7F55235-A328-485E-8398-29690F34C371}" presName="composite" presStyleCnt="0"/>
      <dgm:spPr/>
    </dgm:pt>
    <dgm:pt modelId="{E3AB9C27-9041-4823-8C54-D79E19CF1C90}" type="pres">
      <dgm:prSet presAssocID="{F7F55235-A328-485E-8398-29690F34C371}" presName="imgShp" presStyleLbl="fgImgPlace1" presStyleIdx="2" presStyleCnt="3" custLinFactY="-144943" custLinFactNeighborX="-32442" custLinFactNeighborY="-2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5E5B37D6-6BC1-405E-98D9-7A94FE5E8D9E}" type="pres">
      <dgm:prSet presAssocID="{F7F55235-A328-485E-8398-29690F34C371}" presName="txShp" presStyleLbl="node1" presStyleIdx="2" presStyleCnt="3" custScaleX="126257" custScaleY="161107" custLinFactY="-147403" custLinFactNeighborX="1815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2F9C56-41CF-45D4-9FE8-69CB133D2F9D}" srcId="{D7C68786-A77E-4CF0-B212-E24ABCE3F2B0}" destId="{F7F55235-A328-485E-8398-29690F34C371}" srcOrd="2" destOrd="0" parTransId="{D5A4E605-15DF-4554-AC2C-AF045CBFE8FF}" sibTransId="{B197FA84-1099-45CA-A036-4DEA62F36837}"/>
    <dgm:cxn modelId="{00F33163-C7BF-47FD-9F20-F7C9314413E0}" type="presOf" srcId="{D7C68786-A77E-4CF0-B212-E24ABCE3F2B0}" destId="{A0489A5A-0B2C-4F72-AE75-BFBCEC77BE87}" srcOrd="0" destOrd="0" presId="urn:microsoft.com/office/officeart/2005/8/layout/vList3"/>
    <dgm:cxn modelId="{73A28013-6689-4932-AA07-5CEF76A4D50D}" srcId="{D7C68786-A77E-4CF0-B212-E24ABCE3F2B0}" destId="{9347D854-BE24-4460-A339-0388E19699F5}" srcOrd="1" destOrd="0" parTransId="{4C95DDD7-B0F1-4DC5-8632-8A70D0C9346E}" sibTransId="{F2EBE9B5-A733-4E3D-9287-DC2D8DD21CE8}"/>
    <dgm:cxn modelId="{CA04EC14-A541-483D-B5B0-B1C529459F82}" type="presOf" srcId="{F7F55235-A328-485E-8398-29690F34C371}" destId="{5E5B37D6-6BC1-405E-98D9-7A94FE5E8D9E}" srcOrd="0" destOrd="0" presId="urn:microsoft.com/office/officeart/2005/8/layout/vList3"/>
    <dgm:cxn modelId="{769A6D0C-9963-46D4-9AB8-104748CE9C79}" srcId="{D7C68786-A77E-4CF0-B212-E24ABCE3F2B0}" destId="{AF883FF9-1191-4B19-A18B-5CBAB365CCEC}" srcOrd="0" destOrd="0" parTransId="{9179454D-C969-4524-B002-D00C99DC9C58}" sibTransId="{B6E9001D-733B-4910-9248-773438CBC234}"/>
    <dgm:cxn modelId="{4FF6DC04-B765-4278-9EC7-537BCA600371}" type="presOf" srcId="{AF883FF9-1191-4B19-A18B-5CBAB365CCEC}" destId="{0E5E1147-1526-4B34-B834-B1CFB448481E}" srcOrd="0" destOrd="0" presId="urn:microsoft.com/office/officeart/2005/8/layout/vList3"/>
    <dgm:cxn modelId="{72120DAD-F071-46D1-9D52-CF321583D24C}" type="presOf" srcId="{9347D854-BE24-4460-A339-0388E19699F5}" destId="{A4F46A7D-7412-4EE8-9840-A0C1D924A8F7}" srcOrd="0" destOrd="0" presId="urn:microsoft.com/office/officeart/2005/8/layout/vList3"/>
    <dgm:cxn modelId="{2571CBDD-FD0E-40AF-A97B-AC80B87B81D8}" type="presParOf" srcId="{A0489A5A-0B2C-4F72-AE75-BFBCEC77BE87}" destId="{64A6F648-4F79-4847-B8F6-93C1232AFC66}" srcOrd="0" destOrd="0" presId="urn:microsoft.com/office/officeart/2005/8/layout/vList3"/>
    <dgm:cxn modelId="{A4EED76D-177B-49EF-8BEE-DF9D83AD3C80}" type="presParOf" srcId="{64A6F648-4F79-4847-B8F6-93C1232AFC66}" destId="{CFC9E544-76D3-432E-8C38-E12A688238F3}" srcOrd="0" destOrd="0" presId="urn:microsoft.com/office/officeart/2005/8/layout/vList3"/>
    <dgm:cxn modelId="{E3BBCB69-AF08-4114-AD68-CA57E1E02A82}" type="presParOf" srcId="{64A6F648-4F79-4847-B8F6-93C1232AFC66}" destId="{0E5E1147-1526-4B34-B834-B1CFB448481E}" srcOrd="1" destOrd="0" presId="urn:microsoft.com/office/officeart/2005/8/layout/vList3"/>
    <dgm:cxn modelId="{A602E54C-DA05-4CD1-AB2F-415AEE54E153}" type="presParOf" srcId="{A0489A5A-0B2C-4F72-AE75-BFBCEC77BE87}" destId="{526D506A-000E-4B67-A1E3-0D23F1610BF6}" srcOrd="1" destOrd="0" presId="urn:microsoft.com/office/officeart/2005/8/layout/vList3"/>
    <dgm:cxn modelId="{0E5D3E08-87F2-4FF8-9745-B2BA3F67EC64}" type="presParOf" srcId="{A0489A5A-0B2C-4F72-AE75-BFBCEC77BE87}" destId="{F926A3A1-C9E9-4B8F-BDBF-67A40CDB8FF9}" srcOrd="2" destOrd="0" presId="urn:microsoft.com/office/officeart/2005/8/layout/vList3"/>
    <dgm:cxn modelId="{1642D886-1E72-4F28-B48C-6030095477BE}" type="presParOf" srcId="{F926A3A1-C9E9-4B8F-BDBF-67A40CDB8FF9}" destId="{B6F51808-C90E-4036-8FFA-06FB007CED9F}" srcOrd="0" destOrd="0" presId="urn:microsoft.com/office/officeart/2005/8/layout/vList3"/>
    <dgm:cxn modelId="{3EF90BD5-226A-440C-B841-12C4DBFDFA6E}" type="presParOf" srcId="{F926A3A1-C9E9-4B8F-BDBF-67A40CDB8FF9}" destId="{A4F46A7D-7412-4EE8-9840-A0C1D924A8F7}" srcOrd="1" destOrd="0" presId="urn:microsoft.com/office/officeart/2005/8/layout/vList3"/>
    <dgm:cxn modelId="{F60B25B0-9B1A-42E2-BE81-5800E09685CC}" type="presParOf" srcId="{A0489A5A-0B2C-4F72-AE75-BFBCEC77BE87}" destId="{8A7471A9-C491-4DB4-8910-3A7EEF890DE8}" srcOrd="3" destOrd="0" presId="urn:microsoft.com/office/officeart/2005/8/layout/vList3"/>
    <dgm:cxn modelId="{A03F98C4-3310-4A69-8808-F36E95DFF3C2}" type="presParOf" srcId="{A0489A5A-0B2C-4F72-AE75-BFBCEC77BE87}" destId="{3C9C088E-D9C5-4A7B-A2CD-2D4E72711EA7}" srcOrd="4" destOrd="0" presId="urn:microsoft.com/office/officeart/2005/8/layout/vList3"/>
    <dgm:cxn modelId="{B4C9EC39-7ADE-440A-9158-D6A1702C65F7}" type="presParOf" srcId="{3C9C088E-D9C5-4A7B-A2CD-2D4E72711EA7}" destId="{E3AB9C27-9041-4823-8C54-D79E19CF1C90}" srcOrd="0" destOrd="0" presId="urn:microsoft.com/office/officeart/2005/8/layout/vList3"/>
    <dgm:cxn modelId="{09D7A82D-D964-405A-831E-7DB85DEBAC6E}" type="presParOf" srcId="{3C9C088E-D9C5-4A7B-A2CD-2D4E72711EA7}" destId="{5E5B37D6-6BC1-405E-98D9-7A94FE5E8D9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C68786-A77E-4CF0-B212-E24ABCE3F2B0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AF883FF9-1191-4B19-A18B-5CBAB365CCEC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600" dirty="0" smtClean="0"/>
            <a:t>Вручение дипломов о ДПО в сфере закупок и сертификация членов Ассоциации «Рост»</a:t>
          </a:r>
          <a:endParaRPr lang="ru-RU" sz="1600" dirty="0"/>
        </a:p>
      </dgm:t>
    </dgm:pt>
    <dgm:pt modelId="{9179454D-C969-4524-B002-D00C99DC9C58}" type="parTrans" cxnId="{769A6D0C-9963-46D4-9AB8-104748CE9C79}">
      <dgm:prSet/>
      <dgm:spPr/>
      <dgm:t>
        <a:bodyPr/>
        <a:lstStyle/>
        <a:p>
          <a:endParaRPr lang="ru-RU"/>
        </a:p>
      </dgm:t>
    </dgm:pt>
    <dgm:pt modelId="{B6E9001D-733B-4910-9248-773438CBC234}" type="sibTrans" cxnId="{769A6D0C-9963-46D4-9AB8-104748CE9C79}">
      <dgm:prSet/>
      <dgm:spPr/>
      <dgm:t>
        <a:bodyPr/>
        <a:lstStyle/>
        <a:p>
          <a:endParaRPr lang="ru-RU"/>
        </a:p>
      </dgm:t>
    </dgm:pt>
    <dgm:pt modelId="{9347D854-BE24-4460-A339-0388E19699F5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600" b="0" i="0" dirty="0" smtClean="0"/>
            <a:t>Создан деполитизированный индекс осуществления закупок среди уполномоченных органов </a:t>
          </a:r>
          <a:r>
            <a:rPr lang="ru-RU" sz="1400" b="0" i="0" dirty="0" smtClean="0"/>
            <a:t> </a:t>
          </a:r>
          <a:endParaRPr lang="ru-RU" sz="1400" dirty="0"/>
        </a:p>
      </dgm:t>
    </dgm:pt>
    <dgm:pt modelId="{4C95DDD7-B0F1-4DC5-8632-8A70D0C9346E}" type="parTrans" cxnId="{73A28013-6689-4932-AA07-5CEF76A4D50D}">
      <dgm:prSet/>
      <dgm:spPr/>
      <dgm:t>
        <a:bodyPr/>
        <a:lstStyle/>
        <a:p>
          <a:endParaRPr lang="ru-RU"/>
        </a:p>
      </dgm:t>
    </dgm:pt>
    <dgm:pt modelId="{F2EBE9B5-A733-4E3D-9287-DC2D8DD21CE8}" type="sibTrans" cxnId="{73A28013-6689-4932-AA07-5CEF76A4D50D}">
      <dgm:prSet/>
      <dgm:spPr/>
      <dgm:t>
        <a:bodyPr/>
        <a:lstStyle/>
        <a:p>
          <a:endParaRPr lang="ru-RU"/>
        </a:p>
      </dgm:t>
    </dgm:pt>
    <dgm:pt modelId="{F7F55235-A328-485E-8398-29690F34C371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600" dirty="0" smtClean="0"/>
            <a:t>Подготовка рейтинга заказчиков для Рязанской области</a:t>
          </a:r>
        </a:p>
      </dgm:t>
    </dgm:pt>
    <dgm:pt modelId="{D5A4E605-15DF-4554-AC2C-AF045CBFE8FF}" type="parTrans" cxnId="{7F2F9C56-41CF-45D4-9FE8-69CB133D2F9D}">
      <dgm:prSet/>
      <dgm:spPr/>
      <dgm:t>
        <a:bodyPr/>
        <a:lstStyle/>
        <a:p>
          <a:endParaRPr lang="ru-RU"/>
        </a:p>
      </dgm:t>
    </dgm:pt>
    <dgm:pt modelId="{B197FA84-1099-45CA-A036-4DEA62F36837}" type="sibTrans" cxnId="{7F2F9C56-41CF-45D4-9FE8-69CB133D2F9D}">
      <dgm:prSet/>
      <dgm:spPr/>
      <dgm:t>
        <a:bodyPr/>
        <a:lstStyle/>
        <a:p>
          <a:endParaRPr lang="ru-RU"/>
        </a:p>
      </dgm:t>
    </dgm:pt>
    <dgm:pt modelId="{A0489A5A-0B2C-4F72-AE75-BFBCEC77BE87}" type="pres">
      <dgm:prSet presAssocID="{D7C68786-A77E-4CF0-B212-E24ABCE3F2B0}" presName="linearFlow" presStyleCnt="0">
        <dgm:presLayoutVars>
          <dgm:dir/>
          <dgm:resizeHandles val="exact"/>
        </dgm:presLayoutVars>
      </dgm:prSet>
      <dgm:spPr/>
    </dgm:pt>
    <dgm:pt modelId="{64A6F648-4F79-4847-B8F6-93C1232AFC66}" type="pres">
      <dgm:prSet presAssocID="{AF883FF9-1191-4B19-A18B-5CBAB365CCEC}" presName="composite" presStyleCnt="0"/>
      <dgm:spPr/>
    </dgm:pt>
    <dgm:pt modelId="{CFC9E544-76D3-432E-8C38-E12A688238F3}" type="pres">
      <dgm:prSet presAssocID="{AF883FF9-1191-4B19-A18B-5CBAB365CCEC}" presName="imgShp" presStyleLbl="fgImgPlace1" presStyleIdx="0" presStyleCnt="3" custScaleX="135514" custScaleY="131460" custLinFactY="100000" custLinFactNeighborX="-46346" custLinFactNeighborY="1443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E5E1147-1526-4B34-B834-B1CFB448481E}" type="pres">
      <dgm:prSet presAssocID="{AF883FF9-1191-4B19-A18B-5CBAB365CCEC}" presName="txShp" presStyleLbl="node1" presStyleIdx="0" presStyleCnt="3" custScaleX="134809" custScaleY="198263" custLinFactY="100000" custLinFactNeighborX="6239" custLinFactNeighborY="153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D506A-000E-4B67-A1E3-0D23F1610BF6}" type="pres">
      <dgm:prSet presAssocID="{B6E9001D-733B-4910-9248-773438CBC234}" presName="spacing" presStyleCnt="0"/>
      <dgm:spPr/>
    </dgm:pt>
    <dgm:pt modelId="{F926A3A1-C9E9-4B8F-BDBF-67A40CDB8FF9}" type="pres">
      <dgm:prSet presAssocID="{9347D854-BE24-4460-A339-0388E19699F5}" presName="composite" presStyleCnt="0"/>
      <dgm:spPr/>
    </dgm:pt>
    <dgm:pt modelId="{B6F51808-C90E-4036-8FFA-06FB007CED9F}" type="pres">
      <dgm:prSet presAssocID="{9347D854-BE24-4460-A339-0388E19699F5}" presName="imgShp" presStyleLbl="fgImgPlace1" presStyleIdx="1" presStyleCnt="3" custScaleX="123713" custScaleY="121692" custLinFactY="-100000" custLinFactNeighborX="-36054" custLinFactNeighborY="-11367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4F46A7D-7412-4EE8-9840-A0C1D924A8F7}" type="pres">
      <dgm:prSet presAssocID="{9347D854-BE24-4460-A339-0388E19699F5}" presName="txShp" presStyleLbl="node1" presStyleIdx="1" presStyleCnt="3" custScaleX="127759" custScaleY="222540" custLinFactY="-100000" custLinFactNeighborX="7091" custLinFactNeighborY="-128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471A9-C491-4DB4-8910-3A7EEF890DE8}" type="pres">
      <dgm:prSet presAssocID="{F2EBE9B5-A733-4E3D-9287-DC2D8DD21CE8}" presName="spacing" presStyleCnt="0"/>
      <dgm:spPr/>
    </dgm:pt>
    <dgm:pt modelId="{3C9C088E-D9C5-4A7B-A2CD-2D4E72711EA7}" type="pres">
      <dgm:prSet presAssocID="{F7F55235-A328-485E-8398-29690F34C371}" presName="composite" presStyleCnt="0"/>
      <dgm:spPr/>
    </dgm:pt>
    <dgm:pt modelId="{E3AB9C27-9041-4823-8C54-D79E19CF1C90}" type="pres">
      <dgm:prSet presAssocID="{F7F55235-A328-485E-8398-29690F34C371}" presName="imgShp" presStyleLbl="fgImgPlace1" presStyleIdx="2" presStyleCnt="3" custLinFactNeighborX="-56736" custLinFactNeighborY="-84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E5B37D6-6BC1-405E-98D9-7A94FE5E8D9E}" type="pres">
      <dgm:prSet presAssocID="{F7F55235-A328-485E-8398-29690F34C371}" presName="txShp" presStyleLbl="node1" presStyleIdx="2" presStyleCnt="3" custScaleX="127759" custScaleY="177149" custLinFactNeighborX="6681" custLinFactNeighborY="-10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2F9C56-41CF-45D4-9FE8-69CB133D2F9D}" srcId="{D7C68786-A77E-4CF0-B212-E24ABCE3F2B0}" destId="{F7F55235-A328-485E-8398-29690F34C371}" srcOrd="2" destOrd="0" parTransId="{D5A4E605-15DF-4554-AC2C-AF045CBFE8FF}" sibTransId="{B197FA84-1099-45CA-A036-4DEA62F36837}"/>
    <dgm:cxn modelId="{00F33163-C7BF-47FD-9F20-F7C9314413E0}" type="presOf" srcId="{D7C68786-A77E-4CF0-B212-E24ABCE3F2B0}" destId="{A0489A5A-0B2C-4F72-AE75-BFBCEC77BE87}" srcOrd="0" destOrd="0" presId="urn:microsoft.com/office/officeart/2005/8/layout/vList3"/>
    <dgm:cxn modelId="{73A28013-6689-4932-AA07-5CEF76A4D50D}" srcId="{D7C68786-A77E-4CF0-B212-E24ABCE3F2B0}" destId="{9347D854-BE24-4460-A339-0388E19699F5}" srcOrd="1" destOrd="0" parTransId="{4C95DDD7-B0F1-4DC5-8632-8A70D0C9346E}" sibTransId="{F2EBE9B5-A733-4E3D-9287-DC2D8DD21CE8}"/>
    <dgm:cxn modelId="{CA04EC14-A541-483D-B5B0-B1C529459F82}" type="presOf" srcId="{F7F55235-A328-485E-8398-29690F34C371}" destId="{5E5B37D6-6BC1-405E-98D9-7A94FE5E8D9E}" srcOrd="0" destOrd="0" presId="urn:microsoft.com/office/officeart/2005/8/layout/vList3"/>
    <dgm:cxn modelId="{769A6D0C-9963-46D4-9AB8-104748CE9C79}" srcId="{D7C68786-A77E-4CF0-B212-E24ABCE3F2B0}" destId="{AF883FF9-1191-4B19-A18B-5CBAB365CCEC}" srcOrd="0" destOrd="0" parTransId="{9179454D-C969-4524-B002-D00C99DC9C58}" sibTransId="{B6E9001D-733B-4910-9248-773438CBC234}"/>
    <dgm:cxn modelId="{4FF6DC04-B765-4278-9EC7-537BCA600371}" type="presOf" srcId="{AF883FF9-1191-4B19-A18B-5CBAB365CCEC}" destId="{0E5E1147-1526-4B34-B834-B1CFB448481E}" srcOrd="0" destOrd="0" presId="urn:microsoft.com/office/officeart/2005/8/layout/vList3"/>
    <dgm:cxn modelId="{72120DAD-F071-46D1-9D52-CF321583D24C}" type="presOf" srcId="{9347D854-BE24-4460-A339-0388E19699F5}" destId="{A4F46A7D-7412-4EE8-9840-A0C1D924A8F7}" srcOrd="0" destOrd="0" presId="urn:microsoft.com/office/officeart/2005/8/layout/vList3"/>
    <dgm:cxn modelId="{2571CBDD-FD0E-40AF-A97B-AC80B87B81D8}" type="presParOf" srcId="{A0489A5A-0B2C-4F72-AE75-BFBCEC77BE87}" destId="{64A6F648-4F79-4847-B8F6-93C1232AFC66}" srcOrd="0" destOrd="0" presId="urn:microsoft.com/office/officeart/2005/8/layout/vList3"/>
    <dgm:cxn modelId="{A4EED76D-177B-49EF-8BEE-DF9D83AD3C80}" type="presParOf" srcId="{64A6F648-4F79-4847-B8F6-93C1232AFC66}" destId="{CFC9E544-76D3-432E-8C38-E12A688238F3}" srcOrd="0" destOrd="0" presId="urn:microsoft.com/office/officeart/2005/8/layout/vList3"/>
    <dgm:cxn modelId="{E3BBCB69-AF08-4114-AD68-CA57E1E02A82}" type="presParOf" srcId="{64A6F648-4F79-4847-B8F6-93C1232AFC66}" destId="{0E5E1147-1526-4B34-B834-B1CFB448481E}" srcOrd="1" destOrd="0" presId="urn:microsoft.com/office/officeart/2005/8/layout/vList3"/>
    <dgm:cxn modelId="{A602E54C-DA05-4CD1-AB2F-415AEE54E153}" type="presParOf" srcId="{A0489A5A-0B2C-4F72-AE75-BFBCEC77BE87}" destId="{526D506A-000E-4B67-A1E3-0D23F1610BF6}" srcOrd="1" destOrd="0" presId="urn:microsoft.com/office/officeart/2005/8/layout/vList3"/>
    <dgm:cxn modelId="{0E5D3E08-87F2-4FF8-9745-B2BA3F67EC64}" type="presParOf" srcId="{A0489A5A-0B2C-4F72-AE75-BFBCEC77BE87}" destId="{F926A3A1-C9E9-4B8F-BDBF-67A40CDB8FF9}" srcOrd="2" destOrd="0" presId="urn:microsoft.com/office/officeart/2005/8/layout/vList3"/>
    <dgm:cxn modelId="{1642D886-1E72-4F28-B48C-6030095477BE}" type="presParOf" srcId="{F926A3A1-C9E9-4B8F-BDBF-67A40CDB8FF9}" destId="{B6F51808-C90E-4036-8FFA-06FB007CED9F}" srcOrd="0" destOrd="0" presId="urn:microsoft.com/office/officeart/2005/8/layout/vList3"/>
    <dgm:cxn modelId="{3EF90BD5-226A-440C-B841-12C4DBFDFA6E}" type="presParOf" srcId="{F926A3A1-C9E9-4B8F-BDBF-67A40CDB8FF9}" destId="{A4F46A7D-7412-4EE8-9840-A0C1D924A8F7}" srcOrd="1" destOrd="0" presId="urn:microsoft.com/office/officeart/2005/8/layout/vList3"/>
    <dgm:cxn modelId="{F60B25B0-9B1A-42E2-BE81-5800E09685CC}" type="presParOf" srcId="{A0489A5A-0B2C-4F72-AE75-BFBCEC77BE87}" destId="{8A7471A9-C491-4DB4-8910-3A7EEF890DE8}" srcOrd="3" destOrd="0" presId="urn:microsoft.com/office/officeart/2005/8/layout/vList3"/>
    <dgm:cxn modelId="{A03F98C4-3310-4A69-8808-F36E95DFF3C2}" type="presParOf" srcId="{A0489A5A-0B2C-4F72-AE75-BFBCEC77BE87}" destId="{3C9C088E-D9C5-4A7B-A2CD-2D4E72711EA7}" srcOrd="4" destOrd="0" presId="urn:microsoft.com/office/officeart/2005/8/layout/vList3"/>
    <dgm:cxn modelId="{B4C9EC39-7ADE-440A-9158-D6A1702C65F7}" type="presParOf" srcId="{3C9C088E-D9C5-4A7B-A2CD-2D4E72711EA7}" destId="{E3AB9C27-9041-4823-8C54-D79E19CF1C90}" srcOrd="0" destOrd="0" presId="urn:microsoft.com/office/officeart/2005/8/layout/vList3"/>
    <dgm:cxn modelId="{09D7A82D-D964-405A-831E-7DB85DEBAC6E}" type="presParOf" srcId="{3C9C088E-D9C5-4A7B-A2CD-2D4E72711EA7}" destId="{5E5B37D6-6BC1-405E-98D9-7A94FE5E8D9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E1147-1526-4B34-B834-B1CFB448481E}">
      <dsp:nvSpPr>
        <dsp:cNvPr id="0" name=""/>
        <dsp:cNvSpPr/>
      </dsp:nvSpPr>
      <dsp:spPr>
        <a:xfrm rot="10800000">
          <a:off x="450688" y="3405236"/>
          <a:ext cx="4495274" cy="1496118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5095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Предложения членов Ассоциации, сформированные по итогам «Недели госзаказа в Карелии 2020», учтены в оптимизационном пакете поправок</a:t>
          </a:r>
          <a:endParaRPr lang="ru-RU" sz="1600" kern="1200" dirty="0"/>
        </a:p>
      </dsp:txBody>
      <dsp:txXfrm rot="10800000">
        <a:off x="824717" y="3405236"/>
        <a:ext cx="4121245" cy="1496118"/>
      </dsp:txXfrm>
    </dsp:sp>
    <dsp:sp modelId="{CFC9E544-76D3-432E-8C38-E12A688238F3}">
      <dsp:nvSpPr>
        <dsp:cNvPr id="0" name=""/>
        <dsp:cNvSpPr/>
      </dsp:nvSpPr>
      <dsp:spPr>
        <a:xfrm>
          <a:off x="97654" y="3370431"/>
          <a:ext cx="1054703" cy="10547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46A7D-7412-4EE8-9840-A0C1D924A8F7}">
      <dsp:nvSpPr>
        <dsp:cNvPr id="0" name=""/>
        <dsp:cNvSpPr/>
      </dsp:nvSpPr>
      <dsp:spPr>
        <a:xfrm rot="10800000">
          <a:off x="502612" y="1871979"/>
          <a:ext cx="4399118" cy="1190380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5095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Разработан и реализован новый формат проведения обсуждений. Активно проводятся очно-заочные дебаты</a:t>
          </a:r>
          <a:endParaRPr lang="ru-RU" sz="1600" kern="1200" dirty="0"/>
        </a:p>
      </dsp:txBody>
      <dsp:txXfrm rot="10800000">
        <a:off x="800207" y="1871979"/>
        <a:ext cx="4101523" cy="1190380"/>
      </dsp:txXfrm>
    </dsp:sp>
    <dsp:sp modelId="{B6F51808-C90E-4036-8FFA-06FB007CED9F}">
      <dsp:nvSpPr>
        <dsp:cNvPr id="0" name=""/>
        <dsp:cNvSpPr/>
      </dsp:nvSpPr>
      <dsp:spPr>
        <a:xfrm>
          <a:off x="168722" y="1468629"/>
          <a:ext cx="1054703" cy="105470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B37D6-6BC1-405E-98D9-7A94FE5E8D9E}">
      <dsp:nvSpPr>
        <dsp:cNvPr id="0" name=""/>
        <dsp:cNvSpPr/>
      </dsp:nvSpPr>
      <dsp:spPr>
        <a:xfrm rot="10800000">
          <a:off x="524016" y="0"/>
          <a:ext cx="4496413" cy="1699201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5095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Сформированы новые комитеты: комитет по </a:t>
          </a:r>
          <a:r>
            <a:rPr lang="ru-RU" sz="1600" kern="1200" dirty="0" err="1" smtClean="0"/>
            <a:t>цифровизации</a:t>
          </a:r>
          <a:r>
            <a:rPr lang="ru-RU" sz="1600" kern="1200" dirty="0" smtClean="0"/>
            <a:t>, комитет по  централизации</a:t>
          </a:r>
        </a:p>
      </dsp:txBody>
      <dsp:txXfrm rot="10800000">
        <a:off x="948816" y="0"/>
        <a:ext cx="4071613" cy="1699201"/>
      </dsp:txXfrm>
    </dsp:sp>
    <dsp:sp modelId="{E3AB9C27-9041-4823-8C54-D79E19CF1C90}">
      <dsp:nvSpPr>
        <dsp:cNvPr id="0" name=""/>
        <dsp:cNvSpPr/>
      </dsp:nvSpPr>
      <dsp:spPr>
        <a:xfrm>
          <a:off x="57407" y="1844"/>
          <a:ext cx="1054703" cy="105470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E1147-1526-4B34-B834-B1CFB448481E}">
      <dsp:nvSpPr>
        <dsp:cNvPr id="0" name=""/>
        <dsp:cNvSpPr/>
      </dsp:nvSpPr>
      <dsp:spPr>
        <a:xfrm rot="10800000">
          <a:off x="523471" y="1933252"/>
          <a:ext cx="5032541" cy="1512879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491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Вручение дипломов о ДПО в сфере закупок и сертификация членов Ассоциации «Рост»</a:t>
          </a:r>
          <a:endParaRPr lang="ru-RU" sz="1600" kern="1200" dirty="0"/>
        </a:p>
      </dsp:txBody>
      <dsp:txXfrm rot="10800000">
        <a:off x="901691" y="1933252"/>
        <a:ext cx="4654321" cy="1512879"/>
      </dsp:txXfrm>
    </dsp:sp>
    <dsp:sp modelId="{CFC9E544-76D3-432E-8C38-E12A688238F3}">
      <dsp:nvSpPr>
        <dsp:cNvPr id="0" name=""/>
        <dsp:cNvSpPr/>
      </dsp:nvSpPr>
      <dsp:spPr>
        <a:xfrm>
          <a:off x="69607" y="2122321"/>
          <a:ext cx="1034062" cy="100312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46A7D-7412-4EE8-9840-A0C1D924A8F7}">
      <dsp:nvSpPr>
        <dsp:cNvPr id="0" name=""/>
        <dsp:cNvSpPr/>
      </dsp:nvSpPr>
      <dsp:spPr>
        <a:xfrm rot="10800000">
          <a:off x="686868" y="0"/>
          <a:ext cx="4769358" cy="1698129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491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/>
            <a:t>Создан деполитизированный индекс осуществления закупок среди уполномоченных органов </a:t>
          </a:r>
          <a:r>
            <a:rPr lang="ru-RU" sz="1400" b="0" i="0" kern="1200" dirty="0" smtClean="0"/>
            <a:t> </a:t>
          </a:r>
          <a:endParaRPr lang="ru-RU" sz="1400" kern="1200" dirty="0"/>
        </a:p>
      </dsp:txBody>
      <dsp:txXfrm rot="10800000">
        <a:off x="1111400" y="0"/>
        <a:ext cx="4344826" cy="1698129"/>
      </dsp:txXfrm>
    </dsp:sp>
    <dsp:sp modelId="{B6F51808-C90E-4036-8FFA-06FB007CED9F}">
      <dsp:nvSpPr>
        <dsp:cNvPr id="0" name=""/>
        <dsp:cNvSpPr/>
      </dsp:nvSpPr>
      <dsp:spPr>
        <a:xfrm>
          <a:off x="193166" y="497577"/>
          <a:ext cx="944013" cy="92859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B37D6-6BC1-405E-98D9-7A94FE5E8D9E}">
      <dsp:nvSpPr>
        <dsp:cNvPr id="0" name=""/>
        <dsp:cNvSpPr/>
      </dsp:nvSpPr>
      <dsp:spPr>
        <a:xfrm rot="10800000">
          <a:off x="671563" y="3592743"/>
          <a:ext cx="4769358" cy="1351765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491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Подготовка рейтинга заказчиков для Рязанской области</a:t>
          </a:r>
        </a:p>
      </dsp:txBody>
      <dsp:txXfrm rot="10800000">
        <a:off x="1009504" y="3592743"/>
        <a:ext cx="4431417" cy="1351765"/>
      </dsp:txXfrm>
    </dsp:sp>
    <dsp:sp modelId="{E3AB9C27-9041-4823-8C54-D79E19CF1C90}">
      <dsp:nvSpPr>
        <dsp:cNvPr id="0" name=""/>
        <dsp:cNvSpPr/>
      </dsp:nvSpPr>
      <dsp:spPr>
        <a:xfrm>
          <a:off x="125822" y="3899401"/>
          <a:ext cx="763067" cy="76306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466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304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015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697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16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410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47650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54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337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7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38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jp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jpg"/><Relationship Id="rId2" Type="http://schemas.openxmlformats.org/officeDocument/2006/relationships/image" Target="../media/image1.png"/><Relationship Id="rId16" Type="http://schemas.openxmlformats.org/officeDocument/2006/relationships/image" Target="../media/image21.jpe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6997F-A17D-4847-B41D-5242B31BC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0"/>
            <a:ext cx="9418320" cy="4041648"/>
          </a:xfrm>
          <a:noFill/>
        </p:spPr>
        <p:txBody>
          <a:bodyPr/>
          <a:lstStyle/>
          <a:p>
            <a:r>
              <a:rPr lang="ru-RU" dirty="0"/>
              <a:t>Ассоциация         РОСТ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7C13BA-3A51-422B-8D9D-E7642B021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041648"/>
            <a:ext cx="9418320" cy="1691640"/>
          </a:xfrm>
        </p:spPr>
        <p:txBody>
          <a:bodyPr/>
          <a:lstStyle/>
          <a:p>
            <a:r>
              <a:rPr lang="ru-RU" b="0" i="0" dirty="0">
                <a:solidFill>
                  <a:schemeClr val="tx1"/>
                </a:solidFill>
                <a:effectLst/>
                <a:latin typeface="-apple-system"/>
              </a:rPr>
              <a:t>«Равноправие – ответственность – состязательность в торгах» 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344" y="0"/>
            <a:ext cx="3189459" cy="123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-165285"/>
            <a:ext cx="9692640" cy="1397124"/>
          </a:xfrm>
        </p:spPr>
        <p:txBody>
          <a:bodyPr/>
          <a:lstStyle/>
          <a:p>
            <a:r>
              <a:rPr lang="ru-RU" dirty="0" smtClean="0"/>
              <a:t>Законодательные инициативы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371" y="31198"/>
            <a:ext cx="1545054" cy="600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t="6872" r="9993" b="5251"/>
          <a:stretch/>
        </p:blipFill>
        <p:spPr>
          <a:xfrm>
            <a:off x="7932424" y="4090737"/>
            <a:ext cx="3235894" cy="2582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E85FA-EFCA-4565-A8DC-3690CCF8FABF}"/>
              </a:ext>
            </a:extLst>
          </p:cNvPr>
          <p:cNvSpPr txBox="1"/>
          <p:nvPr/>
        </p:nvSpPr>
        <p:spPr>
          <a:xfrm>
            <a:off x="1261871" y="1428322"/>
            <a:ext cx="969264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</a:rPr>
              <a:t>Членами Ассоциации отмечен ряд проблем Закона 44-ФЗ:</a:t>
            </a:r>
          </a:p>
          <a:p>
            <a:pPr algn="just"/>
            <a:endParaRPr lang="ru-RU" sz="1400" b="1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неоднозначное толкование норм Закона 44-ФЗ в части содержания заявок участников;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отсутствие </a:t>
            </a:r>
            <a:r>
              <a:rPr lang="ru-RU" sz="1400" dirty="0">
                <a:solidFill>
                  <a:schemeClr val="bg1"/>
                </a:solidFill>
              </a:rPr>
              <a:t>единого подхода при проведении закупок с дополнительными требованиями;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проблема </a:t>
            </a:r>
            <a:r>
              <a:rPr lang="ru-RU" sz="1400" dirty="0">
                <a:solidFill>
                  <a:schemeClr val="bg1"/>
                </a:solidFill>
              </a:rPr>
              <a:t>с «профессиональными» жалобщиками; 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необходимость </a:t>
            </a:r>
            <a:r>
              <a:rPr lang="ru-RU" sz="1400" dirty="0">
                <a:solidFill>
                  <a:schemeClr val="bg1"/>
                </a:solidFill>
              </a:rPr>
              <a:t>изменения порядка утверждения типовых контрактов;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необходимость </a:t>
            </a:r>
            <a:r>
              <a:rPr lang="ru-RU" sz="1400" dirty="0">
                <a:solidFill>
                  <a:schemeClr val="bg1"/>
                </a:solidFill>
              </a:rPr>
              <a:t>урегулирования вопроса действий заказчика по перечислению денежных средств в бюджет, в случае троекратного отклонения заявки участника и многое другое.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bg1"/>
              </a:solidFill>
            </a:endParaRP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В</a:t>
            </a:r>
            <a:r>
              <a:rPr lang="ru-RU" sz="1400" b="1" dirty="0" smtClean="0">
                <a:solidFill>
                  <a:schemeClr val="bg1"/>
                </a:solidFill>
              </a:rPr>
              <a:t>ыработаны предложения по совершенствованию Закона 44-ФЗ и направлены на рассмотрение в Минфин России.</a:t>
            </a:r>
          </a:p>
          <a:p>
            <a:pPr algn="just"/>
            <a:endParaRPr lang="ru-RU" sz="1400" b="1" dirty="0">
              <a:solidFill>
                <a:schemeClr val="bg1"/>
              </a:solidFill>
            </a:endParaRPr>
          </a:p>
          <a:p>
            <a:pPr algn="just"/>
            <a:endParaRPr lang="ru-RU" sz="1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chemeClr val="bg1"/>
              </a:solidFill>
            </a:endParaRPr>
          </a:p>
          <a:p>
            <a:pPr algn="just"/>
            <a:endParaRPr lang="ru-RU" sz="1200" b="1" dirty="0">
              <a:solidFill>
                <a:schemeClr val="bg1"/>
              </a:solidFill>
            </a:endParaRPr>
          </a:p>
          <a:p>
            <a:pPr algn="just"/>
            <a:endParaRPr lang="ru-RU" sz="12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E85FA-EFCA-4565-A8DC-3690CCF8FABF}"/>
              </a:ext>
            </a:extLst>
          </p:cNvPr>
          <p:cNvSpPr txBox="1"/>
          <p:nvPr/>
        </p:nvSpPr>
        <p:spPr>
          <a:xfrm>
            <a:off x="1261871" y="3440686"/>
            <a:ext cx="687949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chemeClr val="bg1"/>
              </a:solidFill>
            </a:endParaRPr>
          </a:p>
          <a:p>
            <a:pPr algn="just"/>
            <a:endParaRPr lang="ru-RU" sz="1400" b="1" dirty="0">
              <a:solidFill>
                <a:schemeClr val="bg1"/>
              </a:solidFill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</a:rPr>
              <a:t>Масштабные поправки в Закон 44-ФЗ, в том числе:</a:t>
            </a:r>
          </a:p>
          <a:p>
            <a:pPr algn="just"/>
            <a:endParaRPr lang="ru-RU" sz="1400" b="1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введены единые требования к составу заявок для всех способов </a:t>
            </a:r>
            <a:r>
              <a:rPr lang="ru-RU" sz="1400" dirty="0" smtClean="0">
                <a:solidFill>
                  <a:schemeClr val="bg1"/>
                </a:solidFill>
              </a:rPr>
              <a:t>закупок;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полномочия </a:t>
            </a:r>
            <a:r>
              <a:rPr lang="ru-RU" sz="1400" dirty="0">
                <a:solidFill>
                  <a:schemeClr val="bg1"/>
                </a:solidFill>
              </a:rPr>
              <a:t>на утверждение типовых условий контрактов переданы </a:t>
            </a:r>
            <a:r>
              <a:rPr lang="ru-RU" sz="1400" dirty="0" smtClean="0">
                <a:solidFill>
                  <a:schemeClr val="bg1"/>
                </a:solidFill>
              </a:rPr>
              <a:t>Правительству РФ; </a:t>
            </a:r>
            <a:endParaRPr lang="ru-RU" sz="1400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урегулирован вопрос в какой части заявки участника содержится предложение о расходах на эксплуатацию и ремонт товаров, использование результатов </a:t>
            </a:r>
            <a:r>
              <a:rPr lang="ru-RU" sz="1400" dirty="0" smtClean="0">
                <a:solidFill>
                  <a:schemeClr val="bg1"/>
                </a:solidFill>
              </a:rPr>
              <a:t>работ; </a:t>
            </a:r>
            <a:endParaRPr lang="ru-RU" sz="1400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регламентированы действия заказчика по перечислению денежных средств в бюджет, в случае троекратного отклонения заявки участника и предоставления им обеспечения заявки в виде независимой гарантии.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chemeClr val="bg1"/>
              </a:solidFill>
            </a:endParaRPr>
          </a:p>
          <a:p>
            <a:pPr algn="just"/>
            <a:endParaRPr lang="ru-RU" sz="1200" b="1" dirty="0">
              <a:solidFill>
                <a:schemeClr val="bg1"/>
              </a:solidFill>
            </a:endParaRPr>
          </a:p>
          <a:p>
            <a:pPr algn="just"/>
            <a:endParaRPr lang="ru-RU" sz="12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070" y="69193"/>
            <a:ext cx="4786647" cy="1397124"/>
          </a:xfrm>
        </p:spPr>
        <p:txBody>
          <a:bodyPr/>
          <a:lstStyle/>
          <a:p>
            <a:r>
              <a:rPr lang="ru-RU" sz="3200" dirty="0" smtClean="0"/>
              <a:t>Сертификация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371" y="31198"/>
            <a:ext cx="1545054" cy="600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1" r="21333"/>
          <a:stretch/>
        </p:blipFill>
        <p:spPr>
          <a:xfrm>
            <a:off x="1510524" y="2213810"/>
            <a:ext cx="3521242" cy="3466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3418" r="64737" b="11977"/>
          <a:stretch/>
        </p:blipFill>
        <p:spPr>
          <a:xfrm>
            <a:off x="6999650" y="2213810"/>
            <a:ext cx="2959769" cy="373781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75170" y="718824"/>
            <a:ext cx="4412618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/>
              <a:t>Дополнительное профессиональное образование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32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3536" y="2403735"/>
            <a:ext cx="9692640" cy="1397124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6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7C523B3-3548-4063-98D4-AE095FB6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Цель Ассоциации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41ADF-8A6C-4BDA-BF65-0E1DDEA5385A}"/>
              </a:ext>
            </a:extLst>
          </p:cNvPr>
          <p:cNvSpPr txBox="1"/>
          <p:nvPr/>
        </p:nvSpPr>
        <p:spPr>
          <a:xfrm>
            <a:off x="1845472" y="1954322"/>
            <a:ext cx="815192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212529"/>
                </a:solidFill>
                <a:effectLst/>
                <a:latin typeface="-apple-system"/>
              </a:rPr>
              <a:t>Ассоциация создана для реализации потребности в деполитизированном объединении региональных уполномоченных органов, которыми накоплен значительный и успешный практический опыт эффективной организации закупочной деятельности. </a:t>
            </a:r>
            <a:r>
              <a:rPr lang="ru-RU" sz="2000" dirty="0">
                <a:solidFill>
                  <a:srgbClr val="212529"/>
                </a:solidFill>
                <a:latin typeface="-apple-system"/>
              </a:rPr>
              <a:t>А</a:t>
            </a:r>
            <a:r>
              <a:rPr lang="ru-RU" sz="2000" b="0" i="0" dirty="0">
                <a:solidFill>
                  <a:srgbClr val="212529"/>
                </a:solidFill>
                <a:effectLst/>
                <a:latin typeface="-apple-system"/>
              </a:rPr>
              <a:t>ссоциация нацелена на создание механизма «транслирования» законодателю и регулятору в сфере закупок позиции уполномоченных органов, на формирование консолидированной позиции относительно состояния и развития контрактной системы, на обеспечение реальной нормативной, методической, консультативной поддержки специалистов по закупкам в целях единообразного и правильного правоприменения в сфере закупок.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915" y="31199"/>
            <a:ext cx="1459510" cy="5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7CB7A-45F7-4FCB-B26E-41A18AE9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323" y="94023"/>
            <a:ext cx="9692640" cy="927842"/>
          </a:xfrm>
        </p:spPr>
        <p:txBody>
          <a:bodyPr>
            <a:normAutofit/>
          </a:bodyPr>
          <a:lstStyle/>
          <a:p>
            <a:r>
              <a:rPr lang="ru-RU" sz="2800" dirty="0"/>
              <a:t>Деятельность Ассоциации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C6C2CF-A630-41C1-84AC-F3D398096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500326"/>
            <a:ext cx="8595360" cy="512489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1800" b="1" i="0" dirty="0">
                <a:solidFill>
                  <a:srgbClr val="212529"/>
                </a:solidFill>
                <a:effectLst/>
                <a:latin typeface="-apple-system"/>
              </a:rPr>
              <a:t> участие в разработке нормативной базы, ­методической базы, в том числе,</a:t>
            </a:r>
            <a:r>
              <a:rPr lang="en-US" sz="1800" b="1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ru-RU" sz="1800" b="1" i="0" dirty="0">
                <a:solidFill>
                  <a:srgbClr val="212529"/>
                </a:solidFill>
                <a:effectLst/>
                <a:latin typeface="-apple-system"/>
              </a:rPr>
              <a:t>путем участия в разработке законов, подзаконных актов, иных нормативных и методических документов;</a:t>
            </a:r>
          </a:p>
          <a:p>
            <a:pPr algn="l"/>
            <a:r>
              <a:rPr lang="ru-RU" sz="1800" b="1" i="0" dirty="0">
                <a:solidFill>
                  <a:srgbClr val="212529"/>
                </a:solidFill>
                <a:effectLst/>
                <a:latin typeface="-apple-system"/>
              </a:rPr>
              <a:t> развитие цифровых технологий в сфере закупок и продаж;</a:t>
            </a:r>
          </a:p>
          <a:p>
            <a:pPr algn="l"/>
            <a:r>
              <a:rPr lang="ru-RU" sz="1800" b="1" i="0" dirty="0">
                <a:solidFill>
                  <a:srgbClr val="212529"/>
                </a:solidFill>
                <a:effectLst/>
                <a:latin typeface="-apple-system"/>
              </a:rPr>
              <a:t> развитие системы обучения специалистов в сфере закупок, совершенствование технологий, в том числе дистанционного обучения;</a:t>
            </a:r>
          </a:p>
          <a:p>
            <a:pPr algn="l"/>
            <a:r>
              <a:rPr lang="ru-RU" sz="1800" b="1" i="0" dirty="0">
                <a:solidFill>
                  <a:srgbClr val="212529"/>
                </a:solidFill>
                <a:effectLst/>
                <a:latin typeface="-apple-system"/>
              </a:rPr>
              <a:t> развитие системы оценки профессиональных квалификаций специалистов в сфере закупок и продаж;</a:t>
            </a:r>
          </a:p>
          <a:p>
            <a:pPr algn="l"/>
            <a:r>
              <a:rPr lang="ru-RU" sz="1800" b="1" i="0" dirty="0">
                <a:solidFill>
                  <a:srgbClr val="212529"/>
                </a:solidFill>
                <a:effectLst/>
                <a:latin typeface="-apple-system"/>
              </a:rPr>
              <a:t> разработка рекомендаций, типовых форм документов, регламентов, правил, стандартов деятельности и иных методических документов для повышения качества закупок членами ассоциации и иными лицами;</a:t>
            </a:r>
          </a:p>
          <a:p>
            <a:pPr algn="l"/>
            <a:r>
              <a:rPr lang="ru-RU" sz="1800" b="1" i="0" dirty="0">
                <a:solidFill>
                  <a:srgbClr val="212529"/>
                </a:solidFill>
                <a:effectLst/>
                <a:latin typeface="-apple-system"/>
              </a:rPr>
              <a:t> взаимодействие с государством, общественными, политическими, финансовыми, образовательными и иными коммерческими и некоммерческими организациями и физическими лицами;</a:t>
            </a:r>
          </a:p>
          <a:p>
            <a:pPr algn="l"/>
            <a:r>
              <a:rPr lang="ru-RU" sz="1800" b="1" i="0" dirty="0">
                <a:solidFill>
                  <a:srgbClr val="212529"/>
                </a:solidFill>
                <a:effectLst/>
                <a:latin typeface="-apple-system"/>
              </a:rPr>
              <a:t> формирование активного экспертного сообщества по профилю деятельности ассоциации.</a:t>
            </a:r>
          </a:p>
          <a:p>
            <a:pPr marL="0" indent="0">
              <a:buNone/>
            </a:pPr>
            <a:endParaRPr lang="ru-RU" sz="1800" b="1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827" y="31199"/>
            <a:ext cx="1630598" cy="63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0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40101" y="0"/>
            <a:ext cx="1644614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2020</a:t>
            </a:r>
          </a:p>
          <a:p>
            <a:r>
              <a:rPr lang="ru-RU" dirty="0" smtClean="0"/>
              <a:t>2021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371" y="31198"/>
            <a:ext cx="1545054" cy="600569"/>
          </a:xfrm>
          <a:prstGeom prst="rect">
            <a:avLst/>
          </a:prstGeom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77645436"/>
              </p:ext>
            </p:extLst>
          </p:nvPr>
        </p:nvGraphicFramePr>
        <p:xfrm>
          <a:off x="716692" y="1511048"/>
          <a:ext cx="5355366" cy="5018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80245218"/>
              </p:ext>
            </p:extLst>
          </p:nvPr>
        </p:nvGraphicFramePr>
        <p:xfrm>
          <a:off x="5639216" y="1397124"/>
          <a:ext cx="5613669" cy="5023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897CB7A-45F7-4FCB-B26E-41A18AE9C63C}"/>
              </a:ext>
            </a:extLst>
          </p:cNvPr>
          <p:cNvSpPr txBox="1">
            <a:spLocks/>
          </p:cNvSpPr>
          <p:nvPr/>
        </p:nvSpPr>
        <p:spPr>
          <a:xfrm>
            <a:off x="3130377" y="94023"/>
            <a:ext cx="8314585" cy="927842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Деятельность Ассоциации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83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5A309-0D65-47E6-A0A1-9219E237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25" y="-203920"/>
            <a:ext cx="9692640" cy="83018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Структура Ассоциации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4CF3CE-AB3B-4ABC-800A-4E1134F508D5}"/>
              </a:ext>
            </a:extLst>
          </p:cNvPr>
          <p:cNvSpPr/>
          <p:nvPr/>
        </p:nvSpPr>
        <p:spPr>
          <a:xfrm>
            <a:off x="4189615" y="813266"/>
            <a:ext cx="2387041" cy="57184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 Ассоциации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Склярова Юлия Анатольевна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A662358C-15B1-4713-BD17-E657648F9B66}"/>
              </a:ext>
            </a:extLst>
          </p:cNvPr>
          <p:cNvSpPr/>
          <p:nvPr/>
        </p:nvSpPr>
        <p:spPr>
          <a:xfrm>
            <a:off x="5928799" y="3237901"/>
            <a:ext cx="2583235" cy="18364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FF325E2-9E22-455D-B15C-573AB66AE0CD}"/>
              </a:ext>
            </a:extLst>
          </p:cNvPr>
          <p:cNvSpPr/>
          <p:nvPr/>
        </p:nvSpPr>
        <p:spPr>
          <a:xfrm>
            <a:off x="4189615" y="2495397"/>
            <a:ext cx="2370819" cy="4807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Комитеты Ассоциации</a:t>
            </a:r>
            <a:endParaRPr lang="ru-RU" sz="1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5CE5B12-30DE-4D51-AB52-B6B40B20C327}"/>
              </a:ext>
            </a:extLst>
          </p:cNvPr>
          <p:cNvSpPr/>
          <p:nvPr/>
        </p:nvSpPr>
        <p:spPr>
          <a:xfrm>
            <a:off x="628464" y="3237901"/>
            <a:ext cx="2549271" cy="18503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95E4D7B0-0919-4E8B-9DBF-CAEBBD1B41DE}"/>
              </a:ext>
            </a:extLst>
          </p:cNvPr>
          <p:cNvSpPr/>
          <p:nvPr/>
        </p:nvSpPr>
        <p:spPr>
          <a:xfrm>
            <a:off x="4189615" y="1626456"/>
            <a:ext cx="2370819" cy="5895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Общее собрание членов Ассоциации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2DC77C23-63A8-41ED-8A7F-37F82A584307}"/>
              </a:ext>
            </a:extLst>
          </p:cNvPr>
          <p:cNvSpPr/>
          <p:nvPr/>
        </p:nvSpPr>
        <p:spPr>
          <a:xfrm>
            <a:off x="3259844" y="3252883"/>
            <a:ext cx="2588366" cy="18353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D56BBE21-715A-4962-A28C-FCC5D73E8725}"/>
              </a:ext>
            </a:extLst>
          </p:cNvPr>
          <p:cNvSpPr/>
          <p:nvPr/>
        </p:nvSpPr>
        <p:spPr>
          <a:xfrm>
            <a:off x="1321724" y="1994267"/>
            <a:ext cx="2175916" cy="4730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Ревизионная комиссия</a:t>
            </a:r>
            <a:endParaRPr lang="ru-RU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515F097B-878C-4D04-B407-826E1AC62C7E}"/>
              </a:ext>
            </a:extLst>
          </p:cNvPr>
          <p:cNvSpPr/>
          <p:nvPr/>
        </p:nvSpPr>
        <p:spPr>
          <a:xfrm>
            <a:off x="7421568" y="1989840"/>
            <a:ext cx="2305092" cy="47747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Правление Ассоциации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5C6C7AC1-3A18-4EE4-B7A3-C5B45B92D1F6}"/>
              </a:ext>
            </a:extLst>
          </p:cNvPr>
          <p:cNvCxnSpPr>
            <a:cxnSpLocks/>
          </p:cNvCxnSpPr>
          <p:nvPr/>
        </p:nvCxnSpPr>
        <p:spPr>
          <a:xfrm flipV="1">
            <a:off x="5361949" y="1385112"/>
            <a:ext cx="0" cy="204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EC69FC82-1EF9-47EC-AD78-376578B11066}"/>
              </a:ext>
            </a:extLst>
          </p:cNvPr>
          <p:cNvCxnSpPr>
            <a:stCxn id="26" idx="1"/>
          </p:cNvCxnSpPr>
          <p:nvPr/>
        </p:nvCxnSpPr>
        <p:spPr>
          <a:xfrm flipH="1">
            <a:off x="3497641" y="1921245"/>
            <a:ext cx="691974" cy="153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E249627E-4646-4239-ACED-498257DC595A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5361949" y="2216034"/>
            <a:ext cx="13076" cy="260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36ACA0D9-EFAA-4AFB-97CF-3906145D49BD}"/>
              </a:ext>
            </a:extLst>
          </p:cNvPr>
          <p:cNvCxnSpPr>
            <a:stCxn id="26" idx="3"/>
          </p:cNvCxnSpPr>
          <p:nvPr/>
        </p:nvCxnSpPr>
        <p:spPr>
          <a:xfrm>
            <a:off x="6560434" y="1921245"/>
            <a:ext cx="861134" cy="153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8D49AB92-BEDD-4519-B53E-198DFDFE13ED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2409682" y="2735786"/>
            <a:ext cx="1779933" cy="444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0C4E3685-846D-45AC-A5EE-A122FEEF4E01}"/>
              </a:ext>
            </a:extLst>
          </p:cNvPr>
          <p:cNvCxnSpPr>
            <a:cxnSpLocks/>
          </p:cNvCxnSpPr>
          <p:nvPr/>
        </p:nvCxnSpPr>
        <p:spPr>
          <a:xfrm>
            <a:off x="6576656" y="2764606"/>
            <a:ext cx="2700348" cy="439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371" y="31198"/>
            <a:ext cx="1545054" cy="600569"/>
          </a:xfrm>
          <a:prstGeom prst="rect">
            <a:avLst/>
          </a:prstGeom>
        </p:spPr>
      </p:pic>
      <p:sp>
        <p:nvSpPr>
          <p:cNvPr id="19" name="Прямоугольник: скругленные углы 21">
            <a:extLst>
              <a:ext uri="{FF2B5EF4-FFF2-40B4-BE49-F238E27FC236}">
                <a16:creationId xmlns:a16="http://schemas.microsoft.com/office/drawing/2014/main" id="{EFF325E2-9E22-455D-B15C-573AB66AE0CD}"/>
              </a:ext>
            </a:extLst>
          </p:cNvPr>
          <p:cNvSpPr/>
          <p:nvPr/>
        </p:nvSpPr>
        <p:spPr>
          <a:xfrm>
            <a:off x="4594030" y="5364920"/>
            <a:ext cx="2396971" cy="8966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Комитет по индексу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34" y="3850928"/>
            <a:ext cx="410388" cy="636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8165" y="3326756"/>
            <a:ext cx="1851184" cy="1614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Экспертный комитет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Игнатенкова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Елена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Владимировна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(Заместитель </a:t>
            </a:r>
            <a:r>
              <a:rPr lang="ru-RU" sz="7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министра экономического развития и промышленности республики Карелия - начальник Управления административной реформы, лицензирования и регулирования контрактной системы в сфере </a:t>
            </a:r>
            <a:r>
              <a:rPr lang="ru-RU" sz="7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закупок)</a:t>
            </a:r>
            <a:endParaRPr lang="ru-RU" sz="7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23766" y="3361731"/>
            <a:ext cx="2374492" cy="136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Учебно-методический комитет 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Трефилова Татьяна </a:t>
            </a:r>
            <a:r>
              <a:rPr lang="ru-RU" sz="11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Николаевна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7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7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К.псх.н</a:t>
            </a:r>
            <a:r>
              <a:rPr lang="ru-RU" sz="7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., проректор по научной и инновационной деятельности ФГБОУ "Институт развития дополнительного профессионального образования" </a:t>
            </a:r>
            <a:r>
              <a:rPr lang="ru-RU" sz="7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7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России, профессор кафедры государственных и корпоративных закупок, член-корреспондент </a:t>
            </a:r>
            <a:r>
              <a:rPr lang="ru-RU" sz="7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РАЕН)</a:t>
            </a:r>
            <a:endParaRPr lang="ru-RU" sz="7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3078" y="3364480"/>
            <a:ext cx="2175538" cy="90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 по </a:t>
            </a:r>
            <a:r>
              <a:rPr lang="ru-RU" sz="12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цифровизации</a:t>
            </a:r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Гаджибеков </a:t>
            </a:r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Джафар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Ильясович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7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7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Врио</a:t>
            </a:r>
            <a:r>
              <a:rPr lang="ru-RU" sz="7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Председателя Комитета по государственным закупкам Республики </a:t>
            </a:r>
            <a:r>
              <a:rPr lang="ru-RU" sz="7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Дагестан)</a:t>
            </a:r>
            <a:endParaRPr lang="ru-RU" sz="7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asrost.ru/img/gerbs/dagest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30" y="4271331"/>
            <a:ext cx="618172" cy="64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: скругленные углы 19">
            <a:extLst>
              <a:ext uri="{FF2B5EF4-FFF2-40B4-BE49-F238E27FC236}">
                <a16:creationId xmlns:a16="http://schemas.microsoft.com/office/drawing/2014/main" id="{A662358C-15B1-4713-BD17-E657648F9B66}"/>
              </a:ext>
            </a:extLst>
          </p:cNvPr>
          <p:cNvSpPr/>
          <p:nvPr/>
        </p:nvSpPr>
        <p:spPr>
          <a:xfrm>
            <a:off x="8592623" y="3232835"/>
            <a:ext cx="2583235" cy="18364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80565" y="3284031"/>
            <a:ext cx="2044978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 по централизации 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Косыч</a:t>
            </a:r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Юлия Александровна </a:t>
            </a:r>
            <a:endParaRPr lang="ru-RU" sz="700" dirty="0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7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7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7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Государственного казенного учреждения Рязанской области «Центр закупок Рязанской области»)</a:t>
            </a:r>
          </a:p>
        </p:txBody>
      </p:sp>
      <p:pic>
        <p:nvPicPr>
          <p:cNvPr id="1030" name="Picture 6" descr="https://asrost.ru/img/gerbs/ryazanskaya_obla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205" y="4232166"/>
            <a:ext cx="652693" cy="6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8D49AB92-BEDD-4519-B53E-198DFDFE13ED}"/>
              </a:ext>
            </a:extLst>
          </p:cNvPr>
          <p:cNvCxnSpPr>
            <a:cxnSpLocks/>
          </p:cNvCxnSpPr>
          <p:nvPr/>
        </p:nvCxnSpPr>
        <p:spPr>
          <a:xfrm flipH="1">
            <a:off x="4431557" y="3004464"/>
            <a:ext cx="375990" cy="233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8D49AB92-BEDD-4519-B53E-198DFDFE13ED}"/>
              </a:ext>
            </a:extLst>
          </p:cNvPr>
          <p:cNvCxnSpPr>
            <a:cxnSpLocks/>
          </p:cNvCxnSpPr>
          <p:nvPr/>
        </p:nvCxnSpPr>
        <p:spPr>
          <a:xfrm>
            <a:off x="6128455" y="2968242"/>
            <a:ext cx="302155" cy="247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61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5A309-0D65-47E6-A0A1-9219E237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74" y="-205809"/>
            <a:ext cx="9692640" cy="8301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Карта регионов </a:t>
            </a:r>
            <a:endParaRPr lang="ru-RU" sz="36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913" y="31198"/>
            <a:ext cx="1459511" cy="5673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21" y="975541"/>
            <a:ext cx="506677" cy="785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544" y="653552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Карелия 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57998" y="639051"/>
            <a:ext cx="2551249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Дагестан  </a:t>
            </a:r>
          </a:p>
        </p:txBody>
      </p:sp>
      <p:pic>
        <p:nvPicPr>
          <p:cNvPr id="1028" name="Picture 4" descr="https://asrost.ru/img/gerbs/dagest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45" y="967137"/>
            <a:ext cx="776549" cy="80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544725" y="660629"/>
            <a:ext cx="3042458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Рязанская область</a:t>
            </a: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asrost.ru/img/gerbs/ryazanskaya_obla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749" y="949398"/>
            <a:ext cx="776549" cy="81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61587" y="1699132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Пензенская область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926" y="1984754"/>
            <a:ext cx="702390" cy="9303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76869" y="4075405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Алтайский край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utoShape 8" descr="Алтайский край, герб - векторно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256" y="4339681"/>
            <a:ext cx="876278" cy="9244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22843" t="5016" r="12191" b="3723"/>
          <a:stretch/>
        </p:blipFill>
        <p:spPr>
          <a:xfrm>
            <a:off x="6781706" y="2127775"/>
            <a:ext cx="798008" cy="84075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25482" y="624481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Краснодарский край 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20912" t="5838" r="19852" b="-1308"/>
          <a:stretch/>
        </p:blipFill>
        <p:spPr>
          <a:xfrm>
            <a:off x="7724470" y="882512"/>
            <a:ext cx="1087552" cy="112878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9447" y="2558709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Астраханская область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10" descr="Астраханская область - информац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6629" y="2781746"/>
            <a:ext cx="613671" cy="12435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7727" y="5284172"/>
            <a:ext cx="2671871" cy="543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Кабардино-Балкарская Республика 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497" y="5795864"/>
            <a:ext cx="645769" cy="7889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54" y="3224379"/>
            <a:ext cx="742638" cy="92515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934803" y="2915072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Ленинградская область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8095" y="2112009"/>
            <a:ext cx="711356" cy="82339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817838" y="1714495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Республика Коми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4"/>
          <a:srcRect l="5576" t="7453" r="2970" b="5855"/>
          <a:stretch/>
        </p:blipFill>
        <p:spPr>
          <a:xfrm>
            <a:off x="8861035" y="4409874"/>
            <a:ext cx="779321" cy="92341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914759" y="4093753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Красноярский край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8548" y="4409874"/>
            <a:ext cx="831744" cy="87194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9358" y="4072630"/>
            <a:ext cx="2671871" cy="3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Ростовская область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04024" y="2915072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Самарская область 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12" descr="Символика Самарской области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32" y="3155165"/>
            <a:ext cx="1085983" cy="11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087906" y="2580028"/>
            <a:ext cx="2671871" cy="3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Саратовская область 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10525" y="2868422"/>
            <a:ext cx="634308" cy="115780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808119" y="1694388"/>
            <a:ext cx="2671871" cy="3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Калужская  область 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AutoShape 14" descr="Герб Калужской области — Википед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3593" y="1980128"/>
            <a:ext cx="956854" cy="99034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943170" y="5297881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Ульяновская область 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70445" y="5625981"/>
            <a:ext cx="1000942" cy="9467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36231" y="1714495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Вологодская область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100" y="853781"/>
            <a:ext cx="1075416" cy="107541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941931" y="630191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Ивановская область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31" y="3220676"/>
            <a:ext cx="716859" cy="85366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73245" y="2905160"/>
            <a:ext cx="2671871" cy="3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Белгородская область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86" y="4339681"/>
            <a:ext cx="1043975" cy="99200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734812" y="4081217"/>
            <a:ext cx="2671871" cy="3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Омская область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18" y="5655511"/>
            <a:ext cx="1182310" cy="106962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022942" y="5331682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ХМАО-Югра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47" y="5625981"/>
            <a:ext cx="811182" cy="102598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666485" y="5264080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Липецкая область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 t="2717" r="19838" b="1518"/>
          <a:stretch/>
        </p:blipFill>
        <p:spPr>
          <a:xfrm>
            <a:off x="9939665" y="5551216"/>
            <a:ext cx="968355" cy="113364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9035036" y="5264080"/>
            <a:ext cx="2671871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Республика Крым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14945" r="28893" b="15138"/>
          <a:stretch/>
        </p:blipFill>
        <p:spPr>
          <a:xfrm>
            <a:off x="2837289" y="4423273"/>
            <a:ext cx="752272" cy="86178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870242" y="4071733"/>
            <a:ext cx="2671871" cy="3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Республика Бурятия</a:t>
            </a:r>
            <a:endParaRPr 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1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22E7F-FC98-4008-B2DB-E3F40141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128" y="-632623"/>
            <a:ext cx="6199630" cy="126524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ФОРУМ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297" y="31199"/>
            <a:ext cx="1438127" cy="559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660" y="690894"/>
            <a:ext cx="7861070" cy="579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22E7F-FC98-4008-B2DB-E3F40141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46" y="-73899"/>
            <a:ext cx="9200527" cy="1285220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Индекс осуществления закупок Уполномоченными органами регионов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03" y="6564313"/>
            <a:ext cx="240081" cy="1825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E3E7C-1573-49D1-A0D9-8EBBCB845503}"/>
              </a:ext>
            </a:extLst>
          </p:cNvPr>
          <p:cNvSpPr txBox="1"/>
          <p:nvPr/>
        </p:nvSpPr>
        <p:spPr>
          <a:xfrm>
            <a:off x="6816435" y="2103120"/>
            <a:ext cx="43704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</a:rPr>
              <a:t>Активное многолетнее взаимодействие с большинством региональных уполномоченных органов выявило потребность в создании деполитизированного индекса осуществления закупок среди уполномоченных органов для формирования консолидированной позиции относительно состояния и развития контрактной системы.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</a:rPr>
              <a:t>Индекс </a:t>
            </a:r>
            <a:r>
              <a:rPr lang="ru-RU" sz="1400" dirty="0">
                <a:solidFill>
                  <a:schemeClr val="bg1"/>
                </a:solidFill>
              </a:rPr>
              <a:t>Ассоциации «РОСТ» нацелен на создание механизма «транслирования» позиции региональных уполномоченных органов законодателю и регулятору в сфере закупок, на обеспечение реальной нормативной, методической, консультативной поддержки в целях единообразного и правильного </a:t>
            </a:r>
            <a:r>
              <a:rPr lang="ru-RU" sz="1400" dirty="0" err="1">
                <a:solidFill>
                  <a:schemeClr val="bg1"/>
                </a:solidFill>
              </a:rPr>
              <a:t>правоприменения</a:t>
            </a:r>
            <a:r>
              <a:rPr lang="ru-RU" sz="1400" dirty="0">
                <a:solidFill>
                  <a:schemeClr val="bg1"/>
                </a:solidFill>
              </a:rPr>
              <a:t> в сфере закупок.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371" y="31198"/>
            <a:ext cx="1545054" cy="600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46" y="1444077"/>
            <a:ext cx="6154189" cy="467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2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22E7F-FC98-4008-B2DB-E3F40141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29" y="231046"/>
            <a:ext cx="9200527" cy="128522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Наименования показателей для оценки эффективности осуществления закупок Уполномоченным органом на региональном уровне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39A5A9-08FA-405A-A721-252B47AFC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170" y="6563802"/>
            <a:ext cx="468683" cy="18337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E85FA-EFCA-4565-A8DC-3690CCF8FABF}"/>
              </a:ext>
            </a:extLst>
          </p:cNvPr>
          <p:cNvSpPr txBox="1"/>
          <p:nvPr/>
        </p:nvSpPr>
        <p:spPr>
          <a:xfrm>
            <a:off x="1335316" y="1516266"/>
            <a:ext cx="8856088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1. Доля </a:t>
            </a:r>
            <a:r>
              <a:rPr lang="ru-RU" sz="1400" dirty="0">
                <a:solidFill>
                  <a:schemeClr val="bg1"/>
                </a:solidFill>
              </a:rPr>
              <a:t>конкурентных закупок, в которых количество участников больше или равно 2, от общего количества конкурентных закупок, </a:t>
            </a:r>
            <a:r>
              <a:rPr lang="ru-RU" sz="1400" dirty="0" smtClean="0">
                <a:solidFill>
                  <a:schemeClr val="bg1"/>
                </a:solidFill>
              </a:rPr>
              <a:t>%;</a:t>
            </a:r>
          </a:p>
          <a:p>
            <a:pPr marL="342900" indent="-342900">
              <a:buAutoNum type="arabicPeriod"/>
            </a:pP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2. Доля </a:t>
            </a:r>
            <a:r>
              <a:rPr lang="ru-RU" sz="1400" dirty="0">
                <a:solidFill>
                  <a:schemeClr val="bg1"/>
                </a:solidFill>
              </a:rPr>
              <a:t>конкурентных закупок, по результатам которых контракт был заключен с субъектом малого предпринимательства или социально ориентированной некоммерческой организацией (далее – СМП и СОНО), от общего количества конкурентных закупок, </a:t>
            </a:r>
            <a:r>
              <a:rPr lang="ru-RU" sz="1400" dirty="0" smtClean="0">
                <a:solidFill>
                  <a:schemeClr val="bg1"/>
                </a:solidFill>
              </a:rPr>
              <a:t>%;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3. Доля </a:t>
            </a:r>
            <a:r>
              <a:rPr lang="ru-RU" sz="1400" dirty="0">
                <a:solidFill>
                  <a:schemeClr val="bg1"/>
                </a:solidFill>
              </a:rPr>
              <a:t>конкурентных закупок, в которых количество участников больше или равно 2, по результатам которых контракт был субъект СМП и СОНО, от общего количества конкурентных закупок, проведенных у субъектов СМП и СОНО, </a:t>
            </a:r>
            <a:r>
              <a:rPr lang="ru-RU" sz="1400" dirty="0" smtClean="0">
                <a:solidFill>
                  <a:schemeClr val="bg1"/>
                </a:solidFill>
              </a:rPr>
              <a:t>%;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4. Доля </a:t>
            </a:r>
            <a:r>
              <a:rPr lang="ru-RU" sz="1400" dirty="0">
                <a:solidFill>
                  <a:schemeClr val="bg1"/>
                </a:solidFill>
              </a:rPr>
              <a:t>безрезультатных конкурентных закупок от общего количества конкурентных закупок за отчетный год, </a:t>
            </a:r>
            <a:r>
              <a:rPr lang="ru-RU" sz="1400" dirty="0" smtClean="0">
                <a:solidFill>
                  <a:schemeClr val="bg1"/>
                </a:solidFill>
              </a:rPr>
              <a:t>%;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5. Доля </a:t>
            </a:r>
            <a:r>
              <a:rPr lang="ru-RU" sz="1400" dirty="0">
                <a:solidFill>
                  <a:schemeClr val="bg1"/>
                </a:solidFill>
              </a:rPr>
              <a:t>безрезультатных конкурентных закупок от общего количества конкурентных закупок, объявленных у СМП и СОНО, </a:t>
            </a:r>
            <a:r>
              <a:rPr lang="ru-RU" sz="1400" dirty="0" smtClean="0">
                <a:solidFill>
                  <a:schemeClr val="bg1"/>
                </a:solidFill>
              </a:rPr>
              <a:t>%;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6. Среднее </a:t>
            </a:r>
            <a:r>
              <a:rPr lang="ru-RU" sz="1400" dirty="0">
                <a:solidFill>
                  <a:schemeClr val="bg1"/>
                </a:solidFill>
              </a:rPr>
              <a:t>количество заявок на участие в конкурентных закупках</a:t>
            </a:r>
            <a:r>
              <a:rPr lang="ru-RU" sz="1400" dirty="0" smtClean="0">
                <a:solidFill>
                  <a:schemeClr val="bg1"/>
                </a:solidFill>
              </a:rPr>
              <a:t>,%;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7. Среднее </a:t>
            </a:r>
            <a:r>
              <a:rPr lang="ru-RU" sz="1400" dirty="0">
                <a:solidFill>
                  <a:schemeClr val="bg1"/>
                </a:solidFill>
              </a:rPr>
              <a:t>количество участников конкурентных закупок, объявленных у СМП и СОНО</a:t>
            </a:r>
            <a:r>
              <a:rPr lang="ru-RU" sz="1400" dirty="0" smtClean="0">
                <a:solidFill>
                  <a:schemeClr val="bg1"/>
                </a:solidFill>
              </a:rPr>
              <a:t>;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8. Доля </a:t>
            </a:r>
            <a:r>
              <a:rPr lang="ru-RU" sz="1400" dirty="0">
                <a:solidFill>
                  <a:schemeClr val="bg1"/>
                </a:solidFill>
              </a:rPr>
              <a:t>обоснованных жалоб от общего количества поданных жалоб на заказчиков регионального уровня.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C996BE-9D64-4B0E-BB97-3FDE7325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297" y="31199"/>
            <a:ext cx="1438127" cy="5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ид">
  <a:themeElements>
    <a:clrScheme name="Другая 5">
      <a:dk1>
        <a:srgbClr val="FFFFFF"/>
      </a:dk1>
      <a:lt1>
        <a:srgbClr val="343232"/>
      </a:lt1>
      <a:dk2>
        <a:srgbClr val="696464"/>
      </a:dk2>
      <a:lt2>
        <a:srgbClr val="E9E5DC"/>
      </a:lt2>
      <a:accent1>
        <a:srgbClr val="E57B1B"/>
      </a:accent1>
      <a:accent2>
        <a:srgbClr val="FFC0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Вид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19424</TotalTime>
  <Words>721</Words>
  <Application>Microsoft Office PowerPoint</Application>
  <PresentationFormat>Широкоэкранный</PresentationFormat>
  <Paragraphs>114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-apple-system</vt:lpstr>
      <vt:lpstr>Arial</vt:lpstr>
      <vt:lpstr>Calibri</vt:lpstr>
      <vt:lpstr>Century Schoolbook</vt:lpstr>
      <vt:lpstr>Times New Roman</vt:lpstr>
      <vt:lpstr>Wingdings 2</vt:lpstr>
      <vt:lpstr>Вид</vt:lpstr>
      <vt:lpstr>Ассоциация         РОСТ</vt:lpstr>
      <vt:lpstr>Цель Ассоциации</vt:lpstr>
      <vt:lpstr>Деятельность Ассоциации</vt:lpstr>
      <vt:lpstr>Презентация PowerPoint</vt:lpstr>
      <vt:lpstr>Структура Ассоциации</vt:lpstr>
      <vt:lpstr>Карта регионов </vt:lpstr>
      <vt:lpstr>ФОРУМ</vt:lpstr>
      <vt:lpstr>Индекс осуществления закупок Уполномоченными органами регионов</vt:lpstr>
      <vt:lpstr>Наименования показателей для оценки эффективности осуществления закупок Уполномоченным органом на региональном уровне:</vt:lpstr>
      <vt:lpstr>Законодательные инициативы</vt:lpstr>
      <vt:lpstr>Сертификация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Ассоциация          РОСТ</dc:title>
  <dc:creator>Ольга Ключенкова</dc:creator>
  <cp:lastModifiedBy>Конференц-зал</cp:lastModifiedBy>
  <cp:revision>84</cp:revision>
  <cp:lastPrinted>2021-09-16T07:48:00Z</cp:lastPrinted>
  <dcterms:created xsi:type="dcterms:W3CDTF">2020-09-03T12:13:23Z</dcterms:created>
  <dcterms:modified xsi:type="dcterms:W3CDTF">2021-09-21T11:12:29Z</dcterms:modified>
</cp:coreProperties>
</file>