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6"/>
  </p:notesMasterIdLst>
  <p:handoutMasterIdLst>
    <p:handoutMasterId r:id="rId37"/>
  </p:handoutMasterIdLst>
  <p:sldIdLst>
    <p:sldId id="265" r:id="rId2"/>
    <p:sldId id="2826" r:id="rId3"/>
    <p:sldId id="2844" r:id="rId4"/>
    <p:sldId id="2845" r:id="rId5"/>
    <p:sldId id="2828" r:id="rId6"/>
    <p:sldId id="2846" r:id="rId7"/>
    <p:sldId id="2664" r:id="rId8"/>
    <p:sldId id="2847" r:id="rId9"/>
    <p:sldId id="2848" r:id="rId10"/>
    <p:sldId id="2836" r:id="rId11"/>
    <p:sldId id="2818" r:id="rId12"/>
    <p:sldId id="2837" r:id="rId13"/>
    <p:sldId id="2830" r:id="rId14"/>
    <p:sldId id="361" r:id="rId15"/>
    <p:sldId id="2849" r:id="rId16"/>
    <p:sldId id="2850" r:id="rId17"/>
    <p:sldId id="2852" r:id="rId18"/>
    <p:sldId id="2854" r:id="rId19"/>
    <p:sldId id="2855" r:id="rId20"/>
    <p:sldId id="2835" r:id="rId21"/>
    <p:sldId id="313" r:id="rId22"/>
    <p:sldId id="2784" r:id="rId23"/>
    <p:sldId id="2812" r:id="rId24"/>
    <p:sldId id="2791" r:id="rId25"/>
    <p:sldId id="2804" r:id="rId26"/>
    <p:sldId id="2815" r:id="rId27"/>
    <p:sldId id="2832" r:id="rId28"/>
    <p:sldId id="2799" r:id="rId29"/>
    <p:sldId id="1017" r:id="rId30"/>
    <p:sldId id="2795" r:id="rId31"/>
    <p:sldId id="2856" r:id="rId32"/>
    <p:sldId id="2794" r:id="rId33"/>
    <p:sldId id="2816" r:id="rId34"/>
    <p:sldId id="266" r:id="rId35"/>
  </p:sldIdLst>
  <p:sldSz cx="12192000" cy="6858000"/>
  <p:notesSz cx="9929813" cy="67976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9EBF5"/>
    <a:srgbClr val="F9CFEC"/>
    <a:srgbClr val="E1E1E1"/>
    <a:srgbClr val="4472C4"/>
    <a:srgbClr val="0063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40" autoAdjust="0"/>
    <p:restoredTop sz="95226" autoAdjust="0"/>
  </p:normalViewPr>
  <p:slideViewPr>
    <p:cSldViewPr snapToGrid="0">
      <p:cViewPr varScale="1">
        <p:scale>
          <a:sx n="86" d="100"/>
          <a:sy n="86" d="100"/>
        </p:scale>
        <p:origin x="514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viewProps" Target="view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handoutMaster" Target="handoutMasters/handoutMaster1.xml"/><Relationship Id="rId40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5624596" y="1"/>
            <a:ext cx="4302919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F8D1B-40F3-41A2-A48F-97170B66EBE2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5624596" y="6456612"/>
            <a:ext cx="4302919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951E8-3CB9-4065-AF15-20B37D5EE0E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1914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303713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5624513" y="0"/>
            <a:ext cx="4303712" cy="3413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DEC95A-94E6-4B7A-944D-2463DA051C61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2927350" y="849313"/>
            <a:ext cx="4076700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993775" y="3271838"/>
            <a:ext cx="7943850" cy="26765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303713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5624513" y="6456363"/>
            <a:ext cx="4303712" cy="3413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D7CBA7-76EE-4122-AFE4-2CEE033C90C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1839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1D7CBA7-76EE-4122-AFE4-2CEE033C90CD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54458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image" Target="../media/image8.png"/><Relationship Id="rId3" Type="http://schemas.openxmlformats.org/officeDocument/2006/relationships/hyperlink" Target="https://www.youtube.com/channel/UC_KB3AJmCbrXdFh82_iqc9A" TargetMode="External"/><Relationship Id="rId7" Type="http://schemas.openxmlformats.org/officeDocument/2006/relationships/hyperlink" Target="https://vk.com/public73130300" TargetMode="External"/><Relationship Id="rId12" Type="http://schemas.openxmlformats.org/officeDocument/2006/relationships/image" Target="../media/image7.jpe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4.png"/><Relationship Id="rId11" Type="http://schemas.openxmlformats.org/officeDocument/2006/relationships/hyperlink" Target="https://www.facebook.com/roszakupki" TargetMode="External"/><Relationship Id="rId5" Type="http://schemas.openxmlformats.org/officeDocument/2006/relationships/hyperlink" Target="https://www.instagram.com/roszakupkiru/" TargetMode="External"/><Relationship Id="rId15" Type="http://schemas.openxmlformats.org/officeDocument/2006/relationships/image" Target="../media/image9.jpeg"/><Relationship Id="rId10" Type="http://schemas.openxmlformats.org/officeDocument/2006/relationships/image" Target="../media/image6.png"/><Relationship Id="rId4" Type="http://schemas.openxmlformats.org/officeDocument/2006/relationships/image" Target="../media/image3.png"/><Relationship Id="rId9" Type="http://schemas.openxmlformats.org/officeDocument/2006/relationships/hyperlink" Target="https://twitter.com/roszakupki_ru" TargetMode="External"/><Relationship Id="rId14" Type="http://schemas.openxmlformats.org/officeDocument/2006/relationships/hyperlink" Target="https://zen.yandex.ru/id/6043f09ea834da30d2f3ac36" TargetMode="Externa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5D0F028-5DBF-46BD-A60D-EF7FFFAA676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1680528"/>
            <a:ext cx="9144000" cy="2387600"/>
          </a:xfrm>
        </p:spPr>
        <p:txBody>
          <a:bodyPr anchor="b"/>
          <a:lstStyle>
            <a:lvl1pPr algn="ctr">
              <a:defRPr sz="440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  <a:br>
              <a:rPr lang="ru-RU" dirty="0"/>
            </a:br>
            <a:endParaRPr lang="ru-RU" dirty="0"/>
          </a:p>
        </p:txBody>
      </p:sp>
      <p:sp>
        <p:nvSpPr>
          <p:cNvPr id="10" name="object 2">
            <a:extLst>
              <a:ext uri="{FF2B5EF4-FFF2-40B4-BE49-F238E27FC236}">
                <a16:creationId xmlns:a16="http://schemas.microsoft.com/office/drawing/2014/main" id="{ECAFEC56-A171-4546-A3E4-A8C25F7C3145}"/>
              </a:ext>
            </a:extLst>
          </p:cNvPr>
          <p:cNvSpPr/>
          <p:nvPr userDrawn="1"/>
        </p:nvSpPr>
        <p:spPr>
          <a:xfrm>
            <a:off x="0" y="-5614"/>
            <a:ext cx="12192000" cy="1062297"/>
          </a:xfrm>
          <a:custGeom>
            <a:avLst/>
            <a:gdLst/>
            <a:ahLst/>
            <a:cxnLst/>
            <a:rect l="l" t="t" r="r" b="b"/>
            <a:pathLst>
              <a:path w="10692130" h="1314450">
                <a:moveTo>
                  <a:pt x="0" y="1313992"/>
                </a:moveTo>
                <a:lnTo>
                  <a:pt x="10692003" y="1313992"/>
                </a:lnTo>
                <a:lnTo>
                  <a:pt x="10692003" y="0"/>
                </a:lnTo>
                <a:lnTo>
                  <a:pt x="0" y="0"/>
                </a:lnTo>
                <a:lnTo>
                  <a:pt x="0" y="1313992"/>
                </a:lnTo>
                <a:close/>
              </a:path>
            </a:pathLst>
          </a:custGeom>
          <a:solidFill>
            <a:srgbClr val="006384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800">
              <a:latin typeface="+mn-lt"/>
              <a:ea typeface="+mn-ea"/>
              <a:cs typeface="+mn-cs"/>
            </a:endParaRPr>
          </a:p>
        </p:txBody>
      </p:sp>
      <p:sp>
        <p:nvSpPr>
          <p:cNvPr id="11" name="object 3">
            <a:extLst>
              <a:ext uri="{FF2B5EF4-FFF2-40B4-BE49-F238E27FC236}">
                <a16:creationId xmlns:a16="http://schemas.microsoft.com/office/drawing/2014/main" id="{92EDAE50-515D-4FB5-977C-9CD306C271E3}"/>
              </a:ext>
            </a:extLst>
          </p:cNvPr>
          <p:cNvSpPr/>
          <p:nvPr userDrawn="1"/>
        </p:nvSpPr>
        <p:spPr>
          <a:xfrm>
            <a:off x="0" y="1056684"/>
            <a:ext cx="12192000" cy="103866"/>
          </a:xfrm>
          <a:custGeom>
            <a:avLst/>
            <a:gdLst/>
            <a:ahLst/>
            <a:cxnLst/>
            <a:rect l="l" t="t" r="r" b="b"/>
            <a:pathLst>
              <a:path w="10692130" h="90169">
                <a:moveTo>
                  <a:pt x="0" y="90004"/>
                </a:moveTo>
                <a:lnTo>
                  <a:pt x="10692003" y="90004"/>
                </a:lnTo>
                <a:lnTo>
                  <a:pt x="10692003" y="0"/>
                </a:lnTo>
                <a:lnTo>
                  <a:pt x="0" y="0"/>
                </a:lnTo>
                <a:lnTo>
                  <a:pt x="0" y="90004"/>
                </a:lnTo>
                <a:close/>
              </a:path>
            </a:pathLst>
          </a:custGeom>
          <a:solidFill>
            <a:srgbClr val="7C9CB4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800">
              <a:latin typeface="+mn-lt"/>
              <a:ea typeface="+mn-ea"/>
              <a:cs typeface="+mn-cs"/>
            </a:endParaRPr>
          </a:p>
        </p:txBody>
      </p:sp>
      <p:sp>
        <p:nvSpPr>
          <p:cNvPr id="12" name="object 4">
            <a:extLst>
              <a:ext uri="{FF2B5EF4-FFF2-40B4-BE49-F238E27FC236}">
                <a16:creationId xmlns:a16="http://schemas.microsoft.com/office/drawing/2014/main" id="{BBB226BC-6A7C-49A2-9465-7C1A8290B6AC}"/>
              </a:ext>
            </a:extLst>
          </p:cNvPr>
          <p:cNvSpPr/>
          <p:nvPr userDrawn="1"/>
        </p:nvSpPr>
        <p:spPr>
          <a:xfrm>
            <a:off x="5181600" y="136525"/>
            <a:ext cx="1864678" cy="935716"/>
          </a:xfrm>
          <a:custGeom>
            <a:avLst/>
            <a:gdLst/>
            <a:ahLst/>
            <a:cxnLst/>
            <a:rect l="l" t="t" r="r" b="b"/>
            <a:pathLst>
              <a:path w="1980564" h="1047115">
                <a:moveTo>
                  <a:pt x="990003" y="0"/>
                </a:moveTo>
                <a:lnTo>
                  <a:pt x="942036" y="1141"/>
                </a:lnTo>
                <a:lnTo>
                  <a:pt x="894659" y="4531"/>
                </a:lnTo>
                <a:lnTo>
                  <a:pt x="847923" y="10119"/>
                </a:lnTo>
                <a:lnTo>
                  <a:pt x="801880" y="17851"/>
                </a:lnTo>
                <a:lnTo>
                  <a:pt x="756581" y="27676"/>
                </a:lnTo>
                <a:lnTo>
                  <a:pt x="712079" y="39543"/>
                </a:lnTo>
                <a:lnTo>
                  <a:pt x="668426" y="53399"/>
                </a:lnTo>
                <a:lnTo>
                  <a:pt x="625673" y="69192"/>
                </a:lnTo>
                <a:lnTo>
                  <a:pt x="583872" y="86871"/>
                </a:lnTo>
                <a:lnTo>
                  <a:pt x="543075" y="106384"/>
                </a:lnTo>
                <a:lnTo>
                  <a:pt x="503334" y="127679"/>
                </a:lnTo>
                <a:lnTo>
                  <a:pt x="464701" y="150704"/>
                </a:lnTo>
                <a:lnTo>
                  <a:pt x="427227" y="175408"/>
                </a:lnTo>
                <a:lnTo>
                  <a:pt x="390965" y="201737"/>
                </a:lnTo>
                <a:lnTo>
                  <a:pt x="355966" y="229641"/>
                </a:lnTo>
                <a:lnTo>
                  <a:pt x="322282" y="259068"/>
                </a:lnTo>
                <a:lnTo>
                  <a:pt x="289966" y="289966"/>
                </a:lnTo>
                <a:lnTo>
                  <a:pt x="259068" y="322282"/>
                </a:lnTo>
                <a:lnTo>
                  <a:pt x="229641" y="355966"/>
                </a:lnTo>
                <a:lnTo>
                  <a:pt x="201737" y="390965"/>
                </a:lnTo>
                <a:lnTo>
                  <a:pt x="175408" y="427227"/>
                </a:lnTo>
                <a:lnTo>
                  <a:pt x="150704" y="464701"/>
                </a:lnTo>
                <a:lnTo>
                  <a:pt x="127679" y="503334"/>
                </a:lnTo>
                <a:lnTo>
                  <a:pt x="106384" y="543075"/>
                </a:lnTo>
                <a:lnTo>
                  <a:pt x="86871" y="583872"/>
                </a:lnTo>
                <a:lnTo>
                  <a:pt x="69192" y="625673"/>
                </a:lnTo>
                <a:lnTo>
                  <a:pt x="53399" y="668426"/>
                </a:lnTo>
                <a:lnTo>
                  <a:pt x="39543" y="712079"/>
                </a:lnTo>
                <a:lnTo>
                  <a:pt x="27676" y="756581"/>
                </a:lnTo>
                <a:lnTo>
                  <a:pt x="17851" y="801880"/>
                </a:lnTo>
                <a:lnTo>
                  <a:pt x="10119" y="847923"/>
                </a:lnTo>
                <a:lnTo>
                  <a:pt x="4531" y="894659"/>
                </a:lnTo>
                <a:lnTo>
                  <a:pt x="1141" y="942036"/>
                </a:lnTo>
                <a:lnTo>
                  <a:pt x="0" y="990003"/>
                </a:lnTo>
                <a:lnTo>
                  <a:pt x="123" y="1004329"/>
                </a:lnTo>
                <a:lnTo>
                  <a:pt x="476" y="1018601"/>
                </a:lnTo>
                <a:lnTo>
                  <a:pt x="1028" y="1032824"/>
                </a:lnTo>
                <a:lnTo>
                  <a:pt x="1752" y="1047000"/>
                </a:lnTo>
                <a:lnTo>
                  <a:pt x="1978253" y="1047000"/>
                </a:lnTo>
                <a:lnTo>
                  <a:pt x="1978977" y="1032824"/>
                </a:lnTo>
                <a:lnTo>
                  <a:pt x="1979529" y="1018601"/>
                </a:lnTo>
                <a:lnTo>
                  <a:pt x="1979882" y="1004329"/>
                </a:lnTo>
                <a:lnTo>
                  <a:pt x="1980006" y="990003"/>
                </a:lnTo>
                <a:lnTo>
                  <a:pt x="1978864" y="942036"/>
                </a:lnTo>
                <a:lnTo>
                  <a:pt x="1975474" y="894659"/>
                </a:lnTo>
                <a:lnTo>
                  <a:pt x="1969887" y="847923"/>
                </a:lnTo>
                <a:lnTo>
                  <a:pt x="1962154" y="801880"/>
                </a:lnTo>
                <a:lnTo>
                  <a:pt x="1952329" y="756581"/>
                </a:lnTo>
                <a:lnTo>
                  <a:pt x="1940462" y="712079"/>
                </a:lnTo>
                <a:lnTo>
                  <a:pt x="1926607" y="668426"/>
                </a:lnTo>
                <a:lnTo>
                  <a:pt x="1910813" y="625673"/>
                </a:lnTo>
                <a:lnTo>
                  <a:pt x="1893134" y="583872"/>
                </a:lnTo>
                <a:lnTo>
                  <a:pt x="1873621" y="543075"/>
                </a:lnTo>
                <a:lnTo>
                  <a:pt x="1852326" y="503334"/>
                </a:lnTo>
                <a:lnTo>
                  <a:pt x="1829301" y="464701"/>
                </a:lnTo>
                <a:lnTo>
                  <a:pt x="1804598" y="427227"/>
                </a:lnTo>
                <a:lnTo>
                  <a:pt x="1778268" y="390965"/>
                </a:lnTo>
                <a:lnTo>
                  <a:pt x="1750364" y="355966"/>
                </a:lnTo>
                <a:lnTo>
                  <a:pt x="1720937" y="322282"/>
                </a:lnTo>
                <a:lnTo>
                  <a:pt x="1690039" y="289966"/>
                </a:lnTo>
                <a:lnTo>
                  <a:pt x="1657723" y="259068"/>
                </a:lnTo>
                <a:lnTo>
                  <a:pt x="1624039" y="229641"/>
                </a:lnTo>
                <a:lnTo>
                  <a:pt x="1589040" y="201737"/>
                </a:lnTo>
                <a:lnTo>
                  <a:pt x="1552778" y="175408"/>
                </a:lnTo>
                <a:lnTo>
                  <a:pt x="1515305" y="150704"/>
                </a:lnTo>
                <a:lnTo>
                  <a:pt x="1476671" y="127679"/>
                </a:lnTo>
                <a:lnTo>
                  <a:pt x="1436930" y="106384"/>
                </a:lnTo>
                <a:lnTo>
                  <a:pt x="1396133" y="86871"/>
                </a:lnTo>
                <a:lnTo>
                  <a:pt x="1354332" y="69192"/>
                </a:lnTo>
                <a:lnTo>
                  <a:pt x="1311579" y="53399"/>
                </a:lnTo>
                <a:lnTo>
                  <a:pt x="1267926" y="39543"/>
                </a:lnTo>
                <a:lnTo>
                  <a:pt x="1223424" y="27676"/>
                </a:lnTo>
                <a:lnTo>
                  <a:pt x="1178125" y="17851"/>
                </a:lnTo>
                <a:lnTo>
                  <a:pt x="1132082" y="10119"/>
                </a:lnTo>
                <a:lnTo>
                  <a:pt x="1085346" y="4531"/>
                </a:lnTo>
                <a:lnTo>
                  <a:pt x="1037969" y="1141"/>
                </a:lnTo>
                <a:lnTo>
                  <a:pt x="990003" y="0"/>
                </a:lnTo>
                <a:close/>
              </a:path>
            </a:pathLst>
          </a:custGeom>
          <a:solidFill>
            <a:srgbClr val="7C9CB4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800">
              <a:latin typeface="+mn-lt"/>
              <a:ea typeface="+mn-ea"/>
              <a:cs typeface="+mn-cs"/>
            </a:endParaRPr>
          </a:p>
        </p:txBody>
      </p:sp>
      <p:sp>
        <p:nvSpPr>
          <p:cNvPr id="13" name="object 5">
            <a:extLst>
              <a:ext uri="{FF2B5EF4-FFF2-40B4-BE49-F238E27FC236}">
                <a16:creationId xmlns:a16="http://schemas.microsoft.com/office/drawing/2014/main" id="{4B05D11B-2B39-432A-843F-22F4C0E4C7A4}"/>
              </a:ext>
            </a:extLst>
          </p:cNvPr>
          <p:cNvSpPr/>
          <p:nvPr userDrawn="1"/>
        </p:nvSpPr>
        <p:spPr>
          <a:xfrm>
            <a:off x="5292090" y="240391"/>
            <a:ext cx="1664335" cy="1663699"/>
          </a:xfrm>
          <a:custGeom>
            <a:avLst/>
            <a:gdLst/>
            <a:ahLst/>
            <a:cxnLst/>
            <a:rect l="l" t="t" r="r" b="b"/>
            <a:pathLst>
              <a:path w="1800225" h="1800225">
                <a:moveTo>
                  <a:pt x="899998" y="0"/>
                </a:moveTo>
                <a:lnTo>
                  <a:pt x="852200" y="1247"/>
                </a:lnTo>
                <a:lnTo>
                  <a:pt x="805052" y="4948"/>
                </a:lnTo>
                <a:lnTo>
                  <a:pt x="758616" y="11041"/>
                </a:lnTo>
                <a:lnTo>
                  <a:pt x="712954" y="19462"/>
                </a:lnTo>
                <a:lnTo>
                  <a:pt x="668129" y="30151"/>
                </a:lnTo>
                <a:lnTo>
                  <a:pt x="624202" y="43044"/>
                </a:lnTo>
                <a:lnTo>
                  <a:pt x="581236" y="58081"/>
                </a:lnTo>
                <a:lnTo>
                  <a:pt x="539292" y="75197"/>
                </a:lnTo>
                <a:lnTo>
                  <a:pt x="498434" y="94332"/>
                </a:lnTo>
                <a:lnTo>
                  <a:pt x="458724" y="115422"/>
                </a:lnTo>
                <a:lnTo>
                  <a:pt x="420223" y="138406"/>
                </a:lnTo>
                <a:lnTo>
                  <a:pt x="382993" y="163222"/>
                </a:lnTo>
                <a:lnTo>
                  <a:pt x="347098" y="189808"/>
                </a:lnTo>
                <a:lnTo>
                  <a:pt x="312599" y="218100"/>
                </a:lnTo>
                <a:lnTo>
                  <a:pt x="279558" y="248038"/>
                </a:lnTo>
                <a:lnTo>
                  <a:pt x="248038" y="279558"/>
                </a:lnTo>
                <a:lnTo>
                  <a:pt x="218100" y="312599"/>
                </a:lnTo>
                <a:lnTo>
                  <a:pt x="189808" y="347098"/>
                </a:lnTo>
                <a:lnTo>
                  <a:pt x="163222" y="382993"/>
                </a:lnTo>
                <a:lnTo>
                  <a:pt x="138406" y="420223"/>
                </a:lnTo>
                <a:lnTo>
                  <a:pt x="115422" y="458724"/>
                </a:lnTo>
                <a:lnTo>
                  <a:pt x="94332" y="498434"/>
                </a:lnTo>
                <a:lnTo>
                  <a:pt x="75197" y="539292"/>
                </a:lnTo>
                <a:lnTo>
                  <a:pt x="58081" y="581236"/>
                </a:lnTo>
                <a:lnTo>
                  <a:pt x="43044" y="624202"/>
                </a:lnTo>
                <a:lnTo>
                  <a:pt x="30151" y="668129"/>
                </a:lnTo>
                <a:lnTo>
                  <a:pt x="19462" y="712954"/>
                </a:lnTo>
                <a:lnTo>
                  <a:pt x="11041" y="758616"/>
                </a:lnTo>
                <a:lnTo>
                  <a:pt x="4948" y="805052"/>
                </a:lnTo>
                <a:lnTo>
                  <a:pt x="1247" y="852200"/>
                </a:lnTo>
                <a:lnTo>
                  <a:pt x="0" y="899998"/>
                </a:lnTo>
                <a:lnTo>
                  <a:pt x="1247" y="947795"/>
                </a:lnTo>
                <a:lnTo>
                  <a:pt x="4948" y="994943"/>
                </a:lnTo>
                <a:lnTo>
                  <a:pt x="11041" y="1041379"/>
                </a:lnTo>
                <a:lnTo>
                  <a:pt x="19462" y="1087041"/>
                </a:lnTo>
                <a:lnTo>
                  <a:pt x="30151" y="1131867"/>
                </a:lnTo>
                <a:lnTo>
                  <a:pt x="43044" y="1175794"/>
                </a:lnTo>
                <a:lnTo>
                  <a:pt x="58081" y="1218760"/>
                </a:lnTo>
                <a:lnTo>
                  <a:pt x="75197" y="1260703"/>
                </a:lnTo>
                <a:lnTo>
                  <a:pt x="94332" y="1301561"/>
                </a:lnTo>
                <a:lnTo>
                  <a:pt x="115422" y="1341272"/>
                </a:lnTo>
                <a:lnTo>
                  <a:pt x="138406" y="1379773"/>
                </a:lnTo>
                <a:lnTo>
                  <a:pt x="163222" y="1417002"/>
                </a:lnTo>
                <a:lnTo>
                  <a:pt x="189808" y="1452897"/>
                </a:lnTo>
                <a:lnTo>
                  <a:pt x="218100" y="1487397"/>
                </a:lnTo>
                <a:lnTo>
                  <a:pt x="248038" y="1520437"/>
                </a:lnTo>
                <a:lnTo>
                  <a:pt x="279558" y="1551958"/>
                </a:lnTo>
                <a:lnTo>
                  <a:pt x="312599" y="1581895"/>
                </a:lnTo>
                <a:lnTo>
                  <a:pt x="347098" y="1610188"/>
                </a:lnTo>
                <a:lnTo>
                  <a:pt x="382993" y="1636773"/>
                </a:lnTo>
                <a:lnTo>
                  <a:pt x="420223" y="1661589"/>
                </a:lnTo>
                <a:lnTo>
                  <a:pt x="458724" y="1684573"/>
                </a:lnTo>
                <a:lnTo>
                  <a:pt x="498434" y="1705664"/>
                </a:lnTo>
                <a:lnTo>
                  <a:pt x="539292" y="1724798"/>
                </a:lnTo>
                <a:lnTo>
                  <a:pt x="581236" y="1741915"/>
                </a:lnTo>
                <a:lnTo>
                  <a:pt x="624202" y="1756951"/>
                </a:lnTo>
                <a:lnTo>
                  <a:pt x="668129" y="1769844"/>
                </a:lnTo>
                <a:lnTo>
                  <a:pt x="712954" y="1780533"/>
                </a:lnTo>
                <a:lnTo>
                  <a:pt x="758616" y="1788955"/>
                </a:lnTo>
                <a:lnTo>
                  <a:pt x="805052" y="1795047"/>
                </a:lnTo>
                <a:lnTo>
                  <a:pt x="852200" y="1798748"/>
                </a:lnTo>
                <a:lnTo>
                  <a:pt x="899998" y="1799996"/>
                </a:lnTo>
                <a:lnTo>
                  <a:pt x="947795" y="1798748"/>
                </a:lnTo>
                <a:lnTo>
                  <a:pt x="994943" y="1795047"/>
                </a:lnTo>
                <a:lnTo>
                  <a:pt x="1041379" y="1788955"/>
                </a:lnTo>
                <a:lnTo>
                  <a:pt x="1087041" y="1780533"/>
                </a:lnTo>
                <a:lnTo>
                  <a:pt x="1131867" y="1769844"/>
                </a:lnTo>
                <a:lnTo>
                  <a:pt x="1175794" y="1756951"/>
                </a:lnTo>
                <a:lnTo>
                  <a:pt x="1218760" y="1741915"/>
                </a:lnTo>
                <a:lnTo>
                  <a:pt x="1260703" y="1724798"/>
                </a:lnTo>
                <a:lnTo>
                  <a:pt x="1301561" y="1705664"/>
                </a:lnTo>
                <a:lnTo>
                  <a:pt x="1341272" y="1684573"/>
                </a:lnTo>
                <a:lnTo>
                  <a:pt x="1379773" y="1661589"/>
                </a:lnTo>
                <a:lnTo>
                  <a:pt x="1417002" y="1636773"/>
                </a:lnTo>
                <a:lnTo>
                  <a:pt x="1452897" y="1610188"/>
                </a:lnTo>
                <a:lnTo>
                  <a:pt x="1487397" y="1581895"/>
                </a:lnTo>
                <a:lnTo>
                  <a:pt x="1520437" y="1551958"/>
                </a:lnTo>
                <a:lnTo>
                  <a:pt x="1551958" y="1520437"/>
                </a:lnTo>
                <a:lnTo>
                  <a:pt x="1581895" y="1487397"/>
                </a:lnTo>
                <a:lnTo>
                  <a:pt x="1610188" y="1452897"/>
                </a:lnTo>
                <a:lnTo>
                  <a:pt x="1636773" y="1417002"/>
                </a:lnTo>
                <a:lnTo>
                  <a:pt x="1661589" y="1379773"/>
                </a:lnTo>
                <a:lnTo>
                  <a:pt x="1684573" y="1341272"/>
                </a:lnTo>
                <a:lnTo>
                  <a:pt x="1705664" y="1301561"/>
                </a:lnTo>
                <a:lnTo>
                  <a:pt x="1724798" y="1260703"/>
                </a:lnTo>
                <a:lnTo>
                  <a:pt x="1741915" y="1218760"/>
                </a:lnTo>
                <a:lnTo>
                  <a:pt x="1756951" y="1175794"/>
                </a:lnTo>
                <a:lnTo>
                  <a:pt x="1769844" y="1131867"/>
                </a:lnTo>
                <a:lnTo>
                  <a:pt x="1780533" y="1087041"/>
                </a:lnTo>
                <a:lnTo>
                  <a:pt x="1788955" y="1041379"/>
                </a:lnTo>
                <a:lnTo>
                  <a:pt x="1795047" y="994943"/>
                </a:lnTo>
                <a:lnTo>
                  <a:pt x="1798748" y="947795"/>
                </a:lnTo>
                <a:lnTo>
                  <a:pt x="1799996" y="899998"/>
                </a:lnTo>
                <a:lnTo>
                  <a:pt x="1798748" y="852200"/>
                </a:lnTo>
                <a:lnTo>
                  <a:pt x="1795047" y="805052"/>
                </a:lnTo>
                <a:lnTo>
                  <a:pt x="1788955" y="758616"/>
                </a:lnTo>
                <a:lnTo>
                  <a:pt x="1780533" y="712954"/>
                </a:lnTo>
                <a:lnTo>
                  <a:pt x="1769844" y="668129"/>
                </a:lnTo>
                <a:lnTo>
                  <a:pt x="1756951" y="624202"/>
                </a:lnTo>
                <a:lnTo>
                  <a:pt x="1741915" y="581236"/>
                </a:lnTo>
                <a:lnTo>
                  <a:pt x="1724798" y="539292"/>
                </a:lnTo>
                <a:lnTo>
                  <a:pt x="1705664" y="498434"/>
                </a:lnTo>
                <a:lnTo>
                  <a:pt x="1684573" y="458724"/>
                </a:lnTo>
                <a:lnTo>
                  <a:pt x="1661589" y="420223"/>
                </a:lnTo>
                <a:lnTo>
                  <a:pt x="1636773" y="382993"/>
                </a:lnTo>
                <a:lnTo>
                  <a:pt x="1610188" y="347098"/>
                </a:lnTo>
                <a:lnTo>
                  <a:pt x="1581895" y="312599"/>
                </a:lnTo>
                <a:lnTo>
                  <a:pt x="1551958" y="279558"/>
                </a:lnTo>
                <a:lnTo>
                  <a:pt x="1520437" y="248038"/>
                </a:lnTo>
                <a:lnTo>
                  <a:pt x="1487397" y="218100"/>
                </a:lnTo>
                <a:lnTo>
                  <a:pt x="1452897" y="189808"/>
                </a:lnTo>
                <a:lnTo>
                  <a:pt x="1417002" y="163222"/>
                </a:lnTo>
                <a:lnTo>
                  <a:pt x="1379773" y="138406"/>
                </a:lnTo>
                <a:lnTo>
                  <a:pt x="1341272" y="115422"/>
                </a:lnTo>
                <a:lnTo>
                  <a:pt x="1301561" y="94332"/>
                </a:lnTo>
                <a:lnTo>
                  <a:pt x="1260703" y="75197"/>
                </a:lnTo>
                <a:lnTo>
                  <a:pt x="1218760" y="58081"/>
                </a:lnTo>
                <a:lnTo>
                  <a:pt x="1175794" y="43044"/>
                </a:lnTo>
                <a:lnTo>
                  <a:pt x="1131867" y="30151"/>
                </a:lnTo>
                <a:lnTo>
                  <a:pt x="1087041" y="19462"/>
                </a:lnTo>
                <a:lnTo>
                  <a:pt x="1041379" y="11041"/>
                </a:lnTo>
                <a:lnTo>
                  <a:pt x="994943" y="4948"/>
                </a:lnTo>
                <a:lnTo>
                  <a:pt x="947795" y="1247"/>
                </a:lnTo>
                <a:lnTo>
                  <a:pt x="899998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lIns="0" tIns="0" rIns="0" bIns="0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sz="1800">
              <a:latin typeface="+mn-lt"/>
              <a:ea typeface="+mn-ea"/>
              <a:cs typeface="+mn-cs"/>
            </a:endParaRPr>
          </a:p>
        </p:txBody>
      </p:sp>
      <p:pic>
        <p:nvPicPr>
          <p:cNvPr id="14" name="Рисунок 14">
            <a:extLst>
              <a:ext uri="{FF2B5EF4-FFF2-40B4-BE49-F238E27FC236}">
                <a16:creationId xmlns:a16="http://schemas.microsoft.com/office/drawing/2014/main" id="{7EB9379C-43EE-4A5D-B18C-1F3A8F8D6BD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5337883" y="285136"/>
            <a:ext cx="1572747" cy="15742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object 8">
            <a:extLst>
              <a:ext uri="{FF2B5EF4-FFF2-40B4-BE49-F238E27FC236}">
                <a16:creationId xmlns:a16="http://schemas.microsoft.com/office/drawing/2014/main" id="{BDA0DEAD-5E55-4695-94BE-08AF2724478C}"/>
              </a:ext>
            </a:extLst>
          </p:cNvPr>
          <p:cNvSpPr txBox="1"/>
          <p:nvPr userDrawn="1"/>
        </p:nvSpPr>
        <p:spPr>
          <a:xfrm>
            <a:off x="4871720" y="6228510"/>
            <a:ext cx="2448560" cy="395449"/>
          </a:xfrm>
          <a:prstGeom prst="rect">
            <a:avLst/>
          </a:prstGeom>
          <a:solidFill>
            <a:srgbClr val="006384"/>
          </a:solidFill>
        </p:spPr>
        <p:txBody>
          <a:bodyPr vert="horz" wrap="square" lIns="0" tIns="88265" rIns="0" bIns="90000" rtlCol="0" anchor="ctr">
            <a:spAutoFit/>
          </a:bodyPr>
          <a:lstStyle/>
          <a:p>
            <a:pPr marL="274955">
              <a:spcBef>
                <a:spcPts val="695"/>
              </a:spcBef>
            </a:pPr>
            <a:r>
              <a:rPr sz="1400" b="1" spc="-20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WWW.ROSZAKUPKI.RU</a:t>
            </a:r>
            <a:endParaRPr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7" name="object 9">
            <a:extLst>
              <a:ext uri="{FF2B5EF4-FFF2-40B4-BE49-F238E27FC236}">
                <a16:creationId xmlns:a16="http://schemas.microsoft.com/office/drawing/2014/main" id="{C5F89709-8312-4395-971C-4FA6E5AF5363}"/>
              </a:ext>
            </a:extLst>
          </p:cNvPr>
          <p:cNvSpPr/>
          <p:nvPr userDrawn="1"/>
        </p:nvSpPr>
        <p:spPr>
          <a:xfrm>
            <a:off x="2958439" y="4235761"/>
            <a:ext cx="6228080" cy="0"/>
          </a:xfrm>
          <a:custGeom>
            <a:avLst/>
            <a:gdLst/>
            <a:ahLst/>
            <a:cxnLst/>
            <a:rect l="l" t="t" r="r" b="b"/>
            <a:pathLst>
              <a:path w="6228080">
                <a:moveTo>
                  <a:pt x="0" y="0"/>
                </a:moveTo>
                <a:lnTo>
                  <a:pt x="6228003" y="0"/>
                </a:lnTo>
              </a:path>
            </a:pathLst>
          </a:custGeom>
          <a:ln w="22225">
            <a:solidFill>
              <a:srgbClr val="0063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Подзаголовок 2">
            <a:extLst>
              <a:ext uri="{FF2B5EF4-FFF2-40B4-BE49-F238E27FC236}">
                <a16:creationId xmlns:a16="http://schemas.microsoft.com/office/drawing/2014/main" id="{DA20E642-A9F9-4FAC-A901-B14D40C6B88D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405114"/>
            <a:ext cx="9144000" cy="1655762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dirty="0"/>
              <a:t>ЕВСТАШЕНКОВ АЛЕКСАНДР НИКОЛАЕВИЧ</a:t>
            </a:r>
          </a:p>
          <a:p>
            <a:r>
              <a:rPr lang="ru-RU" dirty="0"/>
              <a:t>руководитель Экспертного центра</a:t>
            </a:r>
            <a:br>
              <a:rPr lang="ru-RU" dirty="0"/>
            </a:br>
            <a:r>
              <a:rPr lang="ru-RU" dirty="0"/>
              <a:t>Институт госзакупок</a:t>
            </a:r>
          </a:p>
          <a:p>
            <a:r>
              <a:rPr lang="ru-RU" dirty="0"/>
              <a:t>Сертифицированный преподаватель в сфере закупок </a:t>
            </a:r>
          </a:p>
        </p:txBody>
      </p:sp>
    </p:spTree>
    <p:extLst>
      <p:ext uri="{BB962C8B-B14F-4D97-AF65-F5344CB8AC3E}">
        <p14:creationId xmlns:p14="http://schemas.microsoft.com/office/powerpoint/2010/main" val="272488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FA0627A-9FE5-417A-9479-B31625ECF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4640" y="170167"/>
            <a:ext cx="10400954" cy="1130314"/>
          </a:xfrm>
        </p:spPr>
        <p:txBody>
          <a:bodyPr/>
          <a:lstStyle>
            <a:lvl1pPr>
              <a:defRPr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ru-RU" dirty="0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E90603E-2355-4B15-A455-465467CE2C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05" y="1473200"/>
            <a:ext cx="11739189" cy="4703763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 sz="32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Font typeface="Wingdings" panose="05000000000000000000" pitchFamily="2" charset="2"/>
              <a:buNone/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914400" indent="0">
              <a:buFont typeface="Wingdings" panose="05000000000000000000" pitchFamily="2" charset="2"/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371600" indent="0">
              <a:buFont typeface="Wingdings" panose="05000000000000000000" pitchFamily="2" charset="2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828800" indent="0">
              <a:buFont typeface="Wingdings" panose="05000000000000000000" pitchFamily="2" charset="2"/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  <a:p>
            <a:pPr lvl="1"/>
            <a:r>
              <a:rPr lang="ru-RU" dirty="0"/>
              <a:t>Второй уровень</a:t>
            </a:r>
          </a:p>
          <a:p>
            <a:pPr lvl="2"/>
            <a:r>
              <a:rPr lang="ru-RU" dirty="0"/>
              <a:t>Третий уровень</a:t>
            </a:r>
          </a:p>
          <a:p>
            <a:pPr lvl="3"/>
            <a:r>
              <a:rPr lang="ru-RU" dirty="0"/>
              <a:t>Четвертый уровень</a:t>
            </a:r>
          </a:p>
          <a:p>
            <a:pPr lvl="4"/>
            <a:r>
              <a:rPr lang="ru-RU" dirty="0"/>
              <a:t>Пятый уровень</a:t>
            </a:r>
          </a:p>
        </p:txBody>
      </p:sp>
      <p:sp>
        <p:nvSpPr>
          <p:cNvPr id="8" name="bk object 18">
            <a:extLst>
              <a:ext uri="{FF2B5EF4-FFF2-40B4-BE49-F238E27FC236}">
                <a16:creationId xmlns:a16="http://schemas.microsoft.com/office/drawing/2014/main" id="{21282AE3-DDDB-4402-9DC8-BF73DED48AFC}"/>
              </a:ext>
            </a:extLst>
          </p:cNvPr>
          <p:cNvSpPr/>
          <p:nvPr userDrawn="1"/>
        </p:nvSpPr>
        <p:spPr>
          <a:xfrm>
            <a:off x="226405" y="6340472"/>
            <a:ext cx="11739189" cy="61835"/>
          </a:xfrm>
          <a:custGeom>
            <a:avLst/>
            <a:gdLst/>
            <a:ahLst/>
            <a:cxnLst/>
            <a:rect l="l" t="t" r="r" b="b"/>
            <a:pathLst>
              <a:path w="9756140">
                <a:moveTo>
                  <a:pt x="0" y="0"/>
                </a:moveTo>
                <a:lnTo>
                  <a:pt x="9756000" y="0"/>
                </a:lnTo>
              </a:path>
            </a:pathLst>
          </a:custGeom>
          <a:ln w="10795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983D7F4-5BED-4DD8-976A-467875BA79E7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405" y="121914"/>
            <a:ext cx="1226820" cy="1226820"/>
          </a:xfrm>
          <a:prstGeom prst="rect">
            <a:avLst/>
          </a:prstGeom>
        </p:spPr>
      </p:pic>
      <p:sp>
        <p:nvSpPr>
          <p:cNvPr id="13" name="object 2">
            <a:extLst>
              <a:ext uri="{FF2B5EF4-FFF2-40B4-BE49-F238E27FC236}">
                <a16:creationId xmlns:a16="http://schemas.microsoft.com/office/drawing/2014/main" id="{0CBE78A2-5BF2-4EF8-8631-8A371BF3803B}"/>
              </a:ext>
            </a:extLst>
          </p:cNvPr>
          <p:cNvSpPr/>
          <p:nvPr userDrawn="1"/>
        </p:nvSpPr>
        <p:spPr>
          <a:xfrm>
            <a:off x="226404" y="1387709"/>
            <a:ext cx="11739188" cy="45719"/>
          </a:xfrm>
          <a:custGeom>
            <a:avLst/>
            <a:gdLst/>
            <a:ahLst/>
            <a:cxnLst/>
            <a:rect l="l" t="t" r="r" b="b"/>
            <a:pathLst>
              <a:path w="9756140">
                <a:moveTo>
                  <a:pt x="0" y="0"/>
                </a:moveTo>
                <a:lnTo>
                  <a:pt x="9756000" y="0"/>
                </a:lnTo>
              </a:path>
            </a:pathLst>
          </a:custGeom>
          <a:ln w="17995">
            <a:solidFill>
              <a:srgbClr val="006384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8">
            <a:extLst>
              <a:ext uri="{FF2B5EF4-FFF2-40B4-BE49-F238E27FC236}">
                <a16:creationId xmlns:a16="http://schemas.microsoft.com/office/drawing/2014/main" id="{C4E8B6BA-B111-4D74-AFA7-8FA8D58FB1E9}"/>
              </a:ext>
            </a:extLst>
          </p:cNvPr>
          <p:cNvSpPr txBox="1"/>
          <p:nvPr userDrawn="1"/>
        </p:nvSpPr>
        <p:spPr>
          <a:xfrm>
            <a:off x="8767482" y="6398460"/>
            <a:ext cx="2448560" cy="380061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88265" rIns="0" bIns="90000" rtlCol="0" anchor="ctr">
            <a:spAutoFit/>
          </a:bodyPr>
          <a:lstStyle/>
          <a:p>
            <a:pPr marL="274955">
              <a:spcBef>
                <a:spcPts val="695"/>
              </a:spcBef>
            </a:pPr>
            <a:r>
              <a:rPr sz="1300" b="1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WWW.ROSZAKUPKI.RU</a:t>
            </a:r>
            <a:endParaRPr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object 8">
            <a:extLst>
              <a:ext uri="{FF2B5EF4-FFF2-40B4-BE49-F238E27FC236}">
                <a16:creationId xmlns:a16="http://schemas.microsoft.com/office/drawing/2014/main" id="{80750741-8964-4369-AA91-6435B354A47E}"/>
              </a:ext>
            </a:extLst>
          </p:cNvPr>
          <p:cNvSpPr txBox="1"/>
          <p:nvPr userDrawn="1"/>
        </p:nvSpPr>
        <p:spPr>
          <a:xfrm>
            <a:off x="226406" y="6402307"/>
            <a:ext cx="8343854" cy="372366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88265" rIns="0" bIns="90000" rtlCol="0" anchor="ctr">
            <a:spAutoFit/>
          </a:bodyPr>
          <a:lstStyle/>
          <a:p>
            <a:pPr marL="12700">
              <a:lnSpc>
                <a:spcPts val="1480"/>
              </a:lnSpc>
            </a:pPr>
            <a:r>
              <a:rPr lang="ru-RU" sz="1950" b="1" baseline="4273" dirty="0">
                <a:latin typeface="Arial" panose="020B0604020202020204" pitchFamily="34" charset="0"/>
                <a:cs typeface="Arial" panose="020B0604020202020204" pitchFamily="34" charset="0"/>
              </a:rPr>
              <a:t>  ©</a:t>
            </a:r>
            <a:r>
              <a:rPr lang="ru-RU" sz="1950" b="1" spc="-7" baseline="42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spc="-25" dirty="0">
                <a:latin typeface="Arial" panose="020B0604020202020204" pitchFamily="34" charset="0"/>
                <a:cs typeface="Arial" panose="020B0604020202020204" pitchFamily="34" charset="0"/>
              </a:rPr>
              <a:t>ИНСТИТУТ</a:t>
            </a:r>
            <a:r>
              <a:rPr lang="ru-RU" sz="1400" b="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spc="-10" dirty="0">
                <a:latin typeface="Arial" panose="020B0604020202020204" pitchFamily="34" charset="0"/>
                <a:cs typeface="Arial" panose="020B0604020202020204" pitchFamily="34" charset="0"/>
              </a:rPr>
              <a:t>ГОСЗАКУПОК,</a:t>
            </a:r>
            <a:r>
              <a:rPr lang="ru-RU" sz="1400" b="0" spc="-60" dirty="0">
                <a:latin typeface="Arial" panose="020B0604020202020204" pitchFamily="34" charset="0"/>
                <a:cs typeface="Arial" panose="020B0604020202020204" pitchFamily="34" charset="0"/>
              </a:rPr>
              <a:t> ПОСТОВАЛОВА</a:t>
            </a:r>
            <a:r>
              <a:rPr lang="ru-RU" sz="1400" b="0" spc="-60" baseline="0" dirty="0">
                <a:latin typeface="Arial" panose="020B0604020202020204" pitchFamily="34" charset="0"/>
                <a:cs typeface="Arial" panose="020B0604020202020204" pitchFamily="34" charset="0"/>
              </a:rPr>
              <a:t> СНЕЖАНА ОЛЕГОВНА</a:t>
            </a:r>
            <a:r>
              <a:rPr lang="ru-RU" sz="1400" b="0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15" name="object 8"/>
          <p:cNvSpPr txBox="1"/>
          <p:nvPr userDrawn="1"/>
        </p:nvSpPr>
        <p:spPr>
          <a:xfrm>
            <a:off x="11349318" y="6398459"/>
            <a:ext cx="616274" cy="380061"/>
          </a:xfrm>
          <a:prstGeom prst="rect">
            <a:avLst/>
          </a:prstGeom>
          <a:solidFill>
            <a:srgbClr val="3A6B7C"/>
          </a:solidFill>
        </p:spPr>
        <p:txBody>
          <a:bodyPr wrap="square" lIns="0" tIns="88265" rIns="0" bIns="90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B68F9F9-9C48-4DAC-A3FB-2822D855F862}" type="slidenum">
              <a:rPr lang="ru-RU" sz="1300" b="1" spc="-2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sz="13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132735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C7F22EC-5361-4C7D-AB4F-D562C0242EFB}"/>
              </a:ext>
            </a:extLst>
          </p:cNvPr>
          <p:cNvSpPr txBox="1"/>
          <p:nvPr userDrawn="1"/>
        </p:nvSpPr>
        <p:spPr>
          <a:xfrm>
            <a:off x="3124200" y="3839743"/>
            <a:ext cx="700987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r>
              <a:rPr sz="3600" b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3600" b="1" spc="-290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3600" b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sz="3600" dirty="0">
              <a:solidFill>
                <a:srgbClr val="0063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BAFF7D-0B2E-4B0B-89E2-4B8100839E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90600"/>
            <a:ext cx="2438400" cy="2438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63062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bk object 18"/>
          <p:cNvSpPr/>
          <p:nvPr userDrawn="1"/>
        </p:nvSpPr>
        <p:spPr>
          <a:xfrm>
            <a:off x="545903" y="6341271"/>
            <a:ext cx="11123390" cy="0"/>
          </a:xfrm>
          <a:custGeom>
            <a:avLst/>
            <a:gdLst/>
            <a:ahLst/>
            <a:cxnLst/>
            <a:rect l="l" t="t" r="r" b="b"/>
            <a:pathLst>
              <a:path w="9756140">
                <a:moveTo>
                  <a:pt x="0" y="0"/>
                </a:moveTo>
                <a:lnTo>
                  <a:pt x="9756000" y="0"/>
                </a:lnTo>
              </a:path>
            </a:pathLst>
          </a:custGeom>
          <a:ln w="10795">
            <a:solidFill>
              <a:srgbClr val="E6E7E8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16" name="Holder 2"/>
          <p:cNvSpPr>
            <a:spLocks noGrp="1"/>
          </p:cNvSpPr>
          <p:nvPr>
            <p:ph type="title" hasCustomPrompt="1"/>
          </p:nvPr>
        </p:nvSpPr>
        <p:spPr>
          <a:xfrm>
            <a:off x="2012692" y="616903"/>
            <a:ext cx="9689524" cy="313997"/>
          </a:xfrm>
          <a:prstGeom prst="rect">
            <a:avLst/>
          </a:prstGeom>
        </p:spPr>
        <p:txBody>
          <a:bodyPr wrap="square" lIns="0" tIns="0" rIns="0" bIns="0" anchor="ctr">
            <a:spAutoFit/>
          </a:bodyPr>
          <a:lstStyle>
            <a:lvl1pPr>
              <a:defRPr sz="2267" b="1" i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 </a:t>
            </a:r>
            <a:endParaRPr dirty="0"/>
          </a:p>
        </p:txBody>
      </p:sp>
      <p:sp>
        <p:nvSpPr>
          <p:cNvPr id="22" name="object 2"/>
          <p:cNvSpPr/>
          <p:nvPr userDrawn="1"/>
        </p:nvSpPr>
        <p:spPr>
          <a:xfrm>
            <a:off x="545903" y="1356053"/>
            <a:ext cx="11123390" cy="0"/>
          </a:xfrm>
          <a:custGeom>
            <a:avLst/>
            <a:gdLst/>
            <a:ahLst/>
            <a:cxnLst/>
            <a:rect l="l" t="t" r="r" b="b"/>
            <a:pathLst>
              <a:path w="9756140">
                <a:moveTo>
                  <a:pt x="0" y="0"/>
                </a:moveTo>
                <a:lnTo>
                  <a:pt x="9756000" y="0"/>
                </a:lnTo>
              </a:path>
            </a:pathLst>
          </a:custGeom>
          <a:ln w="17995">
            <a:solidFill>
              <a:srgbClr val="006384"/>
            </a:solidFill>
          </a:ln>
        </p:spPr>
        <p:txBody>
          <a:bodyPr wrap="square" lIns="0" tIns="0" rIns="0" bIns="0" rtlCol="0"/>
          <a:lstStyle/>
          <a:p>
            <a:endParaRPr sz="1632"/>
          </a:p>
        </p:txBody>
      </p:sp>
      <p:sp>
        <p:nvSpPr>
          <p:cNvPr id="33" name="Объект 32"/>
          <p:cNvSpPr>
            <a:spLocks noGrp="1"/>
          </p:cNvSpPr>
          <p:nvPr>
            <p:ph sz="quarter" idx="10"/>
          </p:nvPr>
        </p:nvSpPr>
        <p:spPr>
          <a:xfrm>
            <a:off x="546613" y="1632446"/>
            <a:ext cx="11122305" cy="4560484"/>
          </a:xfrm>
          <a:prstGeom prst="rect">
            <a:avLst/>
          </a:prstGeom>
        </p:spPr>
        <p:txBody>
          <a:bodyPr/>
          <a:lstStyle>
            <a:lvl1pPr>
              <a:defRPr lang="ru-RU" dirty="0" smtClean="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PTSansPro-CaptionBold" panose="020B0703020203020204" pitchFamily="34" charset="-52"/>
              </a:defRPr>
            </a:lvl2pPr>
            <a:lvl3pPr>
              <a:defRPr>
                <a:latin typeface="PTSansPro-CaptionBold" panose="020B0703020203020204" pitchFamily="34" charset="-52"/>
              </a:defRPr>
            </a:lvl3pPr>
            <a:lvl4pPr>
              <a:defRPr>
                <a:latin typeface="PTSansPro-CaptionBold" panose="020B0703020203020204" pitchFamily="34" charset="-52"/>
              </a:defRPr>
            </a:lvl4pPr>
            <a:lvl5pPr>
              <a:defRPr>
                <a:latin typeface="PTSansPro-CaptionBold" panose="020B0703020203020204" pitchFamily="34" charset="-52"/>
              </a:defRPr>
            </a:lvl5pPr>
          </a:lstStyle>
          <a:p>
            <a:pPr lvl="0"/>
            <a:r>
              <a:rPr lang="ru-RU" dirty="0"/>
              <a:t>Образец текста</a:t>
            </a:r>
          </a:p>
        </p:txBody>
      </p:sp>
      <p:pic>
        <p:nvPicPr>
          <p:cNvPr id="19" name="Рисунок 18">
            <a:extLst>
              <a:ext uri="{FF2B5EF4-FFF2-40B4-BE49-F238E27FC236}">
                <a16:creationId xmlns:a16="http://schemas.microsoft.com/office/drawing/2014/main" id="{33992CA5-7898-416E-BBA2-FB91931EF66A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" y="241381"/>
            <a:ext cx="1127125" cy="1127125"/>
          </a:xfrm>
          <a:prstGeom prst="rect">
            <a:avLst/>
          </a:prstGeom>
        </p:spPr>
      </p:pic>
      <p:sp>
        <p:nvSpPr>
          <p:cNvPr id="20" name="object 8">
            <a:extLst>
              <a:ext uri="{FF2B5EF4-FFF2-40B4-BE49-F238E27FC236}">
                <a16:creationId xmlns:a16="http://schemas.microsoft.com/office/drawing/2014/main" id="{62D84DE1-39F1-4A2F-AEAC-AA2DF890FE0C}"/>
              </a:ext>
            </a:extLst>
          </p:cNvPr>
          <p:cNvSpPr txBox="1"/>
          <p:nvPr userDrawn="1"/>
        </p:nvSpPr>
        <p:spPr>
          <a:xfrm>
            <a:off x="226406" y="6402307"/>
            <a:ext cx="8343854" cy="372366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88265" rIns="0" bIns="90000" rtlCol="0" anchor="ctr">
            <a:spAutoFit/>
          </a:bodyPr>
          <a:lstStyle/>
          <a:p>
            <a:pPr marL="12700">
              <a:lnSpc>
                <a:spcPts val="1480"/>
              </a:lnSpc>
            </a:pPr>
            <a:r>
              <a:rPr lang="ru-RU" sz="1950" b="1" baseline="4273" dirty="0">
                <a:latin typeface="Arial" panose="020B0604020202020204" pitchFamily="34" charset="0"/>
                <a:cs typeface="Arial" panose="020B0604020202020204" pitchFamily="34" charset="0"/>
              </a:rPr>
              <a:t>  ©</a:t>
            </a:r>
            <a:r>
              <a:rPr lang="ru-RU" sz="1950" b="1" spc="-7" baseline="4273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spc="-25" dirty="0">
                <a:latin typeface="Arial" panose="020B0604020202020204" pitchFamily="34" charset="0"/>
                <a:cs typeface="Arial" panose="020B0604020202020204" pitchFamily="34" charset="0"/>
              </a:rPr>
              <a:t>ИНСТИТУТ</a:t>
            </a:r>
            <a:r>
              <a:rPr lang="ru-RU" sz="1400" b="0" spc="-65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spc="-10" dirty="0">
                <a:latin typeface="Arial" panose="020B0604020202020204" pitchFamily="34" charset="0"/>
                <a:cs typeface="Arial" panose="020B0604020202020204" pitchFamily="34" charset="0"/>
              </a:rPr>
              <a:t>ГОСЗАКУПОК,</a:t>
            </a:r>
            <a:r>
              <a:rPr lang="ru-RU" sz="1400" b="0" spc="-60" dirty="0">
                <a:latin typeface="Arial" panose="020B0604020202020204" pitchFamily="34" charset="0"/>
                <a:cs typeface="Arial" panose="020B0604020202020204" pitchFamily="34" charset="0"/>
              </a:rPr>
              <a:t> ПОСТОВАЛОВА</a:t>
            </a:r>
            <a:r>
              <a:rPr lang="ru-RU" sz="1400" b="0" spc="-60" baseline="0" dirty="0">
                <a:latin typeface="Arial" panose="020B0604020202020204" pitchFamily="34" charset="0"/>
                <a:cs typeface="Arial" panose="020B0604020202020204" pitchFamily="34" charset="0"/>
              </a:rPr>
              <a:t> СНЕЖАНА ОЛЕГОВНА</a:t>
            </a:r>
            <a:r>
              <a:rPr lang="ru-RU" sz="1400" b="0" spc="-5" dirty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ru-RU" sz="1400" b="0" spc="-6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400" b="0" dirty="0">
                <a:latin typeface="Arial" panose="020B0604020202020204" pitchFamily="34" charset="0"/>
                <a:cs typeface="Arial" panose="020B0604020202020204" pitchFamily="34" charset="0"/>
              </a:rPr>
              <a:t>2021</a:t>
            </a:r>
          </a:p>
        </p:txBody>
      </p:sp>
      <p:sp>
        <p:nvSpPr>
          <p:cNvPr id="21" name="object 8">
            <a:extLst>
              <a:ext uri="{FF2B5EF4-FFF2-40B4-BE49-F238E27FC236}">
                <a16:creationId xmlns:a16="http://schemas.microsoft.com/office/drawing/2014/main" id="{1E8C7828-EE26-4EE4-B8A6-C0733BB2BE7B}"/>
              </a:ext>
            </a:extLst>
          </p:cNvPr>
          <p:cNvSpPr txBox="1"/>
          <p:nvPr userDrawn="1"/>
        </p:nvSpPr>
        <p:spPr>
          <a:xfrm>
            <a:off x="8767482" y="6398460"/>
            <a:ext cx="2448560" cy="380061"/>
          </a:xfrm>
          <a:prstGeom prst="rect">
            <a:avLst/>
          </a:prstGeom>
          <a:solidFill>
            <a:schemeClr val="bg2"/>
          </a:solidFill>
        </p:spPr>
        <p:txBody>
          <a:bodyPr vert="horz" wrap="square" lIns="0" tIns="88265" rIns="0" bIns="90000" rtlCol="0" anchor="ctr">
            <a:spAutoFit/>
          </a:bodyPr>
          <a:lstStyle/>
          <a:p>
            <a:pPr marL="274955">
              <a:spcBef>
                <a:spcPts val="695"/>
              </a:spcBef>
            </a:pPr>
            <a:r>
              <a:rPr sz="1300" b="1" spc="-2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WWW.ROSZAKUPKI.RU</a:t>
            </a:r>
            <a:endParaRPr sz="13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object 8">
            <a:extLst>
              <a:ext uri="{FF2B5EF4-FFF2-40B4-BE49-F238E27FC236}">
                <a16:creationId xmlns:a16="http://schemas.microsoft.com/office/drawing/2014/main" id="{BA027E29-0C6E-4E17-928D-5EC12E83C398}"/>
              </a:ext>
            </a:extLst>
          </p:cNvPr>
          <p:cNvSpPr txBox="1"/>
          <p:nvPr userDrawn="1"/>
        </p:nvSpPr>
        <p:spPr>
          <a:xfrm>
            <a:off x="11349318" y="6398459"/>
            <a:ext cx="616274" cy="380061"/>
          </a:xfrm>
          <a:prstGeom prst="rect">
            <a:avLst/>
          </a:prstGeom>
          <a:solidFill>
            <a:srgbClr val="3A6B7C"/>
          </a:solidFill>
        </p:spPr>
        <p:txBody>
          <a:bodyPr wrap="square" lIns="0" tIns="88265" rIns="0" bIns="90000" anchor="ctr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fld id="{DB68F9F9-9C48-4DAC-A3FB-2822D855F862}" type="slidenum">
              <a:rPr lang="ru-RU" sz="1300" b="1" spc="-20">
                <a:solidFill>
                  <a:schemeClr val="bg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t>‹#›</a:t>
            </a:fld>
            <a:endParaRPr sz="1300" dirty="0">
              <a:solidFill>
                <a:schemeClr val="bg1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3376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2">
            <a:extLst>
              <a:ext uri="{FF2B5EF4-FFF2-40B4-BE49-F238E27FC236}">
                <a16:creationId xmlns:a16="http://schemas.microsoft.com/office/drawing/2014/main" id="{AC7F22EC-5361-4C7D-AB4F-D562C0242EFB}"/>
              </a:ext>
            </a:extLst>
          </p:cNvPr>
          <p:cNvSpPr txBox="1"/>
          <p:nvPr userDrawn="1"/>
        </p:nvSpPr>
        <p:spPr>
          <a:xfrm>
            <a:off x="3124200" y="3839743"/>
            <a:ext cx="7009872" cy="553998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sz="3600" b="1" spc="-20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СПАСИБО </a:t>
            </a:r>
            <a:r>
              <a:rPr sz="3600" b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</a:t>
            </a:r>
            <a:r>
              <a:rPr lang="en-US" sz="3600" b="1" spc="-290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sz="3600" b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ВНИМАНИЕ!</a:t>
            </a:r>
            <a:endParaRPr sz="3600" dirty="0">
              <a:solidFill>
                <a:srgbClr val="0063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68BAFF7D-0B2E-4B0B-89E2-4B8100839E8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990600"/>
            <a:ext cx="2438400" cy="2438400"/>
          </a:xfrm>
          <a:prstGeom prst="rect">
            <a:avLst/>
          </a:prstGeom>
        </p:spPr>
      </p:pic>
      <p:grpSp>
        <p:nvGrpSpPr>
          <p:cNvPr id="8" name="Group 7">
            <a:extLst>
              <a:ext uri="{FF2B5EF4-FFF2-40B4-BE49-F238E27FC236}">
                <a16:creationId xmlns:a16="http://schemas.microsoft.com/office/drawing/2014/main" id="{ED773BF3-4B8F-DB4F-B621-81FA935C6A9F}"/>
              </a:ext>
            </a:extLst>
          </p:cNvPr>
          <p:cNvGrpSpPr/>
          <p:nvPr userDrawn="1"/>
        </p:nvGrpSpPr>
        <p:grpSpPr>
          <a:xfrm>
            <a:off x="932329" y="4393741"/>
            <a:ext cx="10722114" cy="1926358"/>
            <a:chOff x="914400" y="4243459"/>
            <a:chExt cx="10722114" cy="1926358"/>
          </a:xfrm>
        </p:grpSpPr>
        <p:pic>
          <p:nvPicPr>
            <p:cNvPr id="9" name="Picture 10" descr="A red rectangle with a white rectangle&#10;&#10;Description automatically generated with low confidence">
              <a:hlinkClick r:id="rId3"/>
              <a:extLst>
                <a:ext uri="{FF2B5EF4-FFF2-40B4-BE49-F238E27FC236}">
                  <a16:creationId xmlns:a16="http://schemas.microsoft.com/office/drawing/2014/main" id="{A9A13899-44B7-D249-BFA0-0DB577B7C2EF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0160" y="5422740"/>
              <a:ext cx="1048163" cy="738081"/>
            </a:xfrm>
            <a:prstGeom prst="rect">
              <a:avLst/>
            </a:prstGeom>
          </p:spPr>
        </p:pic>
        <p:pic>
          <p:nvPicPr>
            <p:cNvPr id="10" name="Picture 36" descr="Icon&#10;&#10;Description automatically generated">
              <a:hlinkClick r:id="rId5"/>
              <a:extLst>
                <a:ext uri="{FF2B5EF4-FFF2-40B4-BE49-F238E27FC236}">
                  <a16:creationId xmlns:a16="http://schemas.microsoft.com/office/drawing/2014/main" id="{CBC0F388-275F-D646-B96F-3D0147932DD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744" y="5436445"/>
              <a:ext cx="733372" cy="733372"/>
            </a:xfrm>
            <a:prstGeom prst="rect">
              <a:avLst/>
            </a:prstGeom>
          </p:spPr>
        </p:pic>
        <p:pic>
          <p:nvPicPr>
            <p:cNvPr id="11" name="Picture 40" descr="Icon&#10;&#10;Description automatically generated">
              <a:hlinkClick r:id="rId7"/>
              <a:extLst>
                <a:ext uri="{FF2B5EF4-FFF2-40B4-BE49-F238E27FC236}">
                  <a16:creationId xmlns:a16="http://schemas.microsoft.com/office/drawing/2014/main" id="{AFB5991D-546D-7F4D-BF4A-B5CC543B6BD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8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098" y="5436445"/>
              <a:ext cx="733372" cy="731682"/>
            </a:xfrm>
            <a:prstGeom prst="rect">
              <a:avLst/>
            </a:prstGeom>
          </p:spPr>
        </p:pic>
        <p:pic>
          <p:nvPicPr>
            <p:cNvPr id="12" name="Picture 47" descr="Logo, icon&#10;&#10;Description automatically generated">
              <a:hlinkClick r:id="rId9"/>
              <a:extLst>
                <a:ext uri="{FF2B5EF4-FFF2-40B4-BE49-F238E27FC236}">
                  <a16:creationId xmlns:a16="http://schemas.microsoft.com/office/drawing/2014/main" id="{702CEC8E-9E14-7245-861C-773CAC7161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0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8564" y="5430046"/>
              <a:ext cx="733371" cy="733975"/>
            </a:xfrm>
            <a:prstGeom prst="rect">
              <a:avLst/>
            </a:prstGeom>
          </p:spPr>
        </p:pic>
        <p:pic>
          <p:nvPicPr>
            <p:cNvPr id="13" name="Picture 49" descr="A picture containing text, sign, first-aid kit&#10;&#10;Description automatically generated">
              <a:hlinkClick r:id="rId11"/>
              <a:extLst>
                <a:ext uri="{FF2B5EF4-FFF2-40B4-BE49-F238E27FC236}">
                  <a16:creationId xmlns:a16="http://schemas.microsoft.com/office/drawing/2014/main" id="{F8E7D747-2897-E74B-90F9-F3DA1A7035F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476" y="5425940"/>
              <a:ext cx="726804" cy="73168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C7AAD172-9C1F-DB4E-8378-FDD6603D5577}"/>
                </a:ext>
              </a:extLst>
            </p:cNvPr>
            <p:cNvSpPr txBox="1"/>
            <p:nvPr userDrawn="1"/>
          </p:nvSpPr>
          <p:spPr>
            <a:xfrm>
              <a:off x="914400" y="4243459"/>
              <a:ext cx="50623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Присоединяйтесь к нам в социальных сетях:</a:t>
              </a:r>
              <a:endParaRPr lang="en-US" sz="3200" b="1" kern="1200" spc="-20" dirty="0">
                <a:solidFill>
                  <a:srgbClr val="006384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FFBB107C-4E11-8947-A085-D8B806CAB672}"/>
                </a:ext>
              </a:extLst>
            </p:cNvPr>
            <p:cNvSpPr txBox="1"/>
            <p:nvPr userDrawn="1"/>
          </p:nvSpPr>
          <p:spPr>
            <a:xfrm>
              <a:off x="6574178" y="4318107"/>
              <a:ext cx="5062336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  Институт госзакупок</a:t>
              </a:r>
            </a:p>
            <a:p>
              <a:pPr>
                <a:spcBef>
                  <a:spcPts val="600"/>
                </a:spcBef>
              </a:pPr>
              <a:r>
                <a:rPr lang="en-US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#</a:t>
              </a:r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ИнститутГосзакупок</a:t>
              </a:r>
            </a:p>
            <a:p>
              <a:pPr>
                <a:spcBef>
                  <a:spcPts val="600"/>
                </a:spcBef>
              </a:pPr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#Росзакупки</a:t>
              </a:r>
              <a:endParaRPr lang="en-US" sz="3200" b="1" kern="1200" spc="-20" dirty="0">
                <a:solidFill>
                  <a:srgbClr val="006384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6" name="Picture 2" descr="A picture containing text, ceramic ware, porcelain&#10;&#10;Description automatically generated">
              <a:extLst>
                <a:ext uri="{FF2B5EF4-FFF2-40B4-BE49-F238E27FC236}">
                  <a16:creationId xmlns:a16="http://schemas.microsoft.com/office/drawing/2014/main" id="{3E2A81AB-D507-9141-9961-97560604CC2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2131" y="4387924"/>
              <a:ext cx="473497" cy="478561"/>
            </a:xfrm>
            <a:prstGeom prst="rect">
              <a:avLst/>
            </a:prstGeom>
          </p:spPr>
        </p:pic>
        <p:pic>
          <p:nvPicPr>
            <p:cNvPr id="17" name="Picture 3" descr="Icon&#10;&#10;Description automatically generated with medium confidence">
              <a:hlinkClick r:id="rId14"/>
              <a:extLst>
                <a:ext uri="{FF2B5EF4-FFF2-40B4-BE49-F238E27FC236}">
                  <a16:creationId xmlns:a16="http://schemas.microsoft.com/office/drawing/2014/main" id="{0C63232F-3E33-FA48-AEBD-ABEA801C230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9224" y="5438498"/>
              <a:ext cx="727576" cy="7275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128091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7">
            <a:alphaModFix amt="12000"/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BB170-E675-486D-872C-7D85444B70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F9ED7F5-FED8-4ACB-902D-FFA16EE586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BD23623-909D-4657-8E04-E64E0991ED7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A48ABA-1638-4EB7-B0A4-9D98DC6276EA}" type="datetimeFigureOut">
              <a:rPr lang="ru-RU" smtClean="0"/>
              <a:t>19.09.2021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2339FAB-5B1E-415E-A10D-2ED310C3A12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754AC958-3C2D-4CCA-BF4F-A8C8914071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9985E-BCD4-436D-A113-E831F229EE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331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5" r:id="rId3"/>
    <p:sldLayoutId id="2147483657" r:id="rId4"/>
    <p:sldLayoutId id="2147483658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4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roszakupki_ru" TargetMode="External"/><Relationship Id="rId13" Type="http://schemas.openxmlformats.org/officeDocument/2006/relationships/hyperlink" Target="https://zen.yandex.ru/id/6043f09ea834da30d2f3ac36" TargetMode="External"/><Relationship Id="rId3" Type="http://schemas.openxmlformats.org/officeDocument/2006/relationships/image" Target="../media/image3.png"/><Relationship Id="rId7" Type="http://schemas.openxmlformats.org/officeDocument/2006/relationships/image" Target="../media/image5.png"/><Relationship Id="rId12" Type="http://schemas.openxmlformats.org/officeDocument/2006/relationships/image" Target="../media/image8.png"/><Relationship Id="rId2" Type="http://schemas.openxmlformats.org/officeDocument/2006/relationships/hyperlink" Target="https://www.youtube.com/channel/UC_KB3AJmCbrXdFh82_iqc9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vk.com/public73130300" TargetMode="External"/><Relationship Id="rId11" Type="http://schemas.openxmlformats.org/officeDocument/2006/relationships/image" Target="../media/image7.jpeg"/><Relationship Id="rId5" Type="http://schemas.openxmlformats.org/officeDocument/2006/relationships/image" Target="../media/image4.png"/><Relationship Id="rId10" Type="http://schemas.openxmlformats.org/officeDocument/2006/relationships/hyperlink" Target="https://www.facebook.com/roszakupki" TargetMode="External"/><Relationship Id="rId4" Type="http://schemas.openxmlformats.org/officeDocument/2006/relationships/hyperlink" Target="https://www.instagram.com/roszakupkiru/" TargetMode="External"/><Relationship Id="rId9" Type="http://schemas.openxmlformats.org/officeDocument/2006/relationships/image" Target="../media/image6.png"/><Relationship Id="rId1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>
            <a:extLst>
              <a:ext uri="{FF2B5EF4-FFF2-40B4-BE49-F238E27FC236}">
                <a16:creationId xmlns:a16="http://schemas.microsoft.com/office/drawing/2014/main" id="{9AF3BA48-4D44-4B07-8BFB-75B082106B7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62097"/>
            <a:ext cx="9144000" cy="2387600"/>
          </a:xfrm>
        </p:spPr>
        <p:txBody>
          <a:bodyPr>
            <a:normAutofit fontScale="90000"/>
          </a:bodyPr>
          <a:lstStyle/>
          <a:p>
            <a:pPr>
              <a:lnSpc>
                <a:spcPct val="100000"/>
              </a:lnSpc>
            </a:pPr>
            <a:br>
              <a:rPr lang="ru-RU" sz="1800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</a:rPr>
            </a:br>
            <a:r>
              <a:rPr lang="ru-RU" sz="3000" b="1" dirty="0"/>
              <a:t>СУДЕБНАЯ ПРАКТИКА: </a:t>
            </a:r>
            <a:br>
              <a:rPr lang="ru-RU" sz="3000" b="1" dirty="0"/>
            </a:br>
            <a:r>
              <a:rPr lang="ru-RU" sz="3000" b="1" dirty="0"/>
              <a:t>интересные решения </a:t>
            </a:r>
            <a:br>
              <a:rPr lang="ru-RU" sz="3000" b="1" dirty="0"/>
            </a:br>
            <a:r>
              <a:rPr lang="ru-RU" sz="3000" b="1" dirty="0"/>
              <a:t>по возникающим проблемам в условиях постоянно меняющегося законодательства в сфере закупок</a:t>
            </a:r>
            <a:br>
              <a:rPr lang="ru-RU" sz="3000" b="1" dirty="0"/>
            </a:br>
            <a:endParaRPr lang="ru-RU" sz="3000" b="1" dirty="0"/>
          </a:p>
        </p:txBody>
      </p:sp>
      <p:sp>
        <p:nvSpPr>
          <p:cNvPr id="6" name="Подзаголовок 2">
            <a:extLst>
              <a:ext uri="{FF2B5EF4-FFF2-40B4-BE49-F238E27FC236}">
                <a16:creationId xmlns:a16="http://schemas.microsoft.com/office/drawing/2014/main" id="{6E69814E-473C-40AD-A597-BC52D86DB6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05313"/>
            <a:ext cx="9144000" cy="1655762"/>
          </a:xfrm>
        </p:spPr>
        <p:txBody>
          <a:bodyPr>
            <a:normAutofit fontScale="92500" lnSpcReduction="20000"/>
          </a:bodyPr>
          <a:lstStyle>
            <a:lvl1pPr marL="0" indent="0" algn="ctr">
              <a:buNone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ПОСТОВАЛОВА СНЕЖАНА ОЛЕГОВНА </a:t>
            </a:r>
          </a:p>
          <a:p>
            <a:pPr marL="10795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старший юрист</a:t>
            </a:r>
          </a:p>
          <a:p>
            <a:pPr marL="10795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Экспертного центра</a:t>
            </a:r>
          </a:p>
          <a:p>
            <a:pPr marL="12700" marR="5080">
              <a:lnSpc>
                <a:spcPct val="120000"/>
              </a:lnSpc>
              <a:spcBef>
                <a:spcPts val="0"/>
              </a:spcBef>
            </a:pPr>
            <a:r>
              <a:rPr lang="ru-RU" dirty="0"/>
              <a:t>Института </a:t>
            </a:r>
            <a:r>
              <a:rPr lang="ru-RU" dirty="0" err="1"/>
              <a:t>госзакупок</a:t>
            </a:r>
            <a:endParaRPr lang="ru-RU" dirty="0"/>
          </a:p>
          <a:p>
            <a:pPr marL="12700" marR="5080" lvl="0">
              <a:lnSpc>
                <a:spcPct val="120000"/>
              </a:lnSpc>
              <a:spcBef>
                <a:spcPts val="0"/>
              </a:spcBef>
              <a:defRPr/>
            </a:pPr>
            <a:r>
              <a:rPr lang="ru-RU" dirty="0"/>
              <a:t>Сертифицированный преподаватель в сфере закупок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96903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79B2BA4-6195-4FEA-982E-3A61BAA90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b="1" dirty="0"/>
              <a:t>Иная позиция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7624A97-75DD-408C-9373-29F197599F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Заявку отклонили по причине отсутствия указания товарного знака предлагаемой продукции. </a:t>
            </a:r>
            <a:endParaRPr lang="en-US" sz="1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Позиция УФАС и судов: отклонение заявки незаконно</a:t>
            </a:r>
            <a:r>
              <a:rPr lang="ru-RU" sz="1800" b="1" u="sng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b="1" u="sng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требование об указании в 1-й части заявки конкретных показателей и страны происхождения — императивное, а </a:t>
            </a:r>
            <a:r>
              <a:rPr lang="ru-RU" sz="1800" dirty="0">
                <a:solidFill>
                  <a:srgbClr val="FF0000"/>
                </a:solidFill>
                <a:ea typeface="Calibri" panose="020F0502020204030204" pitchFamily="34" charset="0"/>
              </a:rPr>
              <a:t>у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словие о товарном знаке — вариативно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Отклонить заявку за отсутствие товарного знака либо недостоверность сведений о нем можно, если в описание объекта закупки включен товарный знак. В документации таких условий нет; </a:t>
            </a:r>
          </a:p>
          <a:p>
            <a:pPr marL="285750" indent="-285750"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участник представил параметры и показатели товаров, которые соответствовали условиям закупки. 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 Закону № 44-ФЗ необязательно включать в заявку товарный знак, если приведены конкретные показатели продукции, которые отвечают требованиям документации. 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ВС РФ не стал пересматривать дело.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ru-RU" sz="1800" b="1" i="1" dirty="0">
                <a:solidFill>
                  <a:srgbClr val="006384"/>
                </a:solidFill>
                <a:ea typeface="+mj-ea"/>
              </a:rPr>
              <a:t>// Определение ВС РФ от 09.08.2021 № 305-ЭС21-12732 по делу № А40-57609/2020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71823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846490F8-6242-4B21-AC57-C9E6C3B3F0EB}"/>
              </a:ext>
            </a:extLst>
          </p:cNvPr>
          <p:cNvSpPr/>
          <p:nvPr/>
        </p:nvSpPr>
        <p:spPr>
          <a:xfrm>
            <a:off x="710214" y="2778711"/>
            <a:ext cx="10670959" cy="3183399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ПОЗИЦИЯ УФАС? </a:t>
            </a:r>
            <a:endParaRPr lang="ru-RU" sz="4400" b="1" i="1" dirty="0">
              <a:solidFill>
                <a:srgbClr val="006384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3DECCCD-1239-443F-811D-AEE2BE77CF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607702"/>
            <a:ext cx="9689524" cy="332399"/>
          </a:xfrm>
        </p:spPr>
        <p:txBody>
          <a:bodyPr/>
          <a:lstStyle/>
          <a:p>
            <a:r>
              <a:rPr lang="ru-RU" sz="2400" b="1" dirty="0"/>
              <a:t>Отклонение заявки обосновано или нет? 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5BB4B6-4B48-44A5-9574-4E02A833C18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4847" y="1401626"/>
            <a:ext cx="11122305" cy="456048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u="sng" dirty="0">
                <a:solidFill>
                  <a:srgbClr val="000000"/>
                </a:solidFill>
                <a:ea typeface="Calibri" panose="020F0502020204030204" pitchFamily="34" charset="0"/>
              </a:rPr>
              <a:t>Обстоятельства:</a:t>
            </a:r>
            <a:r>
              <a:rPr lang="ru-RU" sz="1800" b="1" dirty="0">
                <a:solidFill>
                  <a:srgbClr val="000000"/>
                </a:solidFill>
                <a:ea typeface="Calibri" panose="020F0502020204030204" pitchFamily="34" charset="0"/>
              </a:rPr>
              <a:t> 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заявку 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частника отклонили 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в связи с 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неверно указанной страной происхождения нескольких товаров: "Китайская Народна Республика". В документации было установлено требование об указании страны по ОКСМ, а такое наименование в классификаторе отсутствует. 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buNone/>
            </a:pPr>
            <a:endParaRPr lang="ru-RU" dirty="0"/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C2673809-EBFA-4665-8118-8D96BE265848}"/>
              </a:ext>
            </a:extLst>
          </p:cNvPr>
          <p:cNvSpPr/>
          <p:nvPr/>
        </p:nvSpPr>
        <p:spPr>
          <a:xfrm>
            <a:off x="710213" y="2778711"/>
            <a:ext cx="10670959" cy="3183399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об отклонении заявки правомерно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словосочетание «Китайская Народна Республика» не является кратким или полным официальным наименованием страны в соответствии с Общероссийским классификатором стран мира, утвержденным Постановлением Госстандарта России от 14.12.2001 № 529-ст</a:t>
            </a:r>
            <a:r>
              <a:rPr lang="en-US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ctr"/>
            <a:r>
              <a:rPr lang="ru-RU" b="1" i="1" dirty="0">
                <a:solidFill>
                  <a:srgbClr val="00638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// Решение УФАС по Нижегородской обл. от 06.09.2019 №052/06/67-2156/2019 (09/651-СМ) 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5F15E7AC-6101-4B6A-87B0-40F0A49C6573}"/>
              </a:ext>
            </a:extLst>
          </p:cNvPr>
          <p:cNvSpPr/>
          <p:nvPr/>
        </p:nvSpPr>
        <p:spPr>
          <a:xfrm>
            <a:off x="710213" y="2778710"/>
            <a:ext cx="10670959" cy="3183399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ПОЗИЦИЯ СУДА?</a:t>
            </a:r>
            <a:endParaRPr lang="ru-RU" sz="4400" b="1" i="1" dirty="0">
              <a:solidFill>
                <a:srgbClr val="006384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4E6E7819-67C8-4607-A94C-DF61DD4B93E2}"/>
              </a:ext>
            </a:extLst>
          </p:cNvPr>
          <p:cNvSpPr/>
          <p:nvPr/>
        </p:nvSpPr>
        <p:spPr>
          <a:xfrm>
            <a:off x="710212" y="2778710"/>
            <a:ext cx="10670959" cy="3183399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Отклонение заявки неправомерно</a:t>
            </a: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endParaRPr lang="en-US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оформлении заявки была опечатка в названии страны. Такое написание не могло ввести заказчика в заблуждение;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техническая ошибка не входит в перечень причин для отказа в допуске к закупке по Закону № 44-ФЗ; </a:t>
            </a:r>
            <a:endParaRPr lang="en-US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подход антимонопольного органа формальный. </a:t>
            </a:r>
          </a:p>
          <a:p>
            <a:r>
              <a:rPr lang="ru-RU" b="1" i="1" dirty="0">
                <a:solidFill>
                  <a:srgbClr val="00638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//Постановление АС Волго-Вятского округа от 25.01.2021 по делу № А43-51069/2019</a:t>
            </a:r>
          </a:p>
        </p:txBody>
      </p:sp>
    </p:spTree>
    <p:extLst>
      <p:ext uri="{BB962C8B-B14F-4D97-AF65-F5344CB8AC3E}">
        <p14:creationId xmlns:p14="http://schemas.microsoft.com/office/powerpoint/2010/main" val="2046577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2E9B809-D79E-4779-AC1F-05E3E67B34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300" b="1" dirty="0"/>
              <a:t>Заявка участника: </a:t>
            </a:r>
            <a:br>
              <a:rPr lang="ru-RU" sz="3300" b="1" dirty="0"/>
            </a:br>
            <a:r>
              <a:rPr lang="ru-RU" sz="3300" b="1" dirty="0"/>
              <a:t>гарантийные сроки и сроки годности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4170081-BBCB-487F-ADDC-643D4175DA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Антимонопольный орган и суды признали незаконным отказ в допуске</a:t>
            </a: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к участию в аукционе на поставку чая и кофе заявки, в которой отсутствовало указание об остаточном сроке хранения товаров: </a:t>
            </a:r>
            <a:r>
              <a:rPr lang="ru-RU" sz="1900" i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сведения о сроке годности товара являются условием поставки товара в рамках исполнения поставщиком своих обязательств по контракту, а не характеристикой товара, необходимой для указания в составе заявки участника аукциона</a:t>
            </a: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b="1" i="1" dirty="0">
                <a:solidFill>
                  <a:srgbClr val="006384"/>
                </a:solidFill>
                <a:ea typeface="+mj-ea"/>
              </a:rPr>
              <a:t>// Определение ВС РФ от 19 августа 2021 года № 309-ЭС21-13723 по делу № А60-30990/2020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900" b="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solidFill>
                  <a:srgbClr val="000000"/>
                </a:solidFill>
                <a:ea typeface="Calibri" panose="020F0502020204030204" pitchFamily="34" charset="0"/>
              </a:rPr>
              <a:t>К</a:t>
            </a: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омиссия заказчика отклонила заявку участника, который не указал конкретный гарантийный срок.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Антимонопольны</a:t>
            </a:r>
            <a:r>
              <a:rPr lang="ru-RU" sz="1900" dirty="0">
                <a:solidFill>
                  <a:srgbClr val="FF0000"/>
                </a:solidFill>
                <a:ea typeface="Calibri" panose="020F0502020204030204" pitchFamily="34" charset="0"/>
              </a:rPr>
              <a:t>й орган </a:t>
            </a:r>
            <a:r>
              <a:rPr lang="ru-RU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и суды трех инстанций признали действия комиссии неправомерными</a:t>
            </a: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</a:t>
            </a:r>
            <a:r>
              <a:rPr lang="ru-RU" sz="1900" i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гарантийный срок не является показателем или характеристикой товара. Требование о таком сроке относится к предмету поставки. Кроме того, на стадии подачи заявки участнику не может быть известен точный срок, ведь он начинает течь с момента заключения контракта.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100" b="1" i="1" dirty="0">
                <a:solidFill>
                  <a:srgbClr val="006384"/>
                </a:solidFill>
                <a:ea typeface="+mj-ea"/>
              </a:rPr>
              <a:t>// Постановление АС Дальневосточного округа от 05.07.2021 по делу № А04-7775/2020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6664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A761B7-4A94-45C6-B53D-4766D478B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b="1" dirty="0"/>
              <a:t>Заявка участника: количество ТРУ </a:t>
            </a:r>
            <a:endParaRPr lang="ru-RU" sz="3300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D0E5E7-6B78-4CD1-BDC8-0332A9648E3A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92500" lnSpcReduction="2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i="1" dirty="0">
                <a:solidFill>
                  <a:srgbClr val="C00000"/>
                </a:solidFill>
              </a:rPr>
              <a:t>**ОБЗОР РАЗЪЯСНЕНИЙ ЗАКОНОДАТЕЛЬСТВА О РАЗМЕЩЕНИИ ЗАКАЗОВ ДЛЯ ГОСУДАРСТВЕННЫХ И МУНИЦИПАЛЬНЫХ НУЖД (ФЕВРАЛЬ 2017 ГОДА) </a:t>
            </a:r>
            <a:r>
              <a:rPr lang="ru-RU" sz="1600" b="1" i="1" dirty="0">
                <a:solidFill>
                  <a:srgbClr val="006384"/>
                </a:solidFill>
              </a:rPr>
              <a:t>(подготовлен специалистами Управления контроля размещения государственного заказа ФАС России).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b="1" i="1" dirty="0">
              <a:solidFill>
                <a:srgbClr val="006384"/>
              </a:solidFill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/>
              <a:t>… </a:t>
            </a:r>
            <a:r>
              <a:rPr lang="ru-RU" sz="1600" b="1" i="1" dirty="0"/>
              <a:t>3. По вопросу об отклонении заявки на участие в электронном аукционе в связи с отсутствием информации о количестве товара в первой части заявки участника закупки.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/>
              <a:t>… </a:t>
            </a:r>
            <a:r>
              <a:rPr lang="ru-RU" sz="1600" b="1" dirty="0">
                <a:solidFill>
                  <a:srgbClr val="FF0000"/>
                </a:solidFill>
              </a:rPr>
              <a:t>количество</a:t>
            </a:r>
            <a:r>
              <a:rPr lang="ru-RU" sz="1600" dirty="0"/>
              <a:t> закупаемого товара </a:t>
            </a:r>
            <a:r>
              <a:rPr lang="ru-RU" sz="1600" b="1" dirty="0">
                <a:solidFill>
                  <a:srgbClr val="FF0000"/>
                </a:solidFill>
              </a:rPr>
              <a:t>функциональной, технической, качественной или эксплуатационной характеристикой товара как объекта закупки </a:t>
            </a:r>
            <a:r>
              <a:rPr lang="ru-RU" sz="1600" b="1" u="sng" dirty="0">
                <a:solidFill>
                  <a:srgbClr val="FF0000"/>
                </a:solidFill>
              </a:rPr>
              <a:t>не является</a:t>
            </a:r>
            <a:r>
              <a:rPr lang="ru-RU" sz="1600" dirty="0"/>
              <a:t>, не конкретизирует товар и его свойства, а определяет объем закупки, который установлен заказчиком в извещении об осуществлении закупки, документации о закупке, и не может быть изменен участником электронного аукциона. Участник, подавая заявку на участие в аукционе, </a:t>
            </a:r>
            <a:r>
              <a:rPr lang="ru-RU" sz="1600" b="1" u="sng" dirty="0">
                <a:solidFill>
                  <a:srgbClr val="FF0000"/>
                </a:solidFill>
              </a:rPr>
              <a:t>дает согласие </a:t>
            </a:r>
            <a:r>
              <a:rPr lang="ru-RU" sz="1600" dirty="0"/>
              <a:t>на поставку товара в требуемом объеме, в связи с чем </a:t>
            </a:r>
            <a:r>
              <a:rPr lang="ru-RU" sz="1600" b="1" u="sng" dirty="0">
                <a:solidFill>
                  <a:srgbClr val="006384"/>
                </a:solidFill>
              </a:rPr>
              <a:t>не обязан указывать количество товара в своей заявке</a:t>
            </a:r>
            <a:r>
              <a:rPr lang="ru-RU" sz="1600" dirty="0"/>
              <a:t>…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/>
              <a:t>… заказчик </a:t>
            </a:r>
            <a:r>
              <a:rPr lang="ru-RU" sz="1600" i="1" u="sng" dirty="0"/>
              <a:t>при обосновании начальной (максимальной) цены </a:t>
            </a:r>
            <a:r>
              <a:rPr lang="ru-RU" sz="1600" dirty="0"/>
              <a:t>контракта учитывает в том числе количество товара, необходимое к поставке, в связи с чем </a:t>
            </a:r>
            <a:r>
              <a:rPr lang="ru-RU" sz="1600" b="1" u="sng" dirty="0">
                <a:solidFill>
                  <a:srgbClr val="006384"/>
                </a:solidFill>
              </a:rPr>
              <a:t>участник закупки не может самостоятельно изменить количество товара</a:t>
            </a:r>
            <a:r>
              <a:rPr lang="ru-RU" sz="1600" dirty="0"/>
              <a:t>, которое требуется заказчику…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600" dirty="0"/>
              <a:t>… </a:t>
            </a:r>
            <a:r>
              <a:rPr lang="ru-RU" sz="1600" b="1" dirty="0">
                <a:solidFill>
                  <a:srgbClr val="FF0000"/>
                </a:solidFill>
              </a:rPr>
              <a:t>Закон</a:t>
            </a:r>
            <a:r>
              <a:rPr lang="ru-RU" sz="1600" dirty="0"/>
              <a:t> о контрактной системе </a:t>
            </a:r>
            <a:r>
              <a:rPr lang="ru-RU" sz="1600" b="1" dirty="0">
                <a:solidFill>
                  <a:srgbClr val="FF0000"/>
                </a:solidFill>
              </a:rPr>
              <a:t>не содержит требования об указании</a:t>
            </a:r>
            <a:r>
              <a:rPr lang="ru-RU" sz="1600" dirty="0"/>
              <a:t> в составе заявки </a:t>
            </a:r>
            <a:r>
              <a:rPr lang="ru-RU" sz="1600" b="1" dirty="0">
                <a:solidFill>
                  <a:srgbClr val="FF0000"/>
                </a:solidFill>
              </a:rPr>
              <a:t>количества товара</a:t>
            </a:r>
            <a:r>
              <a:rPr lang="ru-RU" sz="1600" dirty="0"/>
              <a:t>…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2500" b="1" i="1" dirty="0"/>
              <a:t>… отклонение заявки на участие в электронном аукционе на основании отсутствия в составе заявки сведений о количестве поставляемого товара содержит признаки нарушения ч.5 ст. 67 Закона о контрактной системе </a:t>
            </a:r>
            <a:r>
              <a:rPr lang="ru-RU" sz="1600" b="1" i="1" dirty="0">
                <a:solidFill>
                  <a:srgbClr val="006384"/>
                </a:solidFill>
              </a:rPr>
              <a:t>(отказ по основаниям, не предусмотренным 44 –ФЗ).</a:t>
            </a:r>
          </a:p>
          <a:p>
            <a:pPr marL="0" indent="0" algn="just">
              <a:buNone/>
            </a:pPr>
            <a:endParaRPr lang="ru-RU" sz="1600" i="1" dirty="0"/>
          </a:p>
        </p:txBody>
      </p:sp>
    </p:spTree>
    <p:extLst>
      <p:ext uri="{BB962C8B-B14F-4D97-AF65-F5344CB8AC3E}">
        <p14:creationId xmlns:p14="http://schemas.microsoft.com/office/powerpoint/2010/main" val="110726429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/>
              <a:t>Практика </a:t>
            </a:r>
            <a:endParaRPr lang="ru-RU" sz="3000" b="1" dirty="0">
              <a:solidFill>
                <a:srgbClr val="C0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26405" y="1473200"/>
            <a:ext cx="11739189" cy="4868333"/>
          </a:xfrm>
        </p:spPr>
        <p:txBody>
          <a:bodyPr>
            <a:normAutofit/>
          </a:bodyPr>
          <a:lstStyle/>
          <a:p>
            <a:r>
              <a:rPr lang="ru-RU" sz="1800" b="1" dirty="0"/>
              <a:t>Закупка: три закрытых электронных аукциона на поставку автомобильного бензина АИ-80</a:t>
            </a:r>
          </a:p>
          <a:p>
            <a:r>
              <a:rPr lang="ru-RU" sz="1800" dirty="0"/>
              <a:t>Заявки подали </a:t>
            </a:r>
            <a:r>
              <a:rPr lang="ru-RU" sz="1800" b="1" dirty="0">
                <a:solidFill>
                  <a:srgbClr val="006384"/>
                </a:solidFill>
              </a:rPr>
              <a:t>двое участников закупки.</a:t>
            </a:r>
          </a:p>
          <a:p>
            <a:pPr algn="just"/>
            <a:r>
              <a:rPr lang="ru-RU" sz="1800" b="1" dirty="0"/>
              <a:t>Участник закупки </a:t>
            </a:r>
            <a:r>
              <a:rPr lang="ru-RU" sz="1800" dirty="0"/>
              <a:t>ООО "ВЦ" не указал в 1-й части количество товара.</a:t>
            </a:r>
          </a:p>
          <a:p>
            <a:pPr algn="just"/>
            <a:r>
              <a:rPr lang="ru-RU" sz="1800" b="1" dirty="0"/>
              <a:t>Решение комиссии: </a:t>
            </a:r>
            <a:r>
              <a:rPr lang="ru-RU" sz="1800" dirty="0"/>
              <a:t>отказано в допуске к участию на основании п. 2 ч. 4 ст. 67 Закона № 44-ФЗ в связи с тем, что в нарушение </a:t>
            </a:r>
            <a:r>
              <a:rPr lang="ru-RU" sz="1800" dirty="0" err="1"/>
              <a:t>пп</a:t>
            </a:r>
            <a:r>
              <a:rPr lang="ru-RU" sz="1800" dirty="0"/>
              <a:t>. "б" п. 2 ч. 3 ст. 66 Закона о контрактной системе, п. 3 ч. 4.2.1 раздела 4, раздела 8 документации об электронном аукционе </a:t>
            </a:r>
            <a:r>
              <a:rPr lang="ru-RU" sz="1800" b="1" u="sng" dirty="0">
                <a:solidFill>
                  <a:srgbClr val="C00000"/>
                </a:solidFill>
              </a:rPr>
              <a:t>в заявках участника отсутствовала информация о количестве поставляемого товара.</a:t>
            </a:r>
          </a:p>
          <a:p>
            <a:endParaRPr lang="ru-RU" sz="2400" b="1" dirty="0">
              <a:solidFill>
                <a:srgbClr val="006384"/>
              </a:solidFill>
            </a:endParaRP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4ABA3BE9-26DE-40B6-8399-58A97F413A60}"/>
              </a:ext>
            </a:extLst>
          </p:cNvPr>
          <p:cNvSpPr/>
          <p:nvPr/>
        </p:nvSpPr>
        <p:spPr>
          <a:xfrm>
            <a:off x="355107" y="3693112"/>
            <a:ext cx="11327907" cy="2317072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УФАС? </a:t>
            </a:r>
            <a:endParaRPr lang="ru-RU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CFD60A84-5090-45F4-8B4A-B1C634E309C1}"/>
              </a:ext>
            </a:extLst>
          </p:cNvPr>
          <p:cNvSpPr/>
          <p:nvPr/>
        </p:nvSpPr>
        <p:spPr>
          <a:xfrm>
            <a:off x="355107" y="3693112"/>
            <a:ext cx="11327907" cy="2317072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Жалобы ООО "ВЦ" на действия заказчика признаны обоснованными, в действиях аукционной комиссии признано нарушение ч. 5 ст. 67 Закона о контрактной системе.</a:t>
            </a:r>
          </a:p>
          <a:p>
            <a:pPr indent="355600" algn="just">
              <a:lnSpc>
                <a:spcPct val="100000"/>
              </a:lnSpc>
              <a:spcBef>
                <a:spcPts val="0"/>
              </a:spcBef>
            </a:pPr>
            <a:r>
              <a:rPr lang="ru-RU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//Решения Хабаровского УФАС России от 07.05.2020 №№ 7-1/161; 7-1/162; 7-1/163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834FF86A-4063-4706-A9CE-7A8178B6328B}"/>
              </a:ext>
            </a:extLst>
          </p:cNvPr>
          <p:cNvSpPr/>
          <p:nvPr/>
        </p:nvSpPr>
        <p:spPr>
          <a:xfrm>
            <a:off x="355107" y="3693112"/>
            <a:ext cx="11327907" cy="2317072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ctr">
              <a:lnSpc>
                <a:spcPct val="100000"/>
              </a:lnSpc>
              <a:spcBef>
                <a:spcPts val="0"/>
              </a:spcBef>
            </a:pPr>
            <a:r>
              <a:rPr lang="ru-RU" sz="4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ПОЗИЦИЯ СУДА?</a:t>
            </a:r>
          </a:p>
        </p:txBody>
      </p:sp>
      <p:sp>
        <p:nvSpPr>
          <p:cNvPr id="8" name="Прямоугольник: скругленные углы 7">
            <a:extLst>
              <a:ext uri="{FF2B5EF4-FFF2-40B4-BE49-F238E27FC236}">
                <a16:creationId xmlns:a16="http://schemas.microsoft.com/office/drawing/2014/main" id="{6117C13A-5B71-4238-8D34-F9305F392C66}"/>
              </a:ext>
            </a:extLst>
          </p:cNvPr>
          <p:cNvSpPr/>
          <p:nvPr/>
        </p:nvSpPr>
        <p:spPr>
          <a:xfrm>
            <a:off x="355107" y="3693112"/>
            <a:ext cx="11327907" cy="2317072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355600" algn="just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>
              <a:spcBef>
                <a:spcPts val="0"/>
              </a:spcBef>
            </a:pPr>
            <a:endParaRPr lang="en-US" sz="16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>
              <a:spcBef>
                <a:spcPts val="0"/>
              </a:spcBef>
            </a:pPr>
            <a:endParaRPr lang="ru-RU" sz="16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indent="355600" algn="ctr">
              <a:spcBef>
                <a:spcPts val="0"/>
              </a:spcBef>
            </a:pPr>
            <a:r>
              <a:rPr lang="ru-RU" sz="16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комиссии соответствует законодательству:</a:t>
            </a:r>
          </a:p>
          <a:p>
            <a:pPr indent="355600">
              <a:spcBef>
                <a:spcPts val="0"/>
              </a:spcBef>
            </a:pP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… извещение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и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документация</a:t>
            </a:r>
            <a:r>
              <a:rPr lang="ru-RU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 ЭА (п. 5.6 раздела 5 "Инструкция по заполнению заявки", п. 3 ч. 4.2.1 раздела 4 "Требования к содержанию, составу заявок"; раздел 8 "Конкретные показатели товара")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содержат требования об обязательности показателя </a:t>
            </a:r>
            <a:r>
              <a:rPr lang="ru-RU" sz="1600" b="1" u="sng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"количество товара"</a:t>
            </a:r>
            <a:r>
              <a:rPr lang="ru-RU" sz="1600" b="1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необходимости его указания в 1-й части заявки.</a:t>
            </a:r>
          </a:p>
          <a:p>
            <a:pPr indent="355600" algn="just">
              <a:spcBef>
                <a:spcPts val="0"/>
              </a:spcBef>
            </a:pPr>
            <a:r>
              <a:rPr lang="ru-RU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Отсутствие в заявке участника сведений о количестве товара, </a:t>
            </a:r>
            <a:r>
              <a:rPr lang="ru-RU" sz="1600" b="1" i="1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как отметили суды,</a:t>
            </a:r>
            <a:r>
              <a:rPr lang="ru-RU" sz="1600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вызывает сомнение у заказчика, что участник аукциона в полном объеме понимает информацию, указанную в документации, и принимает ее.</a:t>
            </a:r>
          </a:p>
          <a:p>
            <a:pPr indent="355600" algn="just">
              <a:spcBef>
                <a:spcPts val="0"/>
              </a:spcBef>
            </a:pPr>
            <a:r>
              <a:rPr lang="ru-RU" sz="16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</a:t>
            </a:r>
            <a:r>
              <a:rPr lang="ru-RU" sz="15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Постановление Арбитражного суда Дальневосточного округа  от 16.03.2021 № Ф03-849/2021</a:t>
            </a:r>
          </a:p>
          <a:p>
            <a:pPr indent="355600" algn="ctr">
              <a:lnSpc>
                <a:spcPct val="100000"/>
              </a:lnSpc>
              <a:spcBef>
                <a:spcPts val="0"/>
              </a:spcBef>
            </a:pPr>
            <a:endParaRPr lang="ru-RU" sz="4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5347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4" grpId="0" animBg="1"/>
      <p:bldP spid="6" grpId="0" animBg="1"/>
      <p:bldP spid="7" grpId="0" animBg="1"/>
      <p:bldP spid="8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D79E8E-4DC6-4002-A102-3816D812AE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3200" b="1" dirty="0"/>
              <a:t>Подтверждение страны происхождения товара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8FF8C45-0AF1-4A27-9F56-1F4A0D5591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b="1" u="sng" dirty="0"/>
              <a:t>Обстоятельства дела: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/>
              <a:t>ЭА на поставку автомобильных шин. </a:t>
            </a:r>
            <a:endParaRPr lang="en-US" sz="1550" dirty="0"/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/>
              <a:t>Извещение и документация содержат условие о применении Приказа № 126 н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соответствии с п.1.6. приказа №126н документом, подтверждающим страну происхождения товара, является декларация в составе заявки.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55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a typeface="Calibri" panose="020F0502020204030204" pitchFamily="34" charset="0"/>
              </a:rPr>
              <a:t>П</a:t>
            </a: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одано несколько заявок.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a typeface="Calibri" panose="020F0502020204030204" pitchFamily="34" charset="0"/>
              </a:rPr>
              <a:t>3 заявки содержат предложение о поставке товара, страна происхождения которого </a:t>
            </a: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Китай (декларация в 1-й части заявки).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a typeface="Calibri" panose="020F0502020204030204" pitchFamily="34" charset="0"/>
              </a:rPr>
              <a:t>1 заявка содержит предложение о поставке </a:t>
            </a: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Российского товара (декларация в 1-й части заявки).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55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Победил участник, в заявке которого было предложение о поставке китайского товара.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endParaRPr lang="ru-RU" sz="155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b="1" u="sng" dirty="0">
                <a:solidFill>
                  <a:srgbClr val="000000"/>
                </a:solidFill>
                <a:ea typeface="Calibri" panose="020F0502020204030204" pitchFamily="34" charset="0"/>
              </a:rPr>
              <a:t>Действия заказчика: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1. Направлен проект контракта с ценой, предложенной победителем.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55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2. Затем заказчик решил применить приказ №126н и направил обращение в УФАС, в котором сообщил о своем неприменении условий допуска по приказу №126н. </a:t>
            </a:r>
          </a:p>
        </p:txBody>
      </p:sp>
    </p:spTree>
    <p:extLst>
      <p:ext uri="{BB962C8B-B14F-4D97-AF65-F5344CB8AC3E}">
        <p14:creationId xmlns:p14="http://schemas.microsoft.com/office/powerpoint/2010/main" val="19852211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F3DF438-00F4-448C-9ABF-78AE6E874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 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12BBB2A9-ED5D-47FE-ABEB-6544A6D51353}"/>
              </a:ext>
            </a:extLst>
          </p:cNvPr>
          <p:cNvSpPr/>
          <p:nvPr/>
        </p:nvSpPr>
        <p:spPr>
          <a:xfrm>
            <a:off x="479394" y="1429306"/>
            <a:ext cx="11194742" cy="4687410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РЕШЕНИЕ УФАС?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3860C44A-2DD6-4E94-A6F7-54D523A2F712}"/>
              </a:ext>
            </a:extLst>
          </p:cNvPr>
          <p:cNvSpPr/>
          <p:nvPr/>
        </p:nvSpPr>
        <p:spPr>
          <a:xfrm>
            <a:off x="479394" y="1429306"/>
            <a:ext cx="11194742" cy="4687410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Bef>
                <a:spcPts val="0"/>
              </a:spcBef>
            </a:pP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Выдано предписание заказчику направить победителю проект контракта повторно с ценой, сниженной на 15%.</a:t>
            </a:r>
          </a:p>
        </p:txBody>
      </p:sp>
    </p:spTree>
    <p:extLst>
      <p:ext uri="{BB962C8B-B14F-4D97-AF65-F5344CB8AC3E}">
        <p14:creationId xmlns:p14="http://schemas.microsoft.com/office/powerpoint/2010/main" val="25907174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777CF3-AC7D-4792-9C52-E16782F86F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F6CAD9-88F6-4829-B8CD-9EE3549D7C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u="sng" dirty="0">
                <a:solidFill>
                  <a:srgbClr val="000000"/>
                </a:solidFill>
              </a:rPr>
              <a:t>Действия победителя: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Победитель с этим не согласился, заявил, что необходимые заказчику шины в России не производятся, а участник, указавший в заявке Россию страной происхождения товара, предоставил недостоверную информацию.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УФАС и заказчик не приняли заявление победителя во внимание. </a:t>
            </a:r>
            <a:r>
              <a:rPr lang="ru-RU" sz="32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Заказчик исполнил предписание, применил приказ №126н и направил победителю проект контракта с ценой, сниженной на 15%.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3200" b="1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Победитель обратился в суд об отмене предписания. 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3200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702485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BF080F8-EF69-431C-B22D-DD9579952A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Продолжение</a:t>
            </a:r>
          </a:p>
        </p:txBody>
      </p:sp>
      <p:sp>
        <p:nvSpPr>
          <p:cNvPr id="4" name="Прямоугольник: скругленные углы 3">
            <a:extLst>
              <a:ext uri="{FF2B5EF4-FFF2-40B4-BE49-F238E27FC236}">
                <a16:creationId xmlns:a16="http://schemas.microsoft.com/office/drawing/2014/main" id="{F50193E2-73FF-499E-A5F9-59BC2F59D8E2}"/>
              </a:ext>
            </a:extLst>
          </p:cNvPr>
          <p:cNvSpPr/>
          <p:nvPr/>
        </p:nvSpPr>
        <p:spPr>
          <a:xfrm>
            <a:off x="479394" y="1429306"/>
            <a:ext cx="11194742" cy="4687410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Bef>
                <a:spcPts val="0"/>
              </a:spcBef>
            </a:pPr>
            <a:r>
              <a:rPr lang="ru-RU" sz="4400" b="1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ПОЗИЦИЯ СУДА? 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7387ED73-9348-43E5-BD65-271EB4C527D1}"/>
              </a:ext>
            </a:extLst>
          </p:cNvPr>
          <p:cNvSpPr/>
          <p:nvPr/>
        </p:nvSpPr>
        <p:spPr>
          <a:xfrm>
            <a:off x="479394" y="1429306"/>
            <a:ext cx="11194742" cy="4687410"/>
          </a:xfrm>
          <a:prstGeom prst="roundRect">
            <a:avLst/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Суд отменил предписание УФАС.</a:t>
            </a:r>
          </a:p>
          <a:p>
            <a:r>
              <a:rPr lang="ru-RU" sz="3000" dirty="0">
                <a:solidFill>
                  <a:srgbClr val="FF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Контракт в данном случае необходимо заключать по цене, предложенной победителем</a:t>
            </a:r>
            <a:r>
              <a:rPr lang="ru-RU" sz="30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без применения понижающего коэффициента 15%. </a:t>
            </a:r>
          </a:p>
          <a:p>
            <a:endParaRPr lang="ru-RU" sz="3000" b="1" i="1" dirty="0">
              <a:solidFill>
                <a:srgbClr val="006384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ru-RU" sz="30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Решение АС Омской области от 14.07.2020 по делу № А46-4164/2020</a:t>
            </a:r>
          </a:p>
          <a:p>
            <a:endParaRPr lang="ru-RU" sz="4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0B4F61EE-7CD5-45F7-A3B1-79331595063A}"/>
              </a:ext>
            </a:extLst>
          </p:cNvPr>
          <p:cNvSpPr/>
          <p:nvPr/>
        </p:nvSpPr>
        <p:spPr>
          <a:xfrm>
            <a:off x="479394" y="1429306"/>
            <a:ext cx="11194742" cy="4687410"/>
          </a:xfrm>
          <a:prstGeom prst="roundRect">
            <a:avLst>
              <a:gd name="adj" fmla="val 12879"/>
            </a:avLst>
          </a:prstGeom>
          <a:solidFill>
            <a:srgbClr val="E9EBF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ru-RU" sz="4400" dirty="0">
                <a:solidFill>
                  <a:srgbClr val="000000"/>
                </a:solidFill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УФАС обратилось в апелляционный суд</a:t>
            </a:r>
            <a:endParaRPr lang="ru-RU" sz="4400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5509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AB7387-CC79-412D-AA70-1FD83D4B4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Позиция апелляционного суда...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4C82C8B-BBB9-4BAB-9D66-F7B3810858DE}"/>
              </a:ext>
            </a:extLst>
          </p:cNvPr>
          <p:cNvSpPr txBox="1"/>
          <p:nvPr/>
        </p:nvSpPr>
        <p:spPr>
          <a:xfrm>
            <a:off x="166469" y="1425069"/>
            <a:ext cx="11859062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Суд апелляционной инстанции не стал пересматривать дело. </a:t>
            </a:r>
          </a:p>
          <a:p>
            <a:pPr>
              <a:spcBef>
                <a:spcPts val="0"/>
              </a:spcBef>
            </a:pPr>
            <a:endParaRPr lang="ru-RU" dirty="0">
              <a:solidFill>
                <a:srgbClr val="000000"/>
              </a:solidFill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>
              <a:spcBef>
                <a:spcPts val="0"/>
              </a:spcBef>
            </a:pP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своем решении суд отметил: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…заявка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должна была содержать документы 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(или заверенные копии), подтверждающие соответствие участника и (или) предлагаемых им товаров условиям запретам и ограничениям.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В заявке участника, предложившего российский товар, страна происхождения была указана только в 1-й части заявки. 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Никаких подтверждающих документов в заявке участник не предоставил.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…заказчик, ссылаясь на формальное выполнение участниками аукциона требований п. 1.6 Приказа № 126н 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 подтверждении страны происхождения товаров путем указания (декларирования) в заявках,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оставил без внимания и проверки заявленную обществом информацию о недостоверности данных сведений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  <a:p>
            <a:pPr marL="342900" indent="-342900" algn="just"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Антимонопольный орган 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при рассмотрении жалобы и решении вопроса о наличии правовых оснований для применения заказчиком Приказа № 126н при заключении контракта с победителем спорной закупки </a:t>
            </a:r>
            <a:r>
              <a:rPr lang="ru-RU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также не счел возможным проверить его доводы об отсутствии производства спорных товаров на территории Российской Федерации</a:t>
            </a:r>
            <a:r>
              <a:rPr lang="ru-RU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179880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BE06CB0-6330-4DE2-A6E1-24A6C3F597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Дробление…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B10C0F7-77D2-41F8-B8F9-30CB48A1EA55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4847" y="1374993"/>
            <a:ext cx="11122305" cy="307272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u="sng" dirty="0">
                <a:effectLst/>
                <a:ea typeface="Times New Roman" panose="02020603050405020304" pitchFamily="18" charset="0"/>
              </a:rPr>
              <a:t>Требование: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признать недействительными 2 договора с единственным подрядчиком на однородные работы. Стороны заключили их на основании п. 5 ч. 1 ст. 93 Закона № 44-ФЗ с интервалом в 1 месяц. </a:t>
            </a:r>
            <a:r>
              <a:rPr lang="ru-RU" sz="1800" b="1" u="sng" dirty="0">
                <a:effectLst/>
                <a:ea typeface="Times New Roman" panose="02020603050405020304" pitchFamily="18" charset="0"/>
              </a:rPr>
              <a:t>Обстоятельства:</a:t>
            </a:r>
            <a:r>
              <a:rPr lang="ru-RU" sz="1800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Истец считал, что закупка искусственно раздроблена для обхода конкурентных процедур.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u="sng" dirty="0">
                <a:effectLst/>
                <a:ea typeface="Times New Roman" panose="02020603050405020304" pitchFamily="18" charset="0"/>
              </a:rPr>
              <a:t>Решение:</a:t>
            </a:r>
            <a:r>
              <a:rPr lang="ru-RU" sz="18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Суды в иске отказали, отметив, что Закон № 44-ФЗ не ограничивает количество закупок у </a:t>
            </a:r>
            <a:r>
              <a:rPr lang="ru-RU" sz="1800" b="1" dirty="0" err="1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едпоставщика</a:t>
            </a:r>
            <a:r>
              <a:rPr lang="ru-RU" sz="1800" b="1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 в отношении однородных ТРУ. Лимиты установлены только на годовой объем и цену отдельного контракта. </a:t>
            </a:r>
            <a:r>
              <a:rPr lang="ru-RU" sz="1800" i="1" dirty="0"/>
              <a:t>(прим.: аналогичная позиция ФАС России изложена в письме </a:t>
            </a:r>
            <a:r>
              <a:rPr lang="ru-RU" sz="1800" b="1" i="1" dirty="0">
                <a:solidFill>
                  <a:srgbClr val="006384"/>
                </a:solidFill>
              </a:rPr>
              <a:t>от 14.11.2019 № ИА/100041/19</a:t>
            </a:r>
            <a:r>
              <a:rPr lang="ru-RU" sz="1800" i="1" dirty="0"/>
              <a:t>)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i="1" dirty="0">
                <a:solidFill>
                  <a:srgbClr val="006384"/>
                </a:solidFill>
              </a:rPr>
              <a:t>// Постановление Второго арбитражного апелляционного суда от 26.02.2021 № 02АП-492/2021 по делу № А31-12102/2020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6BC0C3E-29D0-4608-8BFA-0EE1E19045E4}"/>
              </a:ext>
            </a:extLst>
          </p:cNvPr>
          <p:cNvSpPr txBox="1"/>
          <p:nvPr/>
        </p:nvSpPr>
        <p:spPr>
          <a:xfrm>
            <a:off x="534845" y="4856296"/>
            <a:ext cx="11167369" cy="13422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Определение ВС РФ от 02.03.2021 № 309-ЭС21-215, постановления: АС Волго-Вятского округа (от 25.09.2020 № Ф01-12626/2020 по делу № А43-46714/2019), АС Поволжского округа (от 24.11.2020 № Ф06-66462/2020 по делу № А65-31795/2019), АС Северо-Кавказского округа (от 10.02.2021 № Ф08-91/2021 по делу № А15-196/2020), АС Уральского округа (от 05.03.2021 № Ф09-397/21 по делу № А60-2745/2020), АС Центрального округа (от 01.02.2021 по делу № А23-9484/2019), Семнадцатого ААС (от 26.02.2021 № 17АП-1315/2021-АК по делу № А60-43613/2020). </a:t>
            </a: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B8419573-1481-4AC0-99EA-3A0206D054E4}"/>
              </a:ext>
            </a:extLst>
          </p:cNvPr>
          <p:cNvSpPr/>
          <p:nvPr/>
        </p:nvSpPr>
        <p:spPr>
          <a:xfrm>
            <a:off x="534846" y="4252405"/>
            <a:ext cx="11167369" cy="603892"/>
          </a:xfrm>
          <a:prstGeom prst="rect">
            <a:avLst/>
          </a:prstGeom>
          <a:solidFill>
            <a:srgbClr val="F9CFE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Противоположная позиция </a:t>
            </a:r>
          </a:p>
        </p:txBody>
      </p:sp>
    </p:spTree>
    <p:extLst>
      <p:ext uri="{BB962C8B-B14F-4D97-AF65-F5344CB8AC3E}">
        <p14:creationId xmlns:p14="http://schemas.microsoft.com/office/powerpoint/2010/main" val="68766892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1CCD6-9FE9-45F4-8A98-76CBF1CAB4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/>
              <a:t>Продолжение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7019C5B-D291-472C-AE85-D091B7A791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6341" y="5419825"/>
            <a:ext cx="11739189" cy="790113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500" b="1" i="1" dirty="0">
              <a:solidFill>
                <a:srgbClr val="006384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2000" b="1" i="1" dirty="0">
                <a:solidFill>
                  <a:srgbClr val="006384"/>
                </a:solidFill>
              </a:rPr>
              <a:t>//Постановление Восьмого ААС от 11 февраля 2021 г. № 08АП-15090/20 по делу № А46-9712/2020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44D7F01-F303-4E4A-B856-0D643CFEA83D}"/>
              </a:ext>
            </a:extLst>
          </p:cNvPr>
          <p:cNvSpPr txBox="1"/>
          <p:nvPr/>
        </p:nvSpPr>
        <p:spPr>
          <a:xfrm>
            <a:off x="226405" y="1438175"/>
            <a:ext cx="11799125" cy="39703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i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Несмотря на то</a:t>
            </a:r>
            <a:r>
              <a:rPr lang="ru-RU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что Закон № 44-ФЗ и Приказ № 126н не содержат указание на конкретный документ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который должен быть представлен в подтверждение происхождения товара на территории РФ, </a:t>
            </a:r>
            <a:r>
              <a:rPr lang="ru-RU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само по себе указание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участником аукциона в заявке </a:t>
            </a:r>
            <a:r>
              <a:rPr lang="ru-RU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на то, что все товары произведены в РФ, не подтверждает соответствие предлагаемых товаров 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условиям, запретам, ограничениям, установленным заказчиком в соответствии со статьей 14 Закона № 44-ФЗ. </a:t>
            </a:r>
          </a:p>
          <a:p>
            <a:pPr algn="just"/>
            <a:endParaRPr lang="ru-RU" i="1" dirty="0">
              <a:solidFill>
                <a:srgbClr val="000000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i="1" u="sng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Такое соответствие может подтверждаться</a:t>
            </a:r>
            <a:r>
              <a:rPr lang="ru-RU" i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, в частности, сертификатом формы СТ-1, либо иным документом, выданным в установленном порядке. Так как участник документы, </a:t>
            </a:r>
            <a:r>
              <a:rPr lang="ru-RU" i="1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подтверждающие страну происхождения товара, не предоставил, то ему не могут быть предоставлены преимущества в отношении цены контракта и его заявка на основании п. 6 ч. 5 ст. 66 Закона №44-ФЗ приравнивается к иностранной. </a:t>
            </a:r>
          </a:p>
          <a:p>
            <a:pPr algn="just"/>
            <a:endParaRPr lang="ru-RU" i="1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ru-RU" b="1" i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Понижающий коэффициент 15% применен к цене заключаемого контракта заказчиком неправомерно. </a:t>
            </a:r>
          </a:p>
        </p:txBody>
      </p:sp>
    </p:spTree>
    <p:extLst>
      <p:ext uri="{BB962C8B-B14F-4D97-AF65-F5344CB8AC3E}">
        <p14:creationId xmlns:p14="http://schemas.microsoft.com/office/powerpoint/2010/main" val="1526035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10871" y="358402"/>
            <a:ext cx="8743977" cy="830997"/>
          </a:xfrm>
        </p:spPr>
        <p:txBody>
          <a:bodyPr/>
          <a:lstStyle/>
          <a:p>
            <a:pPr algn="l"/>
            <a:r>
              <a:rPr lang="ru-RU" sz="3000" dirty="0"/>
              <a:t>УСМОТРЕНИЕ ЗАКАЗЧИКА ПРИ ОПРЕДЕЛЕНИИ РАЗМЕРА НЕУСТОЙКИ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546847" y="1470092"/>
            <a:ext cx="11143129" cy="587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4" b="1" dirty="0">
                <a:latin typeface="Arial" panose="020B0604020202020204" pitchFamily="34" charset="0"/>
                <a:cs typeface="Arial" panose="020B0604020202020204" pitchFamily="34" charset="0"/>
              </a:rPr>
              <a:t>Определение ВС РФ от 31.03.2016 по делу № 306-ЭС15-15659</a:t>
            </a:r>
            <a:endParaRPr lang="en-US" sz="190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Выноска со стрелкой вниз 4"/>
          <p:cNvSpPr/>
          <p:nvPr/>
        </p:nvSpPr>
        <p:spPr>
          <a:xfrm>
            <a:off x="546847" y="2253656"/>
            <a:ext cx="11143129" cy="1436532"/>
          </a:xfrm>
          <a:prstGeom prst="downArrowCallou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4" b="1" dirty="0">
                <a:latin typeface="Arial" panose="020B0604020202020204" pitchFamily="34" charset="0"/>
                <a:cs typeface="Arial" panose="020B0604020202020204" pitchFamily="34" charset="0"/>
              </a:rPr>
              <a:t>Пеня</a:t>
            </a:r>
            <a:r>
              <a:rPr lang="ru-RU" sz="1904" dirty="0">
                <a:latin typeface="Arial" panose="020B0604020202020204" pitchFamily="34" charset="0"/>
                <a:cs typeface="Arial" panose="020B0604020202020204" pitchFamily="34" charset="0"/>
              </a:rPr>
              <a:t> … </a:t>
            </a:r>
            <a:r>
              <a:rPr lang="ru-RU" sz="1904" b="1" dirty="0">
                <a:latin typeface="Arial" panose="020B0604020202020204" pitchFamily="34" charset="0"/>
                <a:cs typeface="Arial" panose="020B0604020202020204" pitchFamily="34" charset="0"/>
              </a:rPr>
              <a:t>устанавливается контрактом </a:t>
            </a:r>
            <a:r>
              <a:rPr lang="ru-RU" sz="1904" dirty="0">
                <a:latin typeface="Arial" panose="020B0604020202020204" pitchFamily="34" charset="0"/>
                <a:cs typeface="Arial" panose="020B0604020202020204" pitchFamily="34" charset="0"/>
              </a:rPr>
              <a:t>в размере, определенном в порядке, установленном Правительством РФ, но </a:t>
            </a:r>
            <a:r>
              <a:rPr lang="ru-RU" sz="1904" b="1" dirty="0">
                <a:latin typeface="Arial" panose="020B0604020202020204" pitchFamily="34" charset="0"/>
                <a:cs typeface="Arial" panose="020B0604020202020204" pitchFamily="34" charset="0"/>
              </a:rPr>
              <a:t>не менее чем 1/300 действующей на дату уплаты пени ключевой ставки </a:t>
            </a:r>
            <a:endParaRPr lang="en-US" sz="190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Выноска со стрелкой вниз 13"/>
          <p:cNvSpPr/>
          <p:nvPr/>
        </p:nvSpPr>
        <p:spPr>
          <a:xfrm>
            <a:off x="546847" y="3755485"/>
            <a:ext cx="11143129" cy="914157"/>
          </a:xfrm>
          <a:prstGeom prst="downArrowCallou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4" dirty="0">
                <a:latin typeface="Arial" panose="020B0604020202020204" pitchFamily="34" charset="0"/>
                <a:cs typeface="Arial" panose="020B0604020202020204" pitchFamily="34" charset="0"/>
              </a:rPr>
              <a:t>«</a:t>
            </a:r>
            <a:r>
              <a:rPr lang="ru-RU" sz="1904" i="1" dirty="0">
                <a:latin typeface="Arial" panose="020B0604020202020204" pitchFamily="34" charset="0"/>
                <a:cs typeface="Arial" panose="020B0604020202020204" pitchFamily="34" charset="0"/>
              </a:rPr>
              <a:t>не менее чем 1/300 ключевой ставки</a:t>
            </a:r>
            <a:r>
              <a:rPr lang="ru-RU" sz="1904" dirty="0">
                <a:latin typeface="Arial" panose="020B0604020202020204" pitchFamily="34" charset="0"/>
                <a:cs typeface="Arial" panose="020B0604020202020204" pitchFamily="34" charset="0"/>
              </a:rPr>
              <a:t>» = законная неустойка </a:t>
            </a:r>
            <a:endParaRPr lang="en-US" sz="1904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6" name="Выноска со стрелкой вниз 15"/>
          <p:cNvSpPr/>
          <p:nvPr/>
        </p:nvSpPr>
        <p:spPr>
          <a:xfrm>
            <a:off x="546846" y="4734939"/>
            <a:ext cx="11143129" cy="914157"/>
          </a:xfrm>
          <a:prstGeom prst="downArrowCallout">
            <a:avLst/>
          </a:prstGeom>
          <a:ln w="57150"/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904" dirty="0">
                <a:latin typeface="Arial" panose="020B0604020202020204" pitchFamily="34" charset="0"/>
                <a:cs typeface="Arial" panose="020B0604020202020204" pitchFamily="34" charset="0"/>
              </a:rPr>
              <a:t> Размер законной неустойки может быть увеличен соглашением сторон, если закон этого не запрещает (п.2 ст. 332 ГК РФ)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546846" y="5713610"/>
            <a:ext cx="11143129" cy="58767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904" b="1" dirty="0">
                <a:latin typeface="Arial" panose="020B0604020202020204" pitchFamily="34" charset="0"/>
                <a:cs typeface="Arial" panose="020B0604020202020204" pitchFamily="34" charset="0"/>
              </a:rPr>
              <a:t>Установление пени в размере большем, чем указано в Законе № 44-ФЗ и Правилах, законодательству не противоречит</a:t>
            </a:r>
            <a:endParaRPr lang="en-US" sz="1904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182656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  <p:bldP spid="17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2358FB-266F-446C-A482-CD8712740C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Еще один пример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42BB345-F24A-49C3-9C27-F1EB0A69F160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4847" y="1472648"/>
            <a:ext cx="11122305" cy="45604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0" i="0" dirty="0">
                <a:solidFill>
                  <a:srgbClr val="000000"/>
                </a:solidFill>
                <a:effectLst/>
              </a:rPr>
              <a:t>Стороны заключили контракт. </a:t>
            </a:r>
            <a:r>
              <a:rPr lang="ru-RU" sz="1500" b="0" i="0" dirty="0">
                <a:solidFill>
                  <a:srgbClr val="FF0000"/>
                </a:solidFill>
                <a:effectLst/>
              </a:rPr>
              <a:t>В нем предусмотрели пени в размере 1% от суммы контракта за каждый день просрочки исполнения обязательств поставщиком.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0" i="0" dirty="0">
                <a:solidFill>
                  <a:srgbClr val="000000"/>
                </a:solidFill>
                <a:effectLst/>
              </a:rPr>
              <a:t>Поставщик обратился в суд, чтобы признать такое условие ничтожным.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en-US" sz="1500" b="0" i="0" dirty="0">
              <a:solidFill>
                <a:srgbClr val="FF0000"/>
              </a:solidFill>
              <a:effectLst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0" i="0" dirty="0">
                <a:solidFill>
                  <a:srgbClr val="FF0000"/>
                </a:solidFill>
                <a:effectLst/>
              </a:rPr>
              <a:t>Первая инстанция с ним согласилась</a:t>
            </a:r>
            <a:r>
              <a:rPr lang="ru-RU" sz="1500" b="0" i="0" dirty="0">
                <a:solidFill>
                  <a:srgbClr val="000000"/>
                </a:solidFill>
                <a:effectLst/>
              </a:rPr>
              <a:t>: размер пеней в контракте выше их величины по Закону № 44-ФЗ. За каждый день просрочки пени должны составлять 1/300 действующей на дату уплаты пеней ключевой ставки ЦБ РФ от не уплаченной в срок суммы. </a:t>
            </a:r>
            <a:endParaRPr lang="en-US" sz="1500" b="0" i="0" dirty="0">
              <a:solidFill>
                <a:srgbClr val="000000"/>
              </a:solidFill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500" b="0" i="0" dirty="0">
              <a:solidFill>
                <a:srgbClr val="000000"/>
              </a:solidFill>
              <a:effectLst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0" i="0" dirty="0">
                <a:solidFill>
                  <a:srgbClr val="FF0000"/>
                </a:solidFill>
                <a:effectLst/>
              </a:rPr>
              <a:t>Апелляция и кассация решили</a:t>
            </a:r>
            <a:r>
              <a:rPr lang="ru-RU" sz="1500" b="0" i="0" dirty="0">
                <a:solidFill>
                  <a:srgbClr val="000000"/>
                </a:solidFill>
                <a:effectLst/>
              </a:rPr>
              <a:t>, что условие о </a:t>
            </a:r>
            <a:r>
              <a:rPr lang="ru-RU" sz="1500" b="1" i="0" dirty="0">
                <a:solidFill>
                  <a:srgbClr val="FF0000"/>
                </a:solidFill>
                <a:effectLst/>
              </a:rPr>
              <a:t>размере пеней большем, чем указано в Законе № 44-ФЗ, не противоречит законодательству </a:t>
            </a:r>
            <a:r>
              <a:rPr lang="ru-RU" sz="1500" b="0" i="0" dirty="0">
                <a:solidFill>
                  <a:srgbClr val="000000"/>
                </a:solidFill>
                <a:effectLst/>
              </a:rPr>
              <a:t>и не является основанием для признания спорного условия недействительным. В обоснование своей позиции они ссылались среди прочего на обзор судебной практики, который утвержден до изменения редакции ч. 7 ст. 34 Закона </a:t>
            </a:r>
            <a:r>
              <a:rPr lang="ru-RU" sz="1500" dirty="0">
                <a:solidFill>
                  <a:srgbClr val="000000"/>
                </a:solidFill>
              </a:rPr>
              <a:t>№</a:t>
            </a:r>
            <a:r>
              <a:rPr lang="ru-RU" sz="1500" b="0" i="0" dirty="0">
                <a:solidFill>
                  <a:srgbClr val="000000"/>
                </a:solidFill>
                <a:effectLst/>
              </a:rPr>
              <a:t> 44-ФЗ: до 12 мая 2019 года норма устанавливала только нижний предел ответственности подрядчика в виде пеней. В обзоре судебная коллегия ВС РФ со ссылкой на норму ГК РФ о возможности увеличения размера неустойки решила, что пени в контракте можно определить выше, чем по Закону № 44-ФЗ. Поскольку эта норма ГК РФ до сих пор не менялась, выводы из обзора применимы и сейчас. Кроме того, по законодательству о контрактной системе не запрещено устанавливать размер ответственности больше, чем предусмотрено. Однако его может снизить суд при наличии оснований по ГК РФ. ВС РФ не стал пересматривать дело.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500" b="0" i="1" dirty="0">
              <a:solidFill>
                <a:srgbClr val="000000"/>
              </a:solidFill>
              <a:effectLst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451" b="1" i="1" dirty="0">
                <a:solidFill>
                  <a:srgbClr val="006384"/>
                </a:solidFill>
              </a:rPr>
              <a:t>//Определение ВС РФ от 13.07.2021 № 308-ЭС21-10726</a:t>
            </a:r>
          </a:p>
        </p:txBody>
      </p:sp>
    </p:spTree>
    <p:extLst>
      <p:ext uri="{BB962C8B-B14F-4D97-AF65-F5344CB8AC3E}">
        <p14:creationId xmlns:p14="http://schemas.microsoft.com/office/powerpoint/2010/main" val="27964863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5094F8C-659C-4444-AB6A-DE6F596A5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66153"/>
            <a:ext cx="9689524" cy="415498"/>
          </a:xfrm>
        </p:spPr>
        <p:txBody>
          <a:bodyPr/>
          <a:lstStyle/>
          <a:p>
            <a:r>
              <a:rPr lang="ru-RU" sz="3000" dirty="0"/>
              <a:t>Взыскание неустоек с заказчика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96BE685-A90E-4CC1-A129-D92F209959A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79911" y="1437138"/>
            <a:ext cx="11122305" cy="4560484"/>
          </a:xfrm>
        </p:spPr>
        <p:txBody>
          <a:bodyPr>
            <a:normAutofit fontScale="77500" lnSpcReduction="20000"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Суды не признали недостаток финансирования уважительной причиной просрочки оплаты контракта.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9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Исполнитель обратился в суд, поскольку заказчик оплатил продукцию лишь частично.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a typeface="Calibri" panose="020F0502020204030204" pitchFamily="34" charset="0"/>
              </a:rPr>
              <a:t>От тр</a:t>
            </a: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ебовал возместить: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● основной долг;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● неустойку за просрочку оплаты;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● расходы на представителя.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Заказчик пояснил, что не оплатил весь товар вовремя из-за недостатка финансирования</a:t>
            </a: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В ходе рассмотрения дела задолженность погашена частично.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Суды не признали эту причину уважительной: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● недостаток средств не исключает необходимость выполнить обязательства по контракту и не освобождает от неустойки;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● заказчик не доказал, что принял все меры для надлежащего исполнения обязательств. Документов, подтверждающих невозможность своевременной оплаты, нет.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9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 заказчика взыскали основной долг, неустойку, частично расходы на представителя, а также госпошлину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en-US" sz="1700" b="1" i="1" dirty="0">
              <a:solidFill>
                <a:srgbClr val="006384"/>
              </a:solidFill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i="1" dirty="0">
                <a:solidFill>
                  <a:srgbClr val="006384"/>
                </a:solidFill>
              </a:rPr>
              <a:t>//Постановление АС Северо-Западного округа от 28.06.2021 по делу № А05-12659/2020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800" b="1" i="1" u="sng" dirty="0">
                <a:latin typeface="Arial"/>
                <a:cs typeface="Arial"/>
              </a:rPr>
              <a:t>Похожие выводы</a:t>
            </a:r>
            <a:r>
              <a:rPr lang="ru-RU" sz="1700" b="1" i="1" dirty="0">
                <a:solidFill>
                  <a:srgbClr val="006384"/>
                </a:solidFill>
              </a:rPr>
              <a:t>: Постановление Четвертого ААС от 17.02.2020 № 04АП-8061/2019 по делу № А78-12823/2019, Постановление АС Западно-Сибирского округа от 22.04.2021 № Ф04-1453/2021 по делу № А75-2636/2020.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669856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8ECF0AD-76BB-4277-AAE4-C5AFFC62A6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А если виноват Исполнитель?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CF64FD9-D6E5-431F-8FE1-BD8E4C31D5A9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Если из-за просрочки исполнителя заказчик не смог освоить выделенные на текущий год лимиты и был вынужден ждать нового финансирования, </a:t>
            </a:r>
            <a:r>
              <a:rPr lang="ru-RU" sz="2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исполнитель не вправе требовать неустойку за этот период.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2500" b="1" i="1" dirty="0">
              <a:solidFill>
                <a:srgbClr val="006384"/>
              </a:solidFill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2500" b="1" i="1" dirty="0">
                <a:solidFill>
                  <a:srgbClr val="006384"/>
                </a:solidFill>
              </a:rPr>
              <a:t>//Постановление АС Западно-Сибирского округа от 13.11.2020 по делу № А70-3361/2020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7241535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779F6F7-6EEC-4D34-9130-757CDF6F8D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66153"/>
            <a:ext cx="9689524" cy="415498"/>
          </a:xfrm>
        </p:spPr>
        <p:txBody>
          <a:bodyPr/>
          <a:lstStyle/>
          <a:p>
            <a:r>
              <a:rPr lang="ru-RU" sz="3000" dirty="0"/>
              <a:t>Замена товара на товар надлежащего качества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5D290B4-2727-4285-8DA6-4EF6FDD51641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Поставщик заменил продукцию в пределах срока поставки.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Заказчик оплатил товар и потребовал штраф 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 ненадлежащее исполнение контракта.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Поставщик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 этим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не согласился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он заменил товар, а заказчик его принял и оплатил. 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этом случае допустима неустойка за просрочку поставки.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8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Первая инстанция поддержала заказчика.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Апелляция заняла другую позицию. 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Она оценила поставку ненадлежащего товара с последующей заменой как просрочку поставки. </a:t>
            </a:r>
            <a:r>
              <a:rPr lang="ru-RU" sz="1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Оснований для штрафа нет, а неустойку за просрочку заказчик не предъявлял.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Кассация отменила такое решение и поддержала первую инстанцию. </a:t>
            </a:r>
            <a:r>
              <a:rPr lang="ru-RU" sz="1800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Ни в Законе № 44-ФЗ, ни в контракте не установлено, что замена товара освобождает от ответственности за некачественную поставку. </a:t>
            </a:r>
          </a:p>
          <a:p>
            <a:pPr marL="0" indent="0" algn="just">
              <a:buNone/>
            </a:pPr>
            <a:endParaRPr lang="en-US" sz="1800" b="1" i="1" dirty="0">
              <a:solidFill>
                <a:srgbClr val="006384"/>
              </a:solidFill>
            </a:endParaRPr>
          </a:p>
          <a:p>
            <a:pPr marL="0" indent="0" algn="just">
              <a:buNone/>
            </a:pPr>
            <a:r>
              <a:rPr lang="ru-RU" sz="1800" b="1" i="1" dirty="0">
                <a:solidFill>
                  <a:srgbClr val="006384"/>
                </a:solidFill>
              </a:rPr>
              <a:t>// Определение Верховного Суда РФ от 12.04.2021 № 307-ЭС21-3342 по делу № А26-11639/2019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2012508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174ED9F-5D3F-4149-AD51-BCE562D977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358403"/>
            <a:ext cx="9689524" cy="830997"/>
          </a:xfrm>
        </p:spPr>
        <p:txBody>
          <a:bodyPr/>
          <a:lstStyle/>
          <a:p>
            <a:r>
              <a:rPr lang="ru-RU" sz="3000" dirty="0"/>
              <a:t>Предоставление отчетных документов с нарушением срока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27F3859-2742-4E66-80A8-902F96D3DFA4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4847" y="1517036"/>
            <a:ext cx="11122305" cy="4560484"/>
          </a:xfrm>
        </p:spPr>
        <p:txBody>
          <a:bodyPr>
            <a:normAutofit fontScale="92500" lnSpcReduction="10000"/>
          </a:bodyPr>
          <a:lstStyle/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Обстоятельства дела: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 контракту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отчетные документы по последнему этапу представляются до 15 января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 просрочку предусмотрена неустойка.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Исполнитель направил документы вовремя. Но заказчик часть из них вернул и попросил скорректировать.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Исполнитель недочеты исправил и представил документы повторно 17 января.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Заказчик потребовал неустойку за просрочку направления отчетности.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a typeface="Calibri" panose="020F0502020204030204" pitchFamily="34" charset="0"/>
            </a:endParaRP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8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Позиция суда: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документы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направлены в срок. То, что заказчик частично их не принял - не основание для неустойки. В письме он не указывал на ненадлежащее исполнение контрагентом обязательств. Он лишь предлагал включить в документы фактический объем услуг за отчетный период; </a:t>
            </a:r>
          </a:p>
          <a:p>
            <a:pPr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документы оформлены верно. </a:t>
            </a:r>
          </a:p>
          <a:p>
            <a:pPr marL="0" indent="0">
              <a:lnSpc>
                <a:spcPct val="110000"/>
              </a:lnSpc>
              <a:spcBef>
                <a:spcPts val="0"/>
              </a:spcBef>
              <a:buNone/>
            </a:pPr>
            <a:endParaRPr lang="ru-RU" sz="1800" i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900" b="1" i="1" dirty="0">
                <a:solidFill>
                  <a:srgbClr val="006384"/>
                </a:solidFill>
              </a:rPr>
              <a:t>// Постановление Арбитражного суда Северо-Западного округа от 13.01.2021 № Ф07-15372/2020 по делу № А56-16490/2020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404912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FF69823-B97E-4714-BC70-1FEF87573A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dirty="0"/>
              <a:t>Штраф и пеня единовременно?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EDA4046-DFB9-40B4-9D36-46AA8BF768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Обстоятельства: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Подрядчик (ИП) нарушил условия контракта, а именно не приступил к исполнению взятых на себя обязательств.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i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Требование: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Заказчик</a:t>
            </a:r>
            <a:r>
              <a:rPr lang="ru-RU" sz="16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потребовал с ИП пеню 165 435 руб., а также штраф в размере 5% от цены контракта – 410 850 руб.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u="sng" dirty="0">
                <a:solidFill>
                  <a:srgbClr val="000000"/>
                </a:solidFill>
                <a:ea typeface="Calibri" panose="020F0502020204030204" pitchFamily="34" charset="0"/>
              </a:rPr>
              <a:t>Решение судов:</a:t>
            </a:r>
            <a:endParaRPr lang="ru-RU" sz="1600" b="1" u="sng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Суды трех инстанций признали нарушение контракта, но согласились только с </a:t>
            </a: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</a:rPr>
              <a:t>пеней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Суды решили, что взыскать и пеню, и штраф единовременно нельзя.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Верховный суд указал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600" i="1" dirty="0"/>
              <a:t>фактическое неисполнение обязательства не означает невозможность начисления пени за просрочку поставки, поскольку </a:t>
            </a:r>
            <a:r>
              <a:rPr lang="ru-RU" sz="1600" i="1" dirty="0">
                <a:solidFill>
                  <a:srgbClr val="FF0000"/>
                </a:solidFill>
              </a:rPr>
              <a:t>неисполнение поставщиком обязательств по поставке товара в установленный срок свидетельствует как о нарушении условий договора в целом (поставка не осуществлена), так и о просрочке исполнения обязательства (нарушение срока поставки товара)</a:t>
            </a:r>
            <a:r>
              <a:rPr lang="ru-RU" sz="1600" i="1" dirty="0"/>
              <a:t>, которая имела место с момента наступления срока поставки до момента расторжения договора в связи с односторонним отказом учреждения от него.</a:t>
            </a:r>
            <a:endParaRPr lang="ru-RU" sz="1600" i="1" dirty="0">
              <a:effectLst/>
              <a:ea typeface="Calibri" panose="020F0502020204030204" pitchFamily="34" charset="0"/>
            </a:endParaRPr>
          </a:p>
          <a:p>
            <a:r>
              <a:rPr lang="ru-RU" sz="1800" b="1" i="1" dirty="0">
                <a:solidFill>
                  <a:srgbClr val="006384"/>
                </a:solidFill>
              </a:rPr>
              <a:t>// Определение ВС РФ от 22.07.2021 № 302-ЭС21-7074 дело № А19-7006/2020</a:t>
            </a:r>
          </a:p>
        </p:txBody>
      </p:sp>
    </p:spTree>
    <p:extLst>
      <p:ext uri="{BB962C8B-B14F-4D97-AF65-F5344CB8AC3E}">
        <p14:creationId xmlns:p14="http://schemas.microsoft.com/office/powerpoint/2010/main" val="1214152328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0592186-F51F-4E0A-A7F2-A6E1C53988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358404"/>
            <a:ext cx="9689524" cy="830997"/>
          </a:xfrm>
        </p:spPr>
        <p:txBody>
          <a:bodyPr/>
          <a:lstStyle/>
          <a:p>
            <a:r>
              <a:rPr lang="ru-RU" sz="3000" dirty="0"/>
              <a:t>Просрочка исполнения контракта может повлечь административное наказание!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1A8954-C9B5-4D4F-8EAD-45BD77B53A3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213065" y="1321728"/>
            <a:ext cx="11683014" cy="45604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Контракт на поставку запчастей для сельской электростанции. Исполнитель </a:t>
            </a:r>
            <a:r>
              <a:rPr lang="ru-RU" sz="13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поставил товар с просрочкой и заплатил пеню.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13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Позднее </a:t>
            </a:r>
            <a:r>
              <a:rPr lang="ru-RU" sz="13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 заявлению надзорного органа суды оштрафовали поставщика по ч. 7 ст. 7.32 КоАП РФ </a:t>
            </a: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 неисполнение обязательств по контракту с причинением вреда обществу и государству. </a:t>
            </a:r>
            <a:endParaRPr lang="en-US" sz="13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0000"/>
                </a:solidFill>
                <a:ea typeface="Calibri" panose="020F0502020204030204" pitchFamily="34" charset="0"/>
              </a:rPr>
              <a:t>М</a:t>
            </a:r>
            <a:r>
              <a:rPr lang="ru-RU" sz="13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отив был такой: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поставка товара с просрочкой означает, что контракт не исполнен;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несвоевременное исполнение контракта ущемило права граждан, поскольку те остались без электричества, нарушило нормальный режим работы учреждений и предприятий.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300" b="1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Поставщик не согласился и обратился в КС РФ</a:t>
            </a: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: названная норма противоречит Конституции, поскольку допускает широкое толкование. Наказать по ней можно не только за неисполнение обязательств, но и за их просрочку. В данном случае, контракт все же был исполнен, хоть и с опозданием. Значит, неисполненных обязательств нет.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3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КС РФ не поддержал поставщика</a:t>
            </a:r>
            <a:r>
              <a:rPr lang="ru-RU" sz="1300" b="1" u="sng" dirty="0">
                <a:solidFill>
                  <a:srgbClr val="000000"/>
                </a:solidFill>
                <a:ea typeface="Calibri" panose="020F0502020204030204" pitchFamily="34" charset="0"/>
              </a:rPr>
              <a:t>:</a:t>
            </a:r>
            <a:endParaRPr lang="ru-RU" sz="13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норме ответственность не за неисполнение контракта, а за действия (бездействие), которые привели к этому. Под ними понимают не только неисполнение, но и просрочку;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каждом случае устанавливают реальный вред обществу и государству, а также причинно-следственную связь между действиями (бездействием) и наступлением вреда. Существенность вреда может быть в материальном ущербе, нарушении нормальной работы ОМСУ и муниципальных учреждений, как в данной ситуации;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 имеет значения, что законодательно не разграничили как именно причинен вред — неисполнением или просрочкой. Последняя тоже может повлечь общественно-опасные последствия;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защита отношений названной нормой не должна зависеть от характера и вида допущенных виновным нарушений, поскольку это может привести к освобождению от ответственности за вред от его действий;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ru-RU" sz="13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норма нужна, чтобы стимулировать исполнение контрактных обязательств и не допускать существенного вреда обществу и государству. Ее нельзя назвать неконституционной. При рассмотрении данного дела КС РФ опирался на судебную практику и позицию ФАС.</a:t>
            </a:r>
            <a:endParaRPr lang="ru-RU" sz="13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D6CF6F9-5B9D-4E4B-B366-E9C8C25B615C}"/>
              </a:ext>
            </a:extLst>
          </p:cNvPr>
          <p:cNvSpPr txBox="1"/>
          <p:nvPr/>
        </p:nvSpPr>
        <p:spPr>
          <a:xfrm>
            <a:off x="762934" y="6081876"/>
            <a:ext cx="6094520" cy="29238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3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// Постановление КС РФ от 18.03.2021 №7-П </a:t>
            </a:r>
          </a:p>
        </p:txBody>
      </p:sp>
    </p:spTree>
    <p:extLst>
      <p:ext uri="{BB962C8B-B14F-4D97-AF65-F5344CB8AC3E}">
        <p14:creationId xmlns:p14="http://schemas.microsoft.com/office/powerpoint/2010/main" val="204828945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87497" y="524593"/>
            <a:ext cx="8846014" cy="415498"/>
          </a:xfrm>
        </p:spPr>
        <p:txBody>
          <a:bodyPr/>
          <a:lstStyle/>
          <a:p>
            <a:r>
              <a:rPr lang="ru-RU" sz="3000" dirty="0"/>
              <a:t>Выплата по банковской гарантии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0"/>
          </p:nvPr>
        </p:nvSpPr>
        <p:spPr>
          <a:xfrm>
            <a:off x="523782" y="1494249"/>
            <a:ext cx="11105965" cy="4560484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700" dirty="0"/>
              <a:t>Подрядчик не выполнил условия контракта. Заказчик обратился в банк с требованием выплат по гарантии, на что получил отказ. Сначала в связи с необходимостью подготовки расчета суммы, затем по причине того, что сумма к выплате стала превышать объем БГ.</a:t>
            </a:r>
            <a:br>
              <a:rPr lang="ru-RU" sz="1700" dirty="0"/>
            </a:br>
            <a:br>
              <a:rPr lang="ru-RU" sz="1700" dirty="0"/>
            </a:br>
            <a:r>
              <a:rPr lang="ru-RU" sz="1700" dirty="0"/>
              <a:t>Суд признал первый отказ банка необоснованным, ссылаясь на п. 9 Обзора судебной практики, утвержденного президиумом ВС РФ 05.06.2019, так как требования о выплате от заказчика достаточно.</a:t>
            </a:r>
            <a:br>
              <a:rPr lang="ru-RU" sz="1700" dirty="0"/>
            </a:br>
            <a:br>
              <a:rPr lang="ru-RU" sz="1700" dirty="0"/>
            </a:br>
            <a:r>
              <a:rPr lang="ru-RU" sz="1700" dirty="0"/>
              <a:t>Второе требование с суммой, которая стала превышать размер БГ, суд не удовлетворил.</a:t>
            </a:r>
            <a:br>
              <a:rPr lang="ru-RU" sz="1700" dirty="0"/>
            </a:br>
            <a:br>
              <a:rPr lang="ru-RU" sz="1700" dirty="0"/>
            </a:br>
            <a:r>
              <a:rPr lang="ru-RU" sz="1700" dirty="0"/>
              <a:t>Вывод: </a:t>
            </a:r>
            <a:r>
              <a:rPr lang="ru-RU" sz="1700" b="1" dirty="0">
                <a:solidFill>
                  <a:srgbClr val="FF0000"/>
                </a:solidFill>
              </a:rPr>
              <a:t>банк не вправе отказать заказчику в выплатах, если документы по внешним признакам соответствуют условиям гарантии. </a:t>
            </a:r>
            <a:r>
              <a:rPr lang="ru-RU" sz="1700" dirty="0"/>
              <a:t>Проверка обоснованности расчета причитающейся суммы выходит за рамки формальной проверки. </a:t>
            </a:r>
            <a:r>
              <a:rPr lang="ru-RU" sz="1700" b="1" dirty="0">
                <a:solidFill>
                  <a:srgbClr val="FF0000"/>
                </a:solidFill>
              </a:rPr>
              <a:t>Требование банка о предоставлении дополнительных расчетов излишне. </a:t>
            </a:r>
            <a:r>
              <a:rPr lang="ru-RU" sz="1700" dirty="0"/>
              <a:t>При этом, когда организация предъявляет иск к банку с требованием уплаты пени за задержку выплат по БГ, эти денежные средства взыскиваются сверх объемов гарантии на основании отдельного расчета. </a:t>
            </a:r>
            <a:br>
              <a:rPr lang="ru-RU" sz="1700" dirty="0"/>
            </a:br>
            <a:br>
              <a:rPr lang="ru-RU" sz="1700" i="1" dirty="0"/>
            </a:br>
            <a:r>
              <a:rPr lang="ru-RU" sz="1700" b="1" i="1" dirty="0">
                <a:solidFill>
                  <a:srgbClr val="006384"/>
                </a:solidFill>
                <a:latin typeface="Arial"/>
                <a:cs typeface="Arial"/>
              </a:rPr>
              <a:t>//Решение АС г. Москвы от 30.09.2020 по делу № А40-108727/20-137-851</a:t>
            </a:r>
          </a:p>
        </p:txBody>
      </p:sp>
    </p:spTree>
    <p:extLst>
      <p:ext uri="{BB962C8B-B14F-4D97-AF65-F5344CB8AC3E}">
        <p14:creationId xmlns:p14="http://schemas.microsoft.com/office/powerpoint/2010/main" val="3444297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B965C5C-AD11-4F8B-A8AC-1A3E1D790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7"/>
            <a:ext cx="9689524" cy="457048"/>
          </a:xfrm>
        </p:spPr>
        <p:txBody>
          <a:bodyPr/>
          <a:lstStyle/>
          <a:p>
            <a:r>
              <a:rPr lang="ru-RU" sz="3300" dirty="0"/>
              <a:t>Возможные последствия для поставщика…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15E76D4-6736-4718-9812-7911500F8447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 fontScale="775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/>
              <a:t>Обстоятельства дела:</a:t>
            </a:r>
            <a:r>
              <a:rPr lang="ru-RU" b="1" dirty="0"/>
              <a:t> </a:t>
            </a:r>
            <a:r>
              <a:rPr lang="ru-RU" dirty="0"/>
              <a:t>между сторонами было заключено несколько «прямых» договоров на поставку товаров (стройматериалы, мебель), часть из которых заказчик не оплатил.</a:t>
            </a:r>
            <a:endParaRPr lang="en-US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dirty="0"/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Суды</a:t>
            </a:r>
            <a:r>
              <a:rPr lang="ru-RU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первой и апелляционной инстанции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признали сделки ничтожными </a:t>
            </a:r>
            <a:r>
              <a:rPr lang="ru-RU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«как совершенные с нарушением требований закона и посягающие на публичные интересы либо права и охраняемые законом интересы третьих лиц… и совершенные в обход закона»</a:t>
            </a:r>
            <a:r>
              <a:rPr lang="ru-RU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ru-RU" sz="2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И указал</a:t>
            </a:r>
            <a:r>
              <a:rPr lang="ru-RU" b="1" dirty="0">
                <a:solidFill>
                  <a:srgbClr val="FF0000"/>
                </a:solidFill>
                <a:ea typeface="Calibri" panose="020F0502020204030204" pitchFamily="34" charset="0"/>
              </a:rPr>
              <a:t>и</a:t>
            </a:r>
            <a:r>
              <a:rPr lang="ru-RU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что «</a:t>
            </a:r>
            <a:r>
              <a:rPr lang="ru-RU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условиях отсутствия государственного контракта, заключенного с соблюдением требований</a:t>
            </a:r>
            <a:r>
              <a:rPr lang="ru-RU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</a:t>
            </a:r>
            <a:r>
              <a:rPr lang="ru-RU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предусмотренных Законом № 44-ФЗ, </a:t>
            </a:r>
            <a:r>
              <a:rPr lang="ru-RU" sz="2800" i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фактическая поставка товара</a:t>
            </a:r>
            <a:r>
              <a:rPr lang="ru-RU" sz="28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</a:t>
            </a:r>
            <a:r>
              <a:rPr lang="ru-RU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Истцом Ответчику </a:t>
            </a:r>
            <a:r>
              <a:rPr lang="ru-RU" sz="2800" i="1" u="sng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 может влечь возникновения на стороне Ответчика неосновательного обогащения</a:t>
            </a:r>
            <a:r>
              <a:rPr lang="ru-RU" sz="2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».</a:t>
            </a:r>
            <a:endParaRPr lang="ru-RU" sz="2800" dirty="0">
              <a:solidFill>
                <a:srgbClr val="000000"/>
              </a:solidFill>
              <a:effectLst/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dirty="0"/>
              <a:t> 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52600374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AABBC7A-5F42-45DE-8FA1-8C2338E02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358403"/>
            <a:ext cx="9689524" cy="830997"/>
          </a:xfrm>
        </p:spPr>
        <p:txBody>
          <a:bodyPr/>
          <a:lstStyle/>
          <a:p>
            <a:r>
              <a:rPr lang="ru-RU" sz="3000" dirty="0"/>
              <a:t>Исполнение требования по гарантии не должно зависеть от даты его получения банком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7406F7F-D13E-4BB2-9718-97590C498833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Победителя закупки признали уклонившимся от заключения контракта. Обеспечительная гарантия не отвечала Закону </a:t>
            </a: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№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44-ФЗ. В нее включили условие: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требование платежа по гарантии должно быть получено банком до истечения срока ее действия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После этого у заказчика нет права на выплаты.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b="1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Контролеры и суды признали такое условие незаконным: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исполнение требования зависит от даты его получения банком, а не от отправления;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момент получения требования по почте не связан с волеизъявлением заказчика;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право на выплаты не должно зависеть от третьих лиц или работы электронной почты.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Суды также отклонили довод победителя о том, что заказчик знал о несоответствии гарантии, но не сообщил ему об этом для переоформления. Он проинформировал участника, составив протокол о признании последнего уклонившимся от заключения контракта. 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42" b="1" i="1" dirty="0">
                <a:solidFill>
                  <a:srgbClr val="006384"/>
                </a:solidFill>
              </a:rPr>
              <a:t>//Постановление АС Московского округа от 17.12.2020 по делу № А40-14754/20-2-77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42" b="1" i="1" u="sng" dirty="0">
                <a:latin typeface="Arial"/>
                <a:cs typeface="Arial"/>
              </a:rPr>
              <a:t>Похожие выводы: </a:t>
            </a:r>
            <a:r>
              <a:rPr lang="ru-RU" sz="1542" b="1" i="1" dirty="0">
                <a:solidFill>
                  <a:srgbClr val="006384"/>
                </a:solidFill>
                <a:latin typeface="Arial"/>
                <a:cs typeface="Arial"/>
              </a:rPr>
              <a:t>Решение Владимирского УФАС от 31.08.2020 № 033/06/83.2-814/2020, Решение АС Московского округа от 15.10.2019 по делу № А40-297269/2018</a:t>
            </a:r>
          </a:p>
        </p:txBody>
      </p:sp>
    </p:spTree>
    <p:extLst>
      <p:ext uri="{BB962C8B-B14F-4D97-AF65-F5344CB8AC3E}">
        <p14:creationId xmlns:p14="http://schemas.microsoft.com/office/powerpoint/2010/main" val="292593975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81C89C6-74D3-4CCA-9226-3DDF64CD2A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02166" y="359493"/>
            <a:ext cx="9605640" cy="828817"/>
          </a:xfrm>
        </p:spPr>
        <p:txBody>
          <a:bodyPr/>
          <a:lstStyle/>
          <a:p>
            <a:r>
              <a:rPr lang="ru-RU" sz="2992" dirty="0"/>
              <a:t>Возмещение расходов по банковской гарантии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FDCC835D-5D13-4B13-89C4-4C6CF83056AA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68171" y="1425151"/>
            <a:ext cx="11070454" cy="4560484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>
                <a:ea typeface="Times New Roman" panose="02020603050405020304" pitchFamily="18" charset="0"/>
              </a:rPr>
              <a:t>Участник закупки обратился в суд, потребовав взыскать с заказчика убытки. </a:t>
            </a:r>
            <a:r>
              <a:rPr lang="ru-RU" sz="1500" dirty="0">
                <a:ea typeface="Times New Roman" panose="02020603050405020304" pitchFamily="18" charset="0"/>
              </a:rPr>
              <a:t>По итогам закупки заказчик направил ему проект контракта. Чтобы заключить его, требовалось обеспечение, поэтому участник был вынужден оплатить комиссию за банковскую гарантию. Однако контракт так и не был заключен, а закупку отменили.</a:t>
            </a:r>
            <a:br>
              <a:rPr lang="ru-RU" sz="1500" dirty="0">
                <a:ea typeface="Times New Roman" panose="02020603050405020304" pitchFamily="18" charset="0"/>
              </a:rPr>
            </a:br>
            <a:endParaRPr lang="ru-RU" sz="15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u="sng" dirty="0">
                <a:ea typeface="Times New Roman" panose="02020603050405020304" pitchFamily="18" charset="0"/>
              </a:rPr>
              <a:t>Позиция заказчика:</a:t>
            </a:r>
            <a:br>
              <a:rPr lang="ru-RU" sz="1500" dirty="0">
                <a:ea typeface="Times New Roman" panose="02020603050405020304" pitchFamily="18" charset="0"/>
              </a:rPr>
            </a:br>
            <a:r>
              <a:rPr lang="ru-RU" sz="1500" dirty="0">
                <a:ea typeface="Times New Roman" panose="02020603050405020304" pitchFamily="18" charset="0"/>
              </a:rPr>
              <a:t>✓ контракт не был заключен, поскольку УФАС предписало отменить итоги закупки и продлить срок подачи заявок;</a:t>
            </a:r>
            <a:br>
              <a:rPr lang="ru-RU" sz="1500" dirty="0">
                <a:ea typeface="Times New Roman" panose="02020603050405020304" pitchFamily="18" charset="0"/>
              </a:rPr>
            </a:br>
            <a:r>
              <a:rPr lang="ru-RU" sz="1500" dirty="0">
                <a:ea typeface="Times New Roman" panose="02020603050405020304" pitchFamily="18" charset="0"/>
              </a:rPr>
              <a:t>✓ в закупке больше не было смысла, т.к. проводить работы стало нецелесообразно из-за окончания лета. Решение об отмене процедуры принято в установленный законодательством срок (с учетом продления времени на подачу заявок);</a:t>
            </a:r>
            <a:br>
              <a:rPr lang="ru-RU" sz="1500" dirty="0">
                <a:ea typeface="Times New Roman" panose="02020603050405020304" pitchFamily="18" charset="0"/>
              </a:rPr>
            </a:br>
            <a:r>
              <a:rPr lang="ru-RU" sz="1500" dirty="0">
                <a:ea typeface="Times New Roman" panose="02020603050405020304" pitchFamily="18" charset="0"/>
              </a:rPr>
              <a:t>✓ участник знал, что закупка заблокирована, но не принял мер для уменьшения или исключения убытков.</a:t>
            </a:r>
            <a:br>
              <a:rPr lang="ru-RU" sz="1500" dirty="0">
                <a:ea typeface="Times New Roman" panose="02020603050405020304" pitchFamily="18" charset="0"/>
              </a:rPr>
            </a:br>
            <a:endParaRPr lang="ru-RU" sz="15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u="sng" dirty="0">
                <a:ea typeface="Times New Roman" panose="02020603050405020304" pitchFamily="18" charset="0"/>
              </a:rPr>
              <a:t>Решения суда:</a:t>
            </a: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dirty="0">
                <a:ea typeface="Times New Roman" panose="02020603050405020304" pitchFamily="18" charset="0"/>
              </a:rPr>
              <a:t>Первопричиной того, что закупка стала неактуальной, были допущенные заказчиком нарушения. Из-за них выдали предписание, для исполнения которого пришлось отменять итоги процедуры и продлевать ее. Убытки участника напрямую связаны с действиями заказчика. Довод о непринятии участником мер для уменьшения убытков отклонили, поскольку блокировка закупки не означает ее отмены.</a:t>
            </a:r>
            <a:br>
              <a:rPr lang="ru-RU" sz="1500" dirty="0">
                <a:ea typeface="Times New Roman" panose="02020603050405020304" pitchFamily="18" charset="0"/>
              </a:rPr>
            </a:br>
            <a:br>
              <a:rPr lang="ru-RU" sz="1500" dirty="0">
                <a:ea typeface="Times New Roman" panose="02020603050405020304" pitchFamily="18" charset="0"/>
              </a:rPr>
            </a:br>
            <a:r>
              <a:rPr lang="ru-RU" sz="1500" b="1" dirty="0">
                <a:ea typeface="Times New Roman" panose="02020603050405020304" pitchFamily="18" charset="0"/>
              </a:rPr>
              <a:t>Аналогичная практика:</a:t>
            </a:r>
            <a:r>
              <a:rPr lang="ru-RU" sz="1500" dirty="0">
                <a:ea typeface="Times New Roman" panose="02020603050405020304" pitchFamily="18" charset="0"/>
              </a:rPr>
              <a:t> постановление АС Северо-Западного округа от 11.03.2021 № Ф07-978/2021 по </a:t>
            </a:r>
            <a:r>
              <a:rPr lang="ru-RU" sz="1500" dirty="0"/>
              <a:t>делу № А56-6838/2019</a:t>
            </a:r>
            <a:endParaRPr lang="ru-RU" sz="1500" dirty="0">
              <a:ea typeface="Times New Roman" panose="02020603050405020304" pitchFamily="18" charset="0"/>
            </a:endParaRPr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500" b="1" dirty="0">
                <a:ea typeface="Times New Roman" panose="02020603050405020304" pitchFamily="18" charset="0"/>
              </a:rPr>
              <a:t>Противоположная практика: </a:t>
            </a:r>
            <a:r>
              <a:rPr lang="ru-RU" sz="1500" dirty="0">
                <a:ea typeface="Times New Roman" panose="02020603050405020304" pitchFamily="18" charset="0"/>
              </a:rPr>
              <a:t>постановление АС Центрального округа от 17.09.2020 № Ф10-3254/2020 по делу № А83-12246/2019</a:t>
            </a:r>
            <a:br>
              <a:rPr lang="ru-RU" sz="1360" dirty="0">
                <a:ea typeface="Times New Roman" panose="02020603050405020304" pitchFamily="18" charset="0"/>
              </a:rPr>
            </a:br>
            <a:br>
              <a:rPr lang="ru-RU" sz="1360" dirty="0">
                <a:ea typeface="Times New Roman" panose="02020603050405020304" pitchFamily="18" charset="0"/>
              </a:rPr>
            </a:br>
            <a:r>
              <a:rPr lang="ru-RU" sz="1542" b="1" i="1" dirty="0">
                <a:solidFill>
                  <a:srgbClr val="006384"/>
                </a:solidFill>
                <a:latin typeface="Arial"/>
                <a:cs typeface="Arial"/>
              </a:rPr>
              <a:t>// Постановление АС Западно-Сибирского округа от 12.03.2021 № Ф04-471/2021 по делу № А45-7239/2020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50036819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5B89CB-45E0-48D7-842F-9136509635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66153"/>
            <a:ext cx="9689524" cy="415498"/>
          </a:xfrm>
        </p:spPr>
        <p:txBody>
          <a:bodyPr/>
          <a:lstStyle/>
          <a:p>
            <a:r>
              <a:rPr lang="ru-RU" sz="3000" dirty="0"/>
              <a:t>Замещающие сделки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62B51E0-CDAC-4503-88BD-16F3F88EADC8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Заказчик отказался от исполнения контракта: </a:t>
            </a:r>
            <a:r>
              <a:rPr lang="ru-RU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внесудебная экспертиза обнаружила недостатки в выполненных работах. На претензии подрядчик не отвечал.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После расторжения контракта заказчик заключил замещающие сделки </a:t>
            </a:r>
            <a:r>
              <a:rPr lang="ru-RU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и потребовал среди прочего возместить разницу между ценой первоначального контракта и стоимостью сопоставимых работ по новым договорам. </a:t>
            </a:r>
          </a:p>
          <a:p>
            <a:pPr marL="0" indent="0" algn="just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dirty="0">
                <a:solidFill>
                  <a:srgbClr val="FF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Суды посчитали такое требование законным. </a:t>
            </a:r>
            <a:r>
              <a:rPr lang="ru-RU" sz="1800" dirty="0">
                <a:solidFill>
                  <a:srgbClr val="000000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Замещающие сделки на большую сумму были заключены с другими контрагентами из-за недобросовестного поведения подрядчика. </a:t>
            </a: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endParaRPr lang="ru-RU" sz="1800" dirty="0">
              <a:solidFill>
                <a:srgbClr val="000000"/>
              </a:solidFill>
              <a:latin typeface="Roboto" panose="02000000000000000000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ru-RU" sz="1800" b="1" i="1" dirty="0">
                <a:solidFill>
                  <a:srgbClr val="006384"/>
                </a:solidFill>
              </a:rPr>
              <a:t>//Определение ВС РФ от 30.12.2020 по делу № А33-21752/2018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6428676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631EE2-7859-4C50-B557-43D5FAA530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О взыскании переплаты по контракту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B71DC61-615F-4D0A-850F-2BC43BBCCC8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4847" y="1508159"/>
            <a:ext cx="11122305" cy="4560484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Заказчик оплатил работы по контракту. Управление федерального казначейства выявило переплату.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Заказчик на основании акта проверки потребовал от подрядчика ее вернуть.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en-US" sz="15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Позиция судов: 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акт проверки не обязывает подрядчика вернуть деньги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, такого основания нет в гражданском законодательстве. Одного этого документа недостаточно, чтобы доказать завышение объема и стоимости работ;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судебная экспертиза не проводилась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проверка была в отношении заказчика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  <a:r>
              <a:rPr lang="ru-RU" sz="15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Допущенные им нарушения расходования бюджета не должны приводить к последствиям для подрядчика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; </a:t>
            </a:r>
          </a:p>
          <a:p>
            <a:pPr algn="just">
              <a:lnSpc>
                <a:spcPct val="11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5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приемочные документы подписаны сторонами, а работы выполнены без замечаний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i="1" dirty="0">
                <a:solidFill>
                  <a:srgbClr val="006384"/>
                </a:solidFill>
              </a:rPr>
              <a:t>//Постановление Арбитражного суда Северо-Кавказского округа от 20.01.2021 N Ф08-12146/2020 по делу N А20-466/2020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Аналогичная позиция: 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определение ВС РФ от 30.12.2020 № 305-ЭС20-20559 по делу № А40-321042/2019</a:t>
            </a:r>
          </a:p>
          <a:p>
            <a:pPr marL="0" indent="0" algn="just">
              <a:lnSpc>
                <a:spcPct val="110000"/>
              </a:lnSpc>
              <a:spcBef>
                <a:spcPts val="0"/>
              </a:spcBef>
              <a:buNone/>
            </a:pPr>
            <a:r>
              <a:rPr lang="ru-RU" sz="1500" b="1" dirty="0">
                <a:solidFill>
                  <a:srgbClr val="000000"/>
                </a:solidFill>
                <a:ea typeface="Calibri" panose="020F0502020204030204" pitchFamily="34" charset="0"/>
              </a:rPr>
              <a:t>П</a:t>
            </a:r>
            <a:r>
              <a:rPr lang="ru-RU" sz="1500" b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ример, когда заказчик смог доказать переплату: </a:t>
            </a:r>
            <a:r>
              <a:rPr lang="ru-RU" sz="15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Постановление АС Восточно-Сибирского округа от 21.01.2021 № Ф02-6827/2020 по делу № А74-12573/2019 (была допущена ошибка в расчетах площади территории)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5131991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7">
            <a:extLst>
              <a:ext uri="{FF2B5EF4-FFF2-40B4-BE49-F238E27FC236}">
                <a16:creationId xmlns:a16="http://schemas.microsoft.com/office/drawing/2014/main" id="{65A39105-9C0B-4D61-8B65-A16AE8653570}"/>
              </a:ext>
            </a:extLst>
          </p:cNvPr>
          <p:cNvGrpSpPr/>
          <p:nvPr/>
        </p:nvGrpSpPr>
        <p:grpSpPr>
          <a:xfrm>
            <a:off x="950085" y="4489929"/>
            <a:ext cx="10722114" cy="1926358"/>
            <a:chOff x="914400" y="4243459"/>
            <a:chExt cx="10722114" cy="1926358"/>
          </a:xfrm>
        </p:grpSpPr>
        <p:pic>
          <p:nvPicPr>
            <p:cNvPr id="3" name="Picture 10" descr="A red rectangle with a white rectangle&#10;&#10;Description automatically generated with low confidence">
              <a:hlinkClick r:id="rId2"/>
              <a:extLst>
                <a:ext uri="{FF2B5EF4-FFF2-40B4-BE49-F238E27FC236}">
                  <a16:creationId xmlns:a16="http://schemas.microsoft.com/office/drawing/2014/main" id="{62940754-16C2-4ABF-A745-6D3D907C04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950160" y="5422740"/>
              <a:ext cx="1048163" cy="738081"/>
            </a:xfrm>
            <a:prstGeom prst="rect">
              <a:avLst/>
            </a:prstGeom>
          </p:spPr>
        </p:pic>
        <p:pic>
          <p:nvPicPr>
            <p:cNvPr id="4" name="Picture 36" descr="Icon&#10;&#10;Description automatically generated">
              <a:hlinkClick r:id="rId4"/>
              <a:extLst>
                <a:ext uri="{FF2B5EF4-FFF2-40B4-BE49-F238E27FC236}">
                  <a16:creationId xmlns:a16="http://schemas.microsoft.com/office/drawing/2014/main" id="{234C2047-A53F-4D45-81C1-196FF3645399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5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15744" y="5436445"/>
              <a:ext cx="733372" cy="733372"/>
            </a:xfrm>
            <a:prstGeom prst="rect">
              <a:avLst/>
            </a:prstGeom>
          </p:spPr>
        </p:pic>
        <p:pic>
          <p:nvPicPr>
            <p:cNvPr id="5" name="Picture 40" descr="Icon&#10;&#10;Description automatically generated">
              <a:hlinkClick r:id="rId6"/>
              <a:extLst>
                <a:ext uri="{FF2B5EF4-FFF2-40B4-BE49-F238E27FC236}">
                  <a16:creationId xmlns:a16="http://schemas.microsoft.com/office/drawing/2014/main" id="{AF7FDDF3-4F00-44DB-ABEE-08EFD2CD9392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32098" y="5436445"/>
              <a:ext cx="733372" cy="731682"/>
            </a:xfrm>
            <a:prstGeom prst="rect">
              <a:avLst/>
            </a:prstGeom>
          </p:spPr>
        </p:pic>
        <p:pic>
          <p:nvPicPr>
            <p:cNvPr id="6" name="Picture 47" descr="Logo, icon&#10;&#10;Description automatically generated">
              <a:hlinkClick r:id="rId8"/>
              <a:extLst>
                <a:ext uri="{FF2B5EF4-FFF2-40B4-BE49-F238E27FC236}">
                  <a16:creationId xmlns:a16="http://schemas.microsoft.com/office/drawing/2014/main" id="{2B1283CC-949B-478C-A31F-7A014471B4D5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9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38564" y="5430046"/>
              <a:ext cx="733371" cy="733975"/>
            </a:xfrm>
            <a:prstGeom prst="rect">
              <a:avLst/>
            </a:prstGeom>
          </p:spPr>
        </p:pic>
        <p:pic>
          <p:nvPicPr>
            <p:cNvPr id="7" name="Picture 49" descr="A picture containing text, sign, first-aid kit&#10;&#10;Description automatically generated">
              <a:hlinkClick r:id="rId10"/>
              <a:extLst>
                <a:ext uri="{FF2B5EF4-FFF2-40B4-BE49-F238E27FC236}">
                  <a16:creationId xmlns:a16="http://schemas.microsoft.com/office/drawing/2014/main" id="{9C62D682-4BCC-4236-A83E-BE5E33D38A1E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1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722476" y="5425940"/>
              <a:ext cx="726804" cy="731682"/>
            </a:xfrm>
            <a:prstGeom prst="rect">
              <a:avLst/>
            </a:prstGeom>
          </p:spPr>
        </p:pic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F4D879F5-10C5-44C2-A608-06ED76FF3286}"/>
                </a:ext>
              </a:extLst>
            </p:cNvPr>
            <p:cNvSpPr txBox="1"/>
            <p:nvPr userDrawn="1"/>
          </p:nvSpPr>
          <p:spPr>
            <a:xfrm>
              <a:off x="914400" y="4243459"/>
              <a:ext cx="50623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Присоединяйтесь к нам в социальных сетях:</a:t>
              </a:r>
              <a:endParaRPr lang="en-US" sz="3200" b="1" kern="1200" spc="-20" dirty="0">
                <a:solidFill>
                  <a:srgbClr val="006384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sp>
          <p:nvSpPr>
            <p:cNvPr id="9" name="TextBox 8">
              <a:extLst>
                <a:ext uri="{FF2B5EF4-FFF2-40B4-BE49-F238E27FC236}">
                  <a16:creationId xmlns:a16="http://schemas.microsoft.com/office/drawing/2014/main" id="{7E4BF7A3-2727-43DA-A33B-22DF2CC2D3F7}"/>
                </a:ext>
              </a:extLst>
            </p:cNvPr>
            <p:cNvSpPr txBox="1"/>
            <p:nvPr userDrawn="1"/>
          </p:nvSpPr>
          <p:spPr>
            <a:xfrm>
              <a:off x="6574178" y="4318107"/>
              <a:ext cx="5062336" cy="172354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spcBef>
                  <a:spcPts val="600"/>
                </a:spcBef>
              </a:pPr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    Институт госзакупок</a:t>
              </a:r>
            </a:p>
            <a:p>
              <a:pPr>
                <a:spcBef>
                  <a:spcPts val="600"/>
                </a:spcBef>
              </a:pPr>
              <a:r>
                <a:rPr lang="en-US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#</a:t>
              </a:r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ИнститутГосзакупок</a:t>
              </a:r>
            </a:p>
            <a:p>
              <a:pPr>
                <a:spcBef>
                  <a:spcPts val="600"/>
                </a:spcBef>
              </a:pPr>
              <a:r>
                <a:rPr lang="ru-RU" sz="3200" b="1" kern="1200" spc="-20" dirty="0">
                  <a:solidFill>
                    <a:srgbClr val="006384"/>
                  </a:solidFill>
                  <a:effectLst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#Росзакупки</a:t>
              </a:r>
              <a:endParaRPr lang="en-US" sz="3200" b="1" kern="1200" spc="-20" dirty="0">
                <a:solidFill>
                  <a:srgbClr val="006384"/>
                </a:solidFill>
                <a:effectLst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  <p:pic>
          <p:nvPicPr>
            <p:cNvPr id="10" name="Picture 2" descr="A picture containing text, ceramic ware, porcelain&#10;&#10;Description automatically generated">
              <a:extLst>
                <a:ext uri="{FF2B5EF4-FFF2-40B4-BE49-F238E27FC236}">
                  <a16:creationId xmlns:a16="http://schemas.microsoft.com/office/drawing/2014/main" id="{C541AF34-8C17-42A7-93F7-BD41F180139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2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592131" y="4387924"/>
              <a:ext cx="473497" cy="478561"/>
            </a:xfrm>
            <a:prstGeom prst="rect">
              <a:avLst/>
            </a:prstGeom>
          </p:spPr>
        </p:pic>
        <p:pic>
          <p:nvPicPr>
            <p:cNvPr id="11" name="Picture 3" descr="Icon&#10;&#10;Description automatically generated with medium confidence">
              <a:hlinkClick r:id="rId13"/>
              <a:extLst>
                <a:ext uri="{FF2B5EF4-FFF2-40B4-BE49-F238E27FC236}">
                  <a16:creationId xmlns:a16="http://schemas.microsoft.com/office/drawing/2014/main" id="{90EED34C-8ECD-4BBA-A83D-A4C747402966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14" cstate="hq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149224" y="5438498"/>
              <a:ext cx="727576" cy="727576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62595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30A1066-5A66-4F3D-A435-04F5C02CC7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Продолжение дела. Кассация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EC1E1A3-7D21-48F6-B5A3-CF725EA1C8D1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466714" y="1348361"/>
            <a:ext cx="11122305" cy="4560484"/>
          </a:xfrm>
        </p:spPr>
        <p:txBody>
          <a:bodyPr>
            <a:no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i="1" u="sng" dirty="0">
                <a:solidFill>
                  <a:srgbClr val="FF0000"/>
                </a:solidFill>
              </a:rPr>
              <a:t>Стратегия Истца: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соответствии со ст. 167 ГК РФ </a:t>
            </a: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при недействительности сделки каждая из сторон обязана возвратить другой все полученное по сделке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 случае невозможности возвратить полученное в натуре Заказчик обязан возместить его стоимость 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деньгах.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i="1" u="sng" dirty="0">
                <a:solidFill>
                  <a:srgbClr val="FF0000"/>
                </a:solidFill>
              </a:rPr>
              <a:t>Позиция суда: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Фактическая </a:t>
            </a: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поставка товара по ничтожной сделке не может влечь возникновения 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 стороне Заказчика </a:t>
            </a: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неосновательного обогащения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Раз нет неосновательного обогащения, то и правила о реституции 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в данной ситуации </a:t>
            </a: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не применимы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</a:t>
            </a: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Возможность поставки товара без соблюдения требований Закона № 44-ФЗ 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 удовлетворения требования о взыскании неосновательного обогащения, по сути, </a:t>
            </a: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дезавуирует его применение и открывает возможность </a:t>
            </a:r>
            <a:r>
              <a:rPr lang="ru-RU" sz="1700" dirty="0">
                <a:effectLst/>
                <a:ea typeface="Calibri" panose="020F0502020204030204" pitchFamily="34" charset="0"/>
              </a:rPr>
              <a:t>для недобросовестных </a:t>
            </a:r>
            <a:r>
              <a:rPr lang="ru-RU" sz="17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исполнителей работ, поставщиков товара и государственных (муниципальных) заказчиков </a:t>
            </a:r>
            <a:r>
              <a:rPr lang="ru-RU" sz="17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приобретать незаконные имущественные выгоды в </a:t>
            </a:r>
            <a:r>
              <a:rPr lang="ru-RU" sz="16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обход закона. </a:t>
            </a:r>
            <a:endParaRPr lang="en-US" sz="16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514350" indent="-514350" algn="just">
              <a:lnSpc>
                <a:spcPct val="120000"/>
              </a:lnSpc>
              <a:spcBef>
                <a:spcPts val="0"/>
              </a:spcBef>
              <a:buAutoNum type="arabicPeriod"/>
            </a:pPr>
            <a:endParaRPr lang="ru-RU" sz="1600" dirty="0">
              <a:solidFill>
                <a:srgbClr val="FF0000"/>
              </a:solidFill>
              <a:effectLst/>
              <a:ea typeface="Calibri" panose="020F0502020204030204" pitchFamily="34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6384"/>
                </a:solidFill>
              </a:rPr>
              <a:t>//Постановление АС Центрального округа от 17.02.2021 № Ф10-5527/2020 по делу № А62-12046/201</a:t>
            </a:r>
            <a:r>
              <a:rPr lang="ru-RU" sz="1600" i="1" dirty="0">
                <a:solidFill>
                  <a:srgbClr val="FF0000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5822841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E67E6C-2E7A-476E-A468-B42064CCE7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А бывает вот так…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8E45B76B-4387-4077-B7EB-A8DD58AE20C2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34847" y="1481526"/>
            <a:ext cx="11122305" cy="4560484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u="sng" dirty="0">
                <a:effectLst/>
                <a:ea typeface="Times New Roman" panose="02020603050405020304" pitchFamily="18" charset="0"/>
              </a:rPr>
              <a:t>Требование:</a:t>
            </a:r>
            <a:r>
              <a:rPr lang="en-US" sz="20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признать 4 контракта, заключенных в рамках закупок «малого объема», недействительными из-за дробления закупки в целях ухода от конкурентных процедур</a:t>
            </a:r>
            <a:r>
              <a:rPr lang="ru-RU" sz="1900" dirty="0">
                <a:solidFill>
                  <a:srgbClr val="000000"/>
                </a:solidFill>
                <a:ea typeface="Times New Roman" panose="02020603050405020304" pitchFamily="18" charset="0"/>
              </a:rPr>
              <a:t>, </a:t>
            </a:r>
            <a:r>
              <a:rPr lang="ru-RU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обязать подрядчика вернуть оплату по всем контрактам (более 1 млн руб.).</a:t>
            </a:r>
            <a:endParaRPr lang="en-US" sz="1900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u="sng" dirty="0">
                <a:effectLst/>
                <a:ea typeface="Times New Roman" panose="02020603050405020304" pitchFamily="18" charset="0"/>
              </a:rPr>
              <a:t>Обстоятельства:</a:t>
            </a:r>
            <a:r>
              <a:rPr lang="ru-RU" sz="2000" dirty="0">
                <a:effectLst/>
                <a:ea typeface="Times New Roman" panose="02020603050405020304" pitchFamily="18" charset="0"/>
              </a:rPr>
              <a:t> п</a:t>
            </a:r>
            <a:r>
              <a:rPr lang="ru-RU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одрядчик выполнил свои обязательства и сдал результаты работ заказчику.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000" b="1" u="sng" dirty="0">
                <a:effectLst/>
                <a:ea typeface="Times New Roman" panose="02020603050405020304" pitchFamily="18" charset="0"/>
              </a:rPr>
              <a:t>Решение:</a:t>
            </a:r>
            <a:r>
              <a:rPr lang="ru-RU" sz="2000" b="1" dirty="0">
                <a:effectLst/>
                <a:ea typeface="Times New Roman" panose="02020603050405020304" pitchFamily="18" charset="0"/>
              </a:rPr>
              <a:t> </a:t>
            </a:r>
            <a:r>
              <a:rPr lang="ru-RU" sz="1900" dirty="0">
                <a:solidFill>
                  <a:srgbClr val="FF0000"/>
                </a:solidFill>
                <a:effectLst/>
                <a:ea typeface="Times New Roman" panose="02020603050405020304" pitchFamily="18" charset="0"/>
              </a:rPr>
              <a:t>Суды признали контракты ничтожными, но полученную по ним оплату взыскивать не стали: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инициатором заключения контрактов выступал заказчик, именно он нарушил положения законодательства о контрактной системе;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прокурор не доказал, что подрядчик знал о нарушении заказчиком требований закона;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ru-RU" sz="1900" dirty="0">
                <a:solidFill>
                  <a:srgbClr val="000000"/>
                </a:solidFill>
                <a:effectLst/>
                <a:ea typeface="Times New Roman" panose="02020603050405020304" pitchFamily="18" charset="0"/>
              </a:rPr>
              <a:t>если подрядчик вернет деньги, заказчик, у которого останутся результаты работ, получит выгоду от своего недобросовестного поведения.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900" i="1" dirty="0">
              <a:solidFill>
                <a:srgbClr val="000000"/>
              </a:solidFill>
              <a:effectLst/>
              <a:ea typeface="Times New Roman" panose="02020603050405020304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700" b="1" i="1" dirty="0">
                <a:solidFill>
                  <a:srgbClr val="006384"/>
                </a:solidFill>
              </a:rPr>
              <a:t>//Постановление АС Поволжского округа от 18.03.2021 по делу № А55-11835/2020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57592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D6C7BC-9602-4123-BE36-34EB15156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12692" y="545378"/>
            <a:ext cx="9689524" cy="457048"/>
          </a:xfrm>
        </p:spPr>
        <p:txBody>
          <a:bodyPr/>
          <a:lstStyle/>
          <a:p>
            <a:r>
              <a:rPr lang="ru-RU" sz="3300" dirty="0"/>
              <a:t>Разночтения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86056DF-78EB-4CE7-B3C7-BB1C12E1599F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523082" y="1469065"/>
            <a:ext cx="11122305" cy="4560484"/>
          </a:xfrm>
        </p:spPr>
        <p:txBody>
          <a:bodyPr/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000000"/>
                </a:solidFill>
                <a:ea typeface="Calibri" panose="020F0502020204030204" pitchFamily="34" charset="0"/>
              </a:rPr>
              <a:t>Обстоятельство:</a:t>
            </a:r>
            <a:r>
              <a:rPr lang="ru-RU" sz="1600" dirty="0">
                <a:solidFill>
                  <a:srgbClr val="000000"/>
                </a:solidFill>
                <a:ea typeface="Calibri" panose="020F0502020204030204" pitchFamily="34" charset="0"/>
              </a:rPr>
              <a:t> в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извещении и документации заказчик не установил требование о размере ОГО, но это требование было указано в проекте контракта.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ru-RU" sz="16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FF0000"/>
                </a:solidFill>
              </a:rPr>
              <a:t>УФАС:</a:t>
            </a:r>
            <a:r>
              <a:rPr lang="ru-RU" sz="1600" b="1" dirty="0">
                <a:solidFill>
                  <a:srgbClr val="FF0000"/>
                </a:solidFill>
              </a:rPr>
              <a:t> </a:t>
            </a:r>
            <a:r>
              <a:rPr lang="ru-RU" sz="1600" dirty="0">
                <a:solidFill>
                  <a:srgbClr val="000000"/>
                </a:solidFill>
              </a:rPr>
              <a:t>признало в действиях заказчика нарушение ч. 3 ст. 7 Закона № 44-ФЗ и размещение недостоверной информации.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Суды трех инстанций поддержали заказчика</a:t>
            </a:r>
            <a:r>
              <a:rPr lang="ru-RU" sz="1600" b="1" u="sng" dirty="0">
                <a:solidFill>
                  <a:srgbClr val="FF0000"/>
                </a:solidFill>
                <a:ea typeface="Calibri" panose="020F0502020204030204" pitchFamily="34" charset="0"/>
              </a:rPr>
              <a:t>:</a:t>
            </a:r>
            <a:r>
              <a:rPr lang="ru-RU" sz="1600" b="1" dirty="0">
                <a:solidFill>
                  <a:srgbClr val="FF0000"/>
                </a:solidFill>
                <a:ea typeface="Calibri" panose="020F0502020204030204" pitchFamily="34" charset="0"/>
              </a:rPr>
              <a:t> </a:t>
            </a:r>
            <a:r>
              <a:rPr lang="ru-RU" sz="16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недостоверной следует считать только ту информацию, которая повлекла или могла повлечь нарушение прав участников 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закупки. </a:t>
            </a:r>
            <a:r>
              <a:rPr lang="ru-RU" sz="16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Запросов 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от участников закупки по поводу ОГО </a:t>
            </a:r>
            <a:r>
              <a:rPr lang="ru-RU" sz="1600" i="1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не поступало</a:t>
            </a:r>
            <a:r>
              <a:rPr lang="ru-RU" sz="16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. Значит, им были ясны положения документации и чьи-либо права не нарушены.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ru-RU" sz="1600" b="1" i="1" dirty="0">
                <a:solidFill>
                  <a:srgbClr val="006384"/>
                </a:solidFill>
              </a:rPr>
              <a:t>//Постановление АС Западно-Сибирского округа от 14.01.2021 по делу № А45-8204/2020</a:t>
            </a:r>
          </a:p>
          <a:p>
            <a:pPr algn="just"/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ECBB0DD2-D9B0-4FF4-B983-E57DC14226E8}"/>
              </a:ext>
            </a:extLst>
          </p:cNvPr>
          <p:cNvSpPr txBox="1"/>
          <p:nvPr/>
        </p:nvSpPr>
        <p:spPr>
          <a:xfrm>
            <a:off x="546613" y="5106219"/>
            <a:ext cx="11098774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indent="0" algn="just">
              <a:buNone/>
            </a:pP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В случае наличия противоречий между данными, содержащимися в </a:t>
            </a:r>
            <a:r>
              <a:rPr lang="ru-RU" sz="1600" dirty="0">
                <a:solidFill>
                  <a:srgbClr val="000000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ЕИС</a:t>
            </a:r>
            <a:r>
              <a:rPr lang="ru-RU" sz="16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, и данными, содержащимися в информации и документах, направляемых участниками контрактной системы, </a:t>
            </a:r>
            <a:r>
              <a:rPr lang="ru-RU" sz="16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приоритет имеет информация, содержащаяся в ЕИС.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1BB3ABC-C483-49B4-8E94-C9144F86BEF3}"/>
              </a:ext>
            </a:extLst>
          </p:cNvPr>
          <p:cNvSpPr txBox="1"/>
          <p:nvPr/>
        </p:nvSpPr>
        <p:spPr>
          <a:xfrm>
            <a:off x="546613" y="4198722"/>
            <a:ext cx="11179134" cy="369332"/>
          </a:xfrm>
          <a:prstGeom prst="rect">
            <a:avLst/>
          </a:prstGeom>
          <a:solidFill>
            <a:srgbClr val="F9CFEC"/>
          </a:solidFill>
        </p:spPr>
        <p:txBody>
          <a:bodyPr wrap="square">
            <a:spAutoFit/>
          </a:bodyPr>
          <a:lstStyle/>
          <a:p>
            <a:pPr algn="ctr"/>
            <a:r>
              <a:rPr lang="ru-RU" b="1" dirty="0">
                <a:solidFill>
                  <a:srgbClr val="006384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Федеральный закон от 02.07.2021 № 360-ФЗ </a:t>
            </a:r>
            <a:r>
              <a:rPr lang="en-US" i="1" dirty="0">
                <a:solidFill>
                  <a:srgbClr val="FF0000"/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(c 01.01.2022)</a:t>
            </a:r>
            <a:endParaRPr lang="ru-RU" i="1" dirty="0">
              <a:solidFill>
                <a:srgbClr val="FF0000"/>
              </a:solidFill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605C124-CC13-4785-9940-4E56BF8BE3C8}"/>
              </a:ext>
            </a:extLst>
          </p:cNvPr>
          <p:cNvSpPr txBox="1"/>
          <p:nvPr/>
        </p:nvSpPr>
        <p:spPr>
          <a:xfrm>
            <a:off x="546613" y="4712017"/>
            <a:ext cx="6094520" cy="3231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5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ч. 4 ст. 5</a:t>
            </a:r>
            <a:r>
              <a:rPr lang="en-US" sz="15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500" b="1" i="1" dirty="0">
                <a:solidFill>
                  <a:srgbClr val="006384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Закона № 44-ФЗ</a:t>
            </a:r>
          </a:p>
        </p:txBody>
      </p:sp>
    </p:spTree>
    <p:extLst>
      <p:ext uri="{BB962C8B-B14F-4D97-AF65-F5344CB8AC3E}">
        <p14:creationId xmlns:p14="http://schemas.microsoft.com/office/powerpoint/2010/main" val="39248036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9D4B98E-27C7-4675-8E05-A8A1A7B7D9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b="1" dirty="0"/>
              <a:t>ВС про разъяснения документации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B05C83C-0B45-4CC7-98BB-F826C95D7B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a typeface="Calibri" panose="020F0502020204030204" pitchFamily="34" charset="0"/>
              </a:rPr>
              <a:t>В соответствии со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 ст. 65 закона 44-ФЗ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заказчик должен ответить на запрос о разъяснении, если он поступил не позднее чем </a:t>
            </a: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за 3 дня до дня окончания срока подачи заявок. </a:t>
            </a:r>
            <a:endParaRPr lang="en-US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На практике (с учетом разъяснений регулятора) эти положения толковали таким образом, что если последний день направления запроса приходится на выходной или праздничный день, то запрос можно направить в первый рабочий день, следующий за ним.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Именно таким образом расценили эту ситуацию УФАС, суд первой и кассационной инстанции, посчитав, что последним днем направления запроса о разъяснении должно быть не воскресенье, а понедельник. </a:t>
            </a: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endParaRPr lang="ru-RU" sz="1800" dirty="0">
              <a:solidFill>
                <a:srgbClr val="000000"/>
              </a:solidFill>
              <a:effectLst/>
              <a:ea typeface="Calibri" panose="020F0502020204030204" pitchFamily="34" charset="0"/>
            </a:endParaRPr>
          </a:p>
          <a:p>
            <a:pPr algn="just">
              <a:lnSpc>
                <a:spcPct val="100000"/>
              </a:lnSpc>
              <a:spcBef>
                <a:spcPts val="0"/>
              </a:spcBef>
            </a:pPr>
            <a:r>
              <a:rPr lang="ru-RU" sz="1800" dirty="0">
                <a:solidFill>
                  <a:srgbClr val="000000"/>
                </a:solidFill>
                <a:effectLst/>
                <a:ea typeface="Calibri" panose="020F0502020204030204" pitchFamily="34" charset="0"/>
              </a:rPr>
              <a:t>Однако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ВС РФ указал, что в ч. 4 ст. 65 закона 44-ФЗ </a:t>
            </a:r>
            <a:r>
              <a:rPr lang="ru-RU" sz="1800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установлен не срок для направления запроса, а условие, при наличии которого заказчик обязан дать разъяснения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. Поэтому </a:t>
            </a:r>
            <a:r>
              <a:rPr lang="ru-RU" sz="1800" u="sng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положения ст. 193 ГК РФ не подлежат применению </a:t>
            </a:r>
            <a:r>
              <a:rPr lang="ru-RU" sz="1800" dirty="0">
                <a:solidFill>
                  <a:srgbClr val="FF0000"/>
                </a:solidFill>
                <a:effectLst/>
                <a:ea typeface="Calibri" panose="020F0502020204030204" pitchFamily="34" charset="0"/>
              </a:rPr>
              <a:t>в этом случае. </a:t>
            </a:r>
            <a:endParaRPr lang="ru-RU" dirty="0">
              <a:solidFill>
                <a:srgbClr val="444444"/>
              </a:solidFill>
              <a:latin typeface="Noto Sans" panose="020B0502040504020204" pitchFamily="34" charset="0"/>
            </a:endParaRPr>
          </a:p>
          <a:p>
            <a:endParaRPr lang="ru-RU" sz="1800" b="1" i="1" dirty="0">
              <a:solidFill>
                <a:srgbClr val="006384"/>
              </a:solidFill>
              <a:ea typeface="+mj-ea"/>
            </a:endParaRPr>
          </a:p>
          <a:p>
            <a:r>
              <a:rPr lang="ru-RU" sz="1800" b="1" i="1" dirty="0">
                <a:solidFill>
                  <a:srgbClr val="006384"/>
                </a:solidFill>
                <a:ea typeface="+mj-ea"/>
              </a:rPr>
              <a:t>//Определение ВС РФ от 21.06.2021 № 304-ЭС21-3268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051937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6B632C5-7C51-41C0-84A4-3CFE6BBBA2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b="1" dirty="0"/>
              <a:t>Отклонение заявки: товарный знак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30A86A1-85A2-4751-AE09-7708538C55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1" u="sng" dirty="0"/>
              <a:t>Обстоятельства: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Заявка признана несоответствующей по причине </a:t>
            </a:r>
            <a:r>
              <a:rPr lang="ru-RU" sz="1600" b="0" i="0" dirty="0" err="1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неуказания</a:t>
            </a:r>
            <a:r>
              <a:rPr lang="ru-RU" sz="1600" b="0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 участником зарегистрированного товарного знака. </a:t>
            </a:r>
            <a:r>
              <a:rPr lang="ru-RU" sz="1600" b="0" i="0" dirty="0">
                <a:effectLst/>
                <a:latin typeface="Arial" panose="020B0604020202020204" pitchFamily="34" charset="0"/>
              </a:rPr>
              <a:t>Согласно представленной в дело 1-й части заявки заявителем указаны функциональные характеристики (потребительские свойства), качественные характеристики товара; страна производства; а также указано, что товарный знак отсутствует.</a:t>
            </a:r>
            <a:br>
              <a:rPr lang="ru-RU" sz="1600" dirty="0"/>
            </a:br>
            <a:r>
              <a:rPr lang="ru-RU" sz="1600" b="0" i="0" dirty="0">
                <a:effectLst/>
                <a:latin typeface="Arial" panose="020B0604020202020204" pitchFamily="34" charset="0"/>
              </a:rPr>
              <a:t>При рассмотрении 2-х частей заявок на основании представленного предпринимателем РУ № ФСЗ, комиссией заказчика было установлено, что производителем набора для эпидуральной/</a:t>
            </a:r>
            <a:r>
              <a:rPr lang="ru-RU" sz="1600" b="0" i="0" dirty="0" err="1">
                <a:effectLst/>
                <a:latin typeface="Arial" panose="020B0604020202020204" pitchFamily="34" charset="0"/>
              </a:rPr>
              <a:t>интратекальной</a:t>
            </a:r>
            <a:r>
              <a:rPr lang="ru-RU" sz="1600" b="0" i="0" dirty="0">
                <a:effectLst/>
                <a:latin typeface="Arial" panose="020B0604020202020204" pitchFamily="34" charset="0"/>
              </a:rPr>
              <a:t> анестезии является компания «Х».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Комиссией была проанализирована информация, размещенная на сайте ФГБУ  «Федеральный институт промышленной собственности» в реестре товарных знаков, и установлено, что предложенный к поставке набор для эпидуральной/</a:t>
            </a:r>
            <a:r>
              <a:rPr lang="ru-RU" sz="1600" b="1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интратекальной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анестезии «Х», имеет зарегистрированный товарный знак «</a:t>
            </a:r>
            <a:r>
              <a:rPr lang="en-US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N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». При принятии решения в отношении заявки, комиссия также руководствовалась письмом официального представителя «</a:t>
            </a:r>
            <a:r>
              <a:rPr lang="en-US" sz="1600" b="1" dirty="0">
                <a:solidFill>
                  <a:srgbClr val="000000"/>
                </a:solidFill>
              </a:rPr>
              <a:t>X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»</a:t>
            </a:r>
            <a:r>
              <a:rPr lang="ru-RU" sz="1600" b="1" dirty="0">
                <a:solidFill>
                  <a:srgbClr val="000000"/>
                </a:solidFill>
              </a:rPr>
              <a:t>,</a:t>
            </a:r>
            <a:r>
              <a:rPr lang="ru-RU" sz="16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в котором подтверждена информация о наличии товарного знака при маркировке продукции указанной компании.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400" b="1" i="0" u="sng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0394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8959EFE-46F3-4EC3-8123-BA2DD7DCDF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300" b="1" dirty="0"/>
              <a:t>Продолжение 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B7FA94A-A0A0-4A73-B4B9-6A61A6E5FB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6405" y="1366668"/>
            <a:ext cx="11739189" cy="4703763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3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Позиция Истца: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1. Согласно ПП РФ от 27.12.2012 № 1416 «Об утверждении Правил государственной регистрации медицинских изделий» в РУ указывается наименование медицинского изделия (с указанием принадлежностей, необходимых для применения по назначению) </a:t>
            </a:r>
            <a:r>
              <a:rPr lang="ru-RU" sz="1300" b="1" dirty="0">
                <a:solidFill>
                  <a:srgbClr val="000000"/>
                </a:solidFill>
              </a:rPr>
              <a:t>если отдельное медицинское изделие имеет официально зарегистрированный товарный знак, тогда в наименовании в РУ </a:t>
            </a:r>
            <a:r>
              <a:rPr lang="ru-RU" sz="1300" b="1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это отображается. В случае, если в РУ нет указания на наличие товарного знака, поставщик не может и не должен знать о наличии товарного знака и указывает в заявке, что товарный знак отсутствует.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2. Наличие или отсутствие на товаре товарного знака не является качественной, функциональной или технической характеристикой товара. </a:t>
            </a:r>
            <a:r>
              <a:rPr lang="ru-RU" sz="13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Т.о</a:t>
            </a:r>
            <a:r>
              <a:rPr lang="ru-RU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отсутствие у товара товарного знака не свидетельствует о несоответствии товара функциональным, техническим и качественным характеристикам, установленным заказчиком в документации.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300" dirty="0">
                <a:solidFill>
                  <a:srgbClr val="000000"/>
                </a:solidFill>
              </a:rPr>
              <a:t>3. </a:t>
            </a:r>
            <a:r>
              <a:rPr lang="ru-RU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В соответствии с положениями ГК РФ регистрация товарного знака является правом. </a:t>
            </a:r>
          </a:p>
          <a:p>
            <a:pPr algn="just">
              <a:lnSpc>
                <a:spcPct val="120000"/>
              </a:lnSpc>
              <a:spcBef>
                <a:spcPts val="0"/>
              </a:spcBef>
            </a:pPr>
            <a:r>
              <a:rPr lang="ru-RU" sz="1300" dirty="0">
                <a:solidFill>
                  <a:srgbClr val="000000"/>
                </a:solidFill>
              </a:rPr>
              <a:t>4. </a:t>
            </a:r>
            <a:r>
              <a:rPr lang="ru-RU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Поставщик не обязан иметь товар при подаче заявок и не обязан рассматривать упаковку, вся необходимая информация содержится в РУ и приложениях к нему.</a:t>
            </a:r>
            <a:endParaRPr lang="ru-RU" sz="13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300" b="1" u="sng" dirty="0">
              <a:solidFill>
                <a:srgbClr val="000000"/>
              </a:solidFill>
            </a:endParaRP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300" b="1" u="sng" dirty="0">
                <a:solidFill>
                  <a:srgbClr val="000000"/>
                </a:solidFill>
              </a:rPr>
              <a:t>Позиция суда: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ru-RU" sz="13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Предприниматель верно указывает, что участник, предлагая товары к поставке может не иметь непосредственно их в наличии.</a:t>
            </a:r>
            <a:br>
              <a:rPr lang="ru-RU" sz="1300" dirty="0"/>
            </a:br>
            <a:r>
              <a:rPr lang="ru-RU" sz="13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Однако указанию в заявке подлежит такой товар, который реально может быть поставлен (имеется на рынке или может быть изготовлен), а участник должен обладать всей предусмотренной законом и аукционной документацией информацией об этом товаре: его характеристиках, упаковке, маркировке и т.д., в том числе, в данном случае, о наличии указания на товаре товарного знака.</a:t>
            </a:r>
            <a:br>
              <a:rPr lang="ru-RU" sz="1300" b="1" dirty="0">
                <a:solidFill>
                  <a:srgbClr val="FF0000"/>
                </a:solidFill>
              </a:rPr>
            </a:br>
            <a:r>
              <a:rPr lang="ru-RU" sz="1300" b="1" i="0" dirty="0"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Согласно представленных при подаче заявки документов (РУ и декларация соответствия) заявитель предлагал к поставке конкретный товар.</a:t>
            </a:r>
            <a:br>
              <a:rPr lang="ru-RU" sz="1300" b="1" dirty="0">
                <a:solidFill>
                  <a:srgbClr val="FF0000"/>
                </a:solidFill>
              </a:rPr>
            </a:br>
            <a:r>
              <a:rPr lang="ru-RU" sz="1500" b="1" i="1" dirty="0">
                <a:solidFill>
                  <a:srgbClr val="006384"/>
                </a:solidFill>
                <a:ea typeface="+mj-ea"/>
              </a:rPr>
              <a:t>// Постановление АС Северо-Кавказского округа от 20.10.2020 г. по делу № А63-22830/2019.</a:t>
            </a:r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394212392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2340</TotalTime>
  <Words>5071</Words>
  <Application>Microsoft Office PowerPoint</Application>
  <PresentationFormat>Широкоэкранный</PresentationFormat>
  <Paragraphs>303</Paragraphs>
  <Slides>34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34</vt:i4>
      </vt:variant>
    </vt:vector>
  </HeadingPairs>
  <TitlesOfParts>
    <vt:vector size="42" baseType="lpstr">
      <vt:lpstr>Arial</vt:lpstr>
      <vt:lpstr>Calibri</vt:lpstr>
      <vt:lpstr>Calibri Light</vt:lpstr>
      <vt:lpstr>Noto Sans</vt:lpstr>
      <vt:lpstr>PTSansPro-CaptionBold</vt:lpstr>
      <vt:lpstr>Roboto</vt:lpstr>
      <vt:lpstr>Wingdings</vt:lpstr>
      <vt:lpstr>Тема Office</vt:lpstr>
      <vt:lpstr> СУДЕБНАЯ ПРАКТИКА:  интересные решения  по возникающим проблемам в условиях постоянно меняющегося законодательства в сфере закупок </vt:lpstr>
      <vt:lpstr>Дробление…</vt:lpstr>
      <vt:lpstr>Возможные последствия для поставщика… </vt:lpstr>
      <vt:lpstr>Продолжение дела. Кассация </vt:lpstr>
      <vt:lpstr>А бывает вот так… </vt:lpstr>
      <vt:lpstr>Разночтения </vt:lpstr>
      <vt:lpstr>ВС про разъяснения документации</vt:lpstr>
      <vt:lpstr>Отклонение заявки: товарный знак</vt:lpstr>
      <vt:lpstr>Продолжение </vt:lpstr>
      <vt:lpstr>Иная позиция </vt:lpstr>
      <vt:lpstr>Отклонение заявки обосновано или нет? </vt:lpstr>
      <vt:lpstr>Заявка участника:  гарантийные сроки и сроки годности </vt:lpstr>
      <vt:lpstr>Заявка участника: количество ТРУ </vt:lpstr>
      <vt:lpstr>Практика </vt:lpstr>
      <vt:lpstr>Подтверждение страны происхождения товара </vt:lpstr>
      <vt:lpstr>Продолжение </vt:lpstr>
      <vt:lpstr>Продолжение</vt:lpstr>
      <vt:lpstr>Продолжение</vt:lpstr>
      <vt:lpstr>Позиция апелляционного суда...</vt:lpstr>
      <vt:lpstr>Продолжение</vt:lpstr>
      <vt:lpstr>УСМОТРЕНИЕ ЗАКАЗЧИКА ПРИ ОПРЕДЕЛЕНИИ РАЗМЕРА НЕУСТОЙКИ </vt:lpstr>
      <vt:lpstr>Еще один пример </vt:lpstr>
      <vt:lpstr>Взыскание неустоек с заказчика</vt:lpstr>
      <vt:lpstr>А если виноват Исполнитель?</vt:lpstr>
      <vt:lpstr>Замена товара на товар надлежащего качества</vt:lpstr>
      <vt:lpstr>Предоставление отчетных документов с нарушением срока</vt:lpstr>
      <vt:lpstr>Штраф и пеня единовременно? </vt:lpstr>
      <vt:lpstr>Просрочка исполнения контракта может повлечь административное наказание!</vt:lpstr>
      <vt:lpstr>Выплата по банковской гарантии</vt:lpstr>
      <vt:lpstr>Исполнение требования по гарантии не должно зависеть от даты его получения банком</vt:lpstr>
      <vt:lpstr>Возмещение расходов по банковской гарантии</vt:lpstr>
      <vt:lpstr>Замещающие сделки</vt:lpstr>
      <vt:lpstr>О взыскании переплаты по контракту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</dc:title>
  <dc:creator>Александр Евсташенков</dc:creator>
  <cp:lastModifiedBy>Снежана Постовалова</cp:lastModifiedBy>
  <cp:revision>201</cp:revision>
  <dcterms:created xsi:type="dcterms:W3CDTF">2021-02-28T06:46:47Z</dcterms:created>
  <dcterms:modified xsi:type="dcterms:W3CDTF">2021-09-19T11:00:27Z</dcterms:modified>
</cp:coreProperties>
</file>